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7" r:id="rId2"/>
    <p:sldId id="288" r:id="rId3"/>
    <p:sldId id="289" r:id="rId4"/>
    <p:sldId id="290" r:id="rId5"/>
    <p:sldId id="291" r:id="rId6"/>
    <p:sldId id="292" r:id="rId7"/>
    <p:sldId id="293" r:id="rId8"/>
    <p:sldId id="294" r:id="rId9"/>
    <p:sldId id="295" r:id="rId10"/>
    <p:sldId id="296" r:id="rId11"/>
    <p:sldId id="297" r:id="rId12"/>
    <p:sldId id="298" r:id="rId13"/>
    <p:sldId id="312" r:id="rId14"/>
    <p:sldId id="299" r:id="rId15"/>
    <p:sldId id="300" r:id="rId16"/>
    <p:sldId id="301" r:id="rId17"/>
    <p:sldId id="302" r:id="rId18"/>
    <p:sldId id="313" r:id="rId19"/>
    <p:sldId id="303" r:id="rId20"/>
    <p:sldId id="304" r:id="rId21"/>
    <p:sldId id="305" r:id="rId22"/>
    <p:sldId id="306" r:id="rId23"/>
    <p:sldId id="307" r:id="rId24"/>
    <p:sldId id="308" r:id="rId25"/>
    <p:sldId id="309" r:id="rId26"/>
    <p:sldId id="310" r:id="rId27"/>
    <p:sldId id="314" r:id="rId28"/>
    <p:sldId id="311" r:id="rId29"/>
    <p:sldId id="260" r:id="rId30"/>
    <p:sldId id="264" r:id="rId31"/>
    <p:sldId id="265" r:id="rId32"/>
    <p:sldId id="278" r:id="rId33"/>
    <p:sldId id="279" r:id="rId34"/>
    <p:sldId id="280" r:id="rId35"/>
    <p:sldId id="281" r:id="rId36"/>
    <p:sldId id="282" r:id="rId37"/>
    <p:sldId id="283" r:id="rId38"/>
    <p:sldId id="284" r:id="rId39"/>
    <p:sldId id="276" r:id="rId40"/>
    <p:sldId id="315" r:id="rId41"/>
    <p:sldId id="277" r:id="rId42"/>
    <p:sldId id="317" r:id="rId43"/>
    <p:sldId id="316" r:id="rId44"/>
    <p:sldId id="266" r:id="rId45"/>
    <p:sldId id="285" r:id="rId46"/>
    <p:sldId id="267" r:id="rId47"/>
    <p:sldId id="268" r:id="rId48"/>
    <p:sldId id="318" r:id="rId49"/>
    <p:sldId id="269" r:id="rId50"/>
    <p:sldId id="270" r:id="rId51"/>
    <p:sldId id="271" r:id="rId52"/>
    <p:sldId id="272" r:id="rId53"/>
    <p:sldId id="273" r:id="rId54"/>
    <p:sldId id="274" r:id="rId55"/>
    <p:sldId id="261" r:id="rId56"/>
    <p:sldId id="262" r:id="rId57"/>
    <p:sldId id="286" r:id="rId58"/>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97" autoAdjust="0"/>
    <p:restoredTop sz="94660"/>
  </p:normalViewPr>
  <p:slideViewPr>
    <p:cSldViewPr snapToGrid="0">
      <p:cViewPr varScale="1">
        <p:scale>
          <a:sx n="72" d="100"/>
          <a:sy n="72" d="100"/>
        </p:scale>
        <p:origin x="600"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CE064-93B4-4542-A3A4-5AF93943AA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3A251A40-4F63-4AD6-B68C-B7A23FAD9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74F1646B-0826-48B2-8805-256B3665915F}"/>
              </a:ext>
            </a:extLst>
          </p:cNvPr>
          <p:cNvSpPr>
            <a:spLocks noGrp="1"/>
          </p:cNvSpPr>
          <p:nvPr>
            <p:ph type="dt" sz="half" idx="10"/>
          </p:nvPr>
        </p:nvSpPr>
        <p:spPr/>
        <p:txBody>
          <a:bodyPr/>
          <a:lstStyle/>
          <a:p>
            <a:fld id="{8619BDF9-C151-40F0-B66D-6273D4E01649}" type="datetimeFigureOut">
              <a:rPr lang="vi-VN" smtClean="0"/>
              <a:t>20/01/2019</a:t>
            </a:fld>
            <a:endParaRPr lang="vi-VN"/>
          </a:p>
        </p:txBody>
      </p:sp>
      <p:sp>
        <p:nvSpPr>
          <p:cNvPr id="5" name="Footer Placeholder 4">
            <a:extLst>
              <a:ext uri="{FF2B5EF4-FFF2-40B4-BE49-F238E27FC236}">
                <a16:creationId xmlns:a16="http://schemas.microsoft.com/office/drawing/2014/main" id="{7EB9E2B1-82A2-45CB-8225-A240E8E31F9F}"/>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2B9D5172-B8D7-4450-BB07-AD2B754EE953}"/>
              </a:ext>
            </a:extLst>
          </p:cNvPr>
          <p:cNvSpPr>
            <a:spLocks noGrp="1"/>
          </p:cNvSpPr>
          <p:nvPr>
            <p:ph type="sldNum" sz="quarter" idx="12"/>
          </p:nvPr>
        </p:nvSpPr>
        <p:spPr/>
        <p:txBody>
          <a:bodyPr/>
          <a:lstStyle/>
          <a:p>
            <a:fld id="{F06F880C-D26E-43AE-98AD-8100FAC9386C}" type="slidenum">
              <a:rPr lang="vi-VN" smtClean="0"/>
              <a:t>‹#›</a:t>
            </a:fld>
            <a:endParaRPr lang="vi-VN"/>
          </a:p>
        </p:txBody>
      </p:sp>
    </p:spTree>
    <p:extLst>
      <p:ext uri="{BB962C8B-B14F-4D97-AF65-F5344CB8AC3E}">
        <p14:creationId xmlns:p14="http://schemas.microsoft.com/office/powerpoint/2010/main" val="140444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E5CCA-2C78-4D75-9B7B-E0137A7F659B}"/>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634A7F47-43F7-4540-A828-D422E8D62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258F8CD6-A20A-4C38-B476-7E7E2884D7F0}"/>
              </a:ext>
            </a:extLst>
          </p:cNvPr>
          <p:cNvSpPr>
            <a:spLocks noGrp="1"/>
          </p:cNvSpPr>
          <p:nvPr>
            <p:ph type="dt" sz="half" idx="10"/>
          </p:nvPr>
        </p:nvSpPr>
        <p:spPr/>
        <p:txBody>
          <a:bodyPr/>
          <a:lstStyle/>
          <a:p>
            <a:fld id="{8619BDF9-C151-40F0-B66D-6273D4E01649}" type="datetimeFigureOut">
              <a:rPr lang="vi-VN" smtClean="0"/>
              <a:t>20/01/2019</a:t>
            </a:fld>
            <a:endParaRPr lang="vi-VN"/>
          </a:p>
        </p:txBody>
      </p:sp>
      <p:sp>
        <p:nvSpPr>
          <p:cNvPr id="5" name="Footer Placeholder 4">
            <a:extLst>
              <a:ext uri="{FF2B5EF4-FFF2-40B4-BE49-F238E27FC236}">
                <a16:creationId xmlns:a16="http://schemas.microsoft.com/office/drawing/2014/main" id="{3375D3BD-F92A-4986-9857-5BE66468FA89}"/>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74AB595D-D509-4EB1-98A7-D880EFCBC583}"/>
              </a:ext>
            </a:extLst>
          </p:cNvPr>
          <p:cNvSpPr>
            <a:spLocks noGrp="1"/>
          </p:cNvSpPr>
          <p:nvPr>
            <p:ph type="sldNum" sz="quarter" idx="12"/>
          </p:nvPr>
        </p:nvSpPr>
        <p:spPr/>
        <p:txBody>
          <a:bodyPr/>
          <a:lstStyle/>
          <a:p>
            <a:fld id="{F06F880C-D26E-43AE-98AD-8100FAC9386C}" type="slidenum">
              <a:rPr lang="vi-VN" smtClean="0"/>
              <a:t>‹#›</a:t>
            </a:fld>
            <a:endParaRPr lang="vi-VN"/>
          </a:p>
        </p:txBody>
      </p:sp>
    </p:spTree>
    <p:extLst>
      <p:ext uri="{BB962C8B-B14F-4D97-AF65-F5344CB8AC3E}">
        <p14:creationId xmlns:p14="http://schemas.microsoft.com/office/powerpoint/2010/main" val="633625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429B47-AD0A-4FEB-AA30-37BE106749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52574634-6BC8-474C-BC4E-D9FC0CF5189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A459564D-CEAA-475A-844F-E7C74BEF6906}"/>
              </a:ext>
            </a:extLst>
          </p:cNvPr>
          <p:cNvSpPr>
            <a:spLocks noGrp="1"/>
          </p:cNvSpPr>
          <p:nvPr>
            <p:ph type="dt" sz="half" idx="10"/>
          </p:nvPr>
        </p:nvSpPr>
        <p:spPr/>
        <p:txBody>
          <a:bodyPr/>
          <a:lstStyle/>
          <a:p>
            <a:fld id="{8619BDF9-C151-40F0-B66D-6273D4E01649}" type="datetimeFigureOut">
              <a:rPr lang="vi-VN" smtClean="0"/>
              <a:t>20/01/2019</a:t>
            </a:fld>
            <a:endParaRPr lang="vi-VN"/>
          </a:p>
        </p:txBody>
      </p:sp>
      <p:sp>
        <p:nvSpPr>
          <p:cNvPr id="5" name="Footer Placeholder 4">
            <a:extLst>
              <a:ext uri="{FF2B5EF4-FFF2-40B4-BE49-F238E27FC236}">
                <a16:creationId xmlns:a16="http://schemas.microsoft.com/office/drawing/2014/main" id="{F187C0D9-AE3C-4BC8-8A5C-DFEE02436AE0}"/>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3C997422-A670-43D6-9BF9-7B8F14B5A5EE}"/>
              </a:ext>
            </a:extLst>
          </p:cNvPr>
          <p:cNvSpPr>
            <a:spLocks noGrp="1"/>
          </p:cNvSpPr>
          <p:nvPr>
            <p:ph type="sldNum" sz="quarter" idx="12"/>
          </p:nvPr>
        </p:nvSpPr>
        <p:spPr/>
        <p:txBody>
          <a:bodyPr/>
          <a:lstStyle/>
          <a:p>
            <a:fld id="{F06F880C-D26E-43AE-98AD-8100FAC9386C}" type="slidenum">
              <a:rPr lang="vi-VN" smtClean="0"/>
              <a:t>‹#›</a:t>
            </a:fld>
            <a:endParaRPr lang="vi-VN"/>
          </a:p>
        </p:txBody>
      </p:sp>
    </p:spTree>
    <p:extLst>
      <p:ext uri="{BB962C8B-B14F-4D97-AF65-F5344CB8AC3E}">
        <p14:creationId xmlns:p14="http://schemas.microsoft.com/office/powerpoint/2010/main" val="3898782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99E0-024D-4AA1-876B-DED52CA687AA}"/>
              </a:ext>
            </a:extLst>
          </p:cNvPr>
          <p:cNvSpPr>
            <a:spLocks noGrp="1"/>
          </p:cNvSpPr>
          <p:nvPr>
            <p:ph type="title"/>
          </p:nvPr>
        </p:nvSpPr>
        <p:spPr>
          <a:xfrm flipV="1">
            <a:off x="838200" y="319406"/>
            <a:ext cx="10515600" cy="45719"/>
          </a:xfrm>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00C95FD6-BC85-4C1D-B28A-F13B5A04BC18}"/>
              </a:ext>
            </a:extLst>
          </p:cNvPr>
          <p:cNvSpPr>
            <a:spLocks noGrp="1"/>
          </p:cNvSpPr>
          <p:nvPr>
            <p:ph idx="1"/>
          </p:nvPr>
        </p:nvSpPr>
        <p:spPr>
          <a:xfrm>
            <a:off x="600891" y="319406"/>
            <a:ext cx="10946675" cy="5857557"/>
          </a:xfrm>
        </p:spPr>
        <p:txBody>
          <a:bodyPr/>
          <a:lstStyle>
            <a:lvl1pPr marL="0" indent="0">
              <a:lnSpc>
                <a:spcPct val="100000"/>
              </a:lnSpc>
              <a:buNone/>
              <a:defRPr sz="2200">
                <a:latin typeface="Arial" panose="020B0604020202020204" pitchFamily="34" charset="0"/>
                <a:cs typeface="Arial" panose="020B0604020202020204" pitchFamily="34" charset="0"/>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vi-VN" dirty="0"/>
          </a:p>
        </p:txBody>
      </p:sp>
      <p:sp>
        <p:nvSpPr>
          <p:cNvPr id="4" name="Date Placeholder 3">
            <a:extLst>
              <a:ext uri="{FF2B5EF4-FFF2-40B4-BE49-F238E27FC236}">
                <a16:creationId xmlns:a16="http://schemas.microsoft.com/office/drawing/2014/main" id="{B1409DB4-B403-4E0A-8784-0BBEECF18FD8}"/>
              </a:ext>
            </a:extLst>
          </p:cNvPr>
          <p:cNvSpPr>
            <a:spLocks noGrp="1"/>
          </p:cNvSpPr>
          <p:nvPr>
            <p:ph type="dt" sz="half" idx="10"/>
          </p:nvPr>
        </p:nvSpPr>
        <p:spPr/>
        <p:txBody>
          <a:bodyPr/>
          <a:lstStyle/>
          <a:p>
            <a:fld id="{8619BDF9-C151-40F0-B66D-6273D4E01649}" type="datetimeFigureOut">
              <a:rPr lang="vi-VN" smtClean="0"/>
              <a:t>20/01/2019</a:t>
            </a:fld>
            <a:endParaRPr lang="vi-VN"/>
          </a:p>
        </p:txBody>
      </p:sp>
      <p:sp>
        <p:nvSpPr>
          <p:cNvPr id="5" name="Footer Placeholder 4">
            <a:extLst>
              <a:ext uri="{FF2B5EF4-FFF2-40B4-BE49-F238E27FC236}">
                <a16:creationId xmlns:a16="http://schemas.microsoft.com/office/drawing/2014/main" id="{7D4E05B3-D64B-45D1-BB63-09239C0126A0}"/>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59942F1B-F895-4B29-9D12-1DAB8ED6FB73}"/>
              </a:ext>
            </a:extLst>
          </p:cNvPr>
          <p:cNvSpPr>
            <a:spLocks noGrp="1"/>
          </p:cNvSpPr>
          <p:nvPr>
            <p:ph type="sldNum" sz="quarter" idx="12"/>
          </p:nvPr>
        </p:nvSpPr>
        <p:spPr/>
        <p:txBody>
          <a:bodyPr/>
          <a:lstStyle/>
          <a:p>
            <a:fld id="{F06F880C-D26E-43AE-98AD-8100FAC9386C}" type="slidenum">
              <a:rPr lang="vi-VN" smtClean="0"/>
              <a:t>‹#›</a:t>
            </a:fld>
            <a:endParaRPr lang="vi-VN"/>
          </a:p>
        </p:txBody>
      </p:sp>
    </p:spTree>
    <p:extLst>
      <p:ext uri="{BB962C8B-B14F-4D97-AF65-F5344CB8AC3E}">
        <p14:creationId xmlns:p14="http://schemas.microsoft.com/office/powerpoint/2010/main" val="92974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A9D1-5EF4-4685-B2D6-3B8744F69B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CB2B21AF-6844-4FC5-8435-C3B2081E7E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A7150A1-2BC6-43E7-BCB7-B3C66B84FB74}"/>
              </a:ext>
            </a:extLst>
          </p:cNvPr>
          <p:cNvSpPr>
            <a:spLocks noGrp="1"/>
          </p:cNvSpPr>
          <p:nvPr>
            <p:ph type="dt" sz="half" idx="10"/>
          </p:nvPr>
        </p:nvSpPr>
        <p:spPr/>
        <p:txBody>
          <a:bodyPr/>
          <a:lstStyle/>
          <a:p>
            <a:fld id="{8619BDF9-C151-40F0-B66D-6273D4E01649}" type="datetimeFigureOut">
              <a:rPr lang="vi-VN" smtClean="0"/>
              <a:t>20/01/2019</a:t>
            </a:fld>
            <a:endParaRPr lang="vi-VN"/>
          </a:p>
        </p:txBody>
      </p:sp>
      <p:sp>
        <p:nvSpPr>
          <p:cNvPr id="5" name="Footer Placeholder 4">
            <a:extLst>
              <a:ext uri="{FF2B5EF4-FFF2-40B4-BE49-F238E27FC236}">
                <a16:creationId xmlns:a16="http://schemas.microsoft.com/office/drawing/2014/main" id="{9C3C6D2B-9C0D-417A-A91C-EA83D00AE820}"/>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EE4D808C-DD94-43A6-AA2F-C86ADB088A9F}"/>
              </a:ext>
            </a:extLst>
          </p:cNvPr>
          <p:cNvSpPr>
            <a:spLocks noGrp="1"/>
          </p:cNvSpPr>
          <p:nvPr>
            <p:ph type="sldNum" sz="quarter" idx="12"/>
          </p:nvPr>
        </p:nvSpPr>
        <p:spPr/>
        <p:txBody>
          <a:bodyPr/>
          <a:lstStyle/>
          <a:p>
            <a:fld id="{F06F880C-D26E-43AE-98AD-8100FAC9386C}" type="slidenum">
              <a:rPr lang="vi-VN" smtClean="0"/>
              <a:t>‹#›</a:t>
            </a:fld>
            <a:endParaRPr lang="vi-VN"/>
          </a:p>
        </p:txBody>
      </p:sp>
    </p:spTree>
    <p:extLst>
      <p:ext uri="{BB962C8B-B14F-4D97-AF65-F5344CB8AC3E}">
        <p14:creationId xmlns:p14="http://schemas.microsoft.com/office/powerpoint/2010/main" val="3370442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20E0-6F2C-484D-B0CF-2D67384C29A6}"/>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E364B231-1680-4A00-ACD3-5AD0D13E0BB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AECA921B-BFC2-43A0-94AD-66CD7CB7EF5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FA710196-0CE3-4AB6-B0FC-D46D21248E5D}"/>
              </a:ext>
            </a:extLst>
          </p:cNvPr>
          <p:cNvSpPr>
            <a:spLocks noGrp="1"/>
          </p:cNvSpPr>
          <p:nvPr>
            <p:ph type="dt" sz="half" idx="10"/>
          </p:nvPr>
        </p:nvSpPr>
        <p:spPr/>
        <p:txBody>
          <a:bodyPr/>
          <a:lstStyle/>
          <a:p>
            <a:fld id="{8619BDF9-C151-40F0-B66D-6273D4E01649}" type="datetimeFigureOut">
              <a:rPr lang="vi-VN" smtClean="0"/>
              <a:t>20/01/2019</a:t>
            </a:fld>
            <a:endParaRPr lang="vi-VN"/>
          </a:p>
        </p:txBody>
      </p:sp>
      <p:sp>
        <p:nvSpPr>
          <p:cNvPr id="6" name="Footer Placeholder 5">
            <a:extLst>
              <a:ext uri="{FF2B5EF4-FFF2-40B4-BE49-F238E27FC236}">
                <a16:creationId xmlns:a16="http://schemas.microsoft.com/office/drawing/2014/main" id="{63778A55-E044-4B7D-99A7-E9F989338EBB}"/>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6D45F08F-E1F8-4FB8-9CE7-EA34A9359513}"/>
              </a:ext>
            </a:extLst>
          </p:cNvPr>
          <p:cNvSpPr>
            <a:spLocks noGrp="1"/>
          </p:cNvSpPr>
          <p:nvPr>
            <p:ph type="sldNum" sz="quarter" idx="12"/>
          </p:nvPr>
        </p:nvSpPr>
        <p:spPr/>
        <p:txBody>
          <a:bodyPr/>
          <a:lstStyle/>
          <a:p>
            <a:fld id="{F06F880C-D26E-43AE-98AD-8100FAC9386C}" type="slidenum">
              <a:rPr lang="vi-VN" smtClean="0"/>
              <a:t>‹#›</a:t>
            </a:fld>
            <a:endParaRPr lang="vi-VN"/>
          </a:p>
        </p:txBody>
      </p:sp>
    </p:spTree>
    <p:extLst>
      <p:ext uri="{BB962C8B-B14F-4D97-AF65-F5344CB8AC3E}">
        <p14:creationId xmlns:p14="http://schemas.microsoft.com/office/powerpoint/2010/main" val="4127267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B96FC-B512-419D-8174-F92B2DB43079}"/>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9F4D2A92-1373-4D8B-9C48-8D49489B7A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C6607A5-E8A8-4CDD-8750-5072AE45713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331C7D76-C4D4-4C94-BF6C-AE5DB88289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BD462A7-C064-4102-BC1F-7FBD28D5E2D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F560AF71-5B9A-4CD8-B997-BA8A862D5C7B}"/>
              </a:ext>
            </a:extLst>
          </p:cNvPr>
          <p:cNvSpPr>
            <a:spLocks noGrp="1"/>
          </p:cNvSpPr>
          <p:nvPr>
            <p:ph type="dt" sz="half" idx="10"/>
          </p:nvPr>
        </p:nvSpPr>
        <p:spPr/>
        <p:txBody>
          <a:bodyPr/>
          <a:lstStyle/>
          <a:p>
            <a:fld id="{8619BDF9-C151-40F0-B66D-6273D4E01649}" type="datetimeFigureOut">
              <a:rPr lang="vi-VN" smtClean="0"/>
              <a:t>20/01/2019</a:t>
            </a:fld>
            <a:endParaRPr lang="vi-VN"/>
          </a:p>
        </p:txBody>
      </p:sp>
      <p:sp>
        <p:nvSpPr>
          <p:cNvPr id="8" name="Footer Placeholder 7">
            <a:extLst>
              <a:ext uri="{FF2B5EF4-FFF2-40B4-BE49-F238E27FC236}">
                <a16:creationId xmlns:a16="http://schemas.microsoft.com/office/drawing/2014/main" id="{C519E323-6FFF-490A-9182-58DC2414BF9B}"/>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7A95D229-BDC6-4518-90C1-6E30C15A7D88}"/>
              </a:ext>
            </a:extLst>
          </p:cNvPr>
          <p:cNvSpPr>
            <a:spLocks noGrp="1"/>
          </p:cNvSpPr>
          <p:nvPr>
            <p:ph type="sldNum" sz="quarter" idx="12"/>
          </p:nvPr>
        </p:nvSpPr>
        <p:spPr/>
        <p:txBody>
          <a:bodyPr/>
          <a:lstStyle/>
          <a:p>
            <a:fld id="{F06F880C-D26E-43AE-98AD-8100FAC9386C}" type="slidenum">
              <a:rPr lang="vi-VN" smtClean="0"/>
              <a:t>‹#›</a:t>
            </a:fld>
            <a:endParaRPr lang="vi-VN"/>
          </a:p>
        </p:txBody>
      </p:sp>
    </p:spTree>
    <p:extLst>
      <p:ext uri="{BB962C8B-B14F-4D97-AF65-F5344CB8AC3E}">
        <p14:creationId xmlns:p14="http://schemas.microsoft.com/office/powerpoint/2010/main" val="1167220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A6F51-F255-4A9A-815D-FBC18B07C332}"/>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E0299396-A93A-4151-801F-936C9C9D1EEF}"/>
              </a:ext>
            </a:extLst>
          </p:cNvPr>
          <p:cNvSpPr>
            <a:spLocks noGrp="1"/>
          </p:cNvSpPr>
          <p:nvPr>
            <p:ph type="dt" sz="half" idx="10"/>
          </p:nvPr>
        </p:nvSpPr>
        <p:spPr/>
        <p:txBody>
          <a:bodyPr/>
          <a:lstStyle/>
          <a:p>
            <a:fld id="{8619BDF9-C151-40F0-B66D-6273D4E01649}" type="datetimeFigureOut">
              <a:rPr lang="vi-VN" smtClean="0"/>
              <a:t>20/01/2019</a:t>
            </a:fld>
            <a:endParaRPr lang="vi-VN"/>
          </a:p>
        </p:txBody>
      </p:sp>
      <p:sp>
        <p:nvSpPr>
          <p:cNvPr id="4" name="Footer Placeholder 3">
            <a:extLst>
              <a:ext uri="{FF2B5EF4-FFF2-40B4-BE49-F238E27FC236}">
                <a16:creationId xmlns:a16="http://schemas.microsoft.com/office/drawing/2014/main" id="{EE3E27B7-8C32-4EA6-9B7D-3B677BF4F307}"/>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B7A45023-9937-4532-B025-646E1F67FC4E}"/>
              </a:ext>
            </a:extLst>
          </p:cNvPr>
          <p:cNvSpPr>
            <a:spLocks noGrp="1"/>
          </p:cNvSpPr>
          <p:nvPr>
            <p:ph type="sldNum" sz="quarter" idx="12"/>
          </p:nvPr>
        </p:nvSpPr>
        <p:spPr/>
        <p:txBody>
          <a:bodyPr/>
          <a:lstStyle/>
          <a:p>
            <a:fld id="{F06F880C-D26E-43AE-98AD-8100FAC9386C}" type="slidenum">
              <a:rPr lang="vi-VN" smtClean="0"/>
              <a:t>‹#›</a:t>
            </a:fld>
            <a:endParaRPr lang="vi-VN"/>
          </a:p>
        </p:txBody>
      </p:sp>
    </p:spTree>
    <p:extLst>
      <p:ext uri="{BB962C8B-B14F-4D97-AF65-F5344CB8AC3E}">
        <p14:creationId xmlns:p14="http://schemas.microsoft.com/office/powerpoint/2010/main" val="2821119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51B4C2-25C1-47CB-91DB-130E29D26F06}"/>
              </a:ext>
            </a:extLst>
          </p:cNvPr>
          <p:cNvSpPr>
            <a:spLocks noGrp="1"/>
          </p:cNvSpPr>
          <p:nvPr>
            <p:ph type="dt" sz="half" idx="10"/>
          </p:nvPr>
        </p:nvSpPr>
        <p:spPr/>
        <p:txBody>
          <a:bodyPr/>
          <a:lstStyle/>
          <a:p>
            <a:fld id="{8619BDF9-C151-40F0-B66D-6273D4E01649}" type="datetimeFigureOut">
              <a:rPr lang="vi-VN" smtClean="0"/>
              <a:t>20/01/2019</a:t>
            </a:fld>
            <a:endParaRPr lang="vi-VN"/>
          </a:p>
        </p:txBody>
      </p:sp>
      <p:sp>
        <p:nvSpPr>
          <p:cNvPr id="3" name="Footer Placeholder 2">
            <a:extLst>
              <a:ext uri="{FF2B5EF4-FFF2-40B4-BE49-F238E27FC236}">
                <a16:creationId xmlns:a16="http://schemas.microsoft.com/office/drawing/2014/main" id="{30F72A9E-876D-4942-A1E4-654049023842}"/>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A8620F7A-FE63-406B-A7CB-D979F804A772}"/>
              </a:ext>
            </a:extLst>
          </p:cNvPr>
          <p:cNvSpPr>
            <a:spLocks noGrp="1"/>
          </p:cNvSpPr>
          <p:nvPr>
            <p:ph type="sldNum" sz="quarter" idx="12"/>
          </p:nvPr>
        </p:nvSpPr>
        <p:spPr/>
        <p:txBody>
          <a:bodyPr/>
          <a:lstStyle/>
          <a:p>
            <a:fld id="{F06F880C-D26E-43AE-98AD-8100FAC9386C}" type="slidenum">
              <a:rPr lang="vi-VN" smtClean="0"/>
              <a:t>‹#›</a:t>
            </a:fld>
            <a:endParaRPr lang="vi-VN"/>
          </a:p>
        </p:txBody>
      </p:sp>
    </p:spTree>
    <p:extLst>
      <p:ext uri="{BB962C8B-B14F-4D97-AF65-F5344CB8AC3E}">
        <p14:creationId xmlns:p14="http://schemas.microsoft.com/office/powerpoint/2010/main" val="2855533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CE2CC-2F2A-4994-88C1-F64117D0F6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BFDED3DF-10BF-4A83-AB86-E04982897E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1743AD65-F6BB-4AC3-8EB4-F0B19050D3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BF25826-4337-4041-B655-AE39FE6A66EA}"/>
              </a:ext>
            </a:extLst>
          </p:cNvPr>
          <p:cNvSpPr>
            <a:spLocks noGrp="1"/>
          </p:cNvSpPr>
          <p:nvPr>
            <p:ph type="dt" sz="half" idx="10"/>
          </p:nvPr>
        </p:nvSpPr>
        <p:spPr/>
        <p:txBody>
          <a:bodyPr/>
          <a:lstStyle/>
          <a:p>
            <a:fld id="{8619BDF9-C151-40F0-B66D-6273D4E01649}" type="datetimeFigureOut">
              <a:rPr lang="vi-VN" smtClean="0"/>
              <a:t>20/01/2019</a:t>
            </a:fld>
            <a:endParaRPr lang="vi-VN"/>
          </a:p>
        </p:txBody>
      </p:sp>
      <p:sp>
        <p:nvSpPr>
          <p:cNvPr id="6" name="Footer Placeholder 5">
            <a:extLst>
              <a:ext uri="{FF2B5EF4-FFF2-40B4-BE49-F238E27FC236}">
                <a16:creationId xmlns:a16="http://schemas.microsoft.com/office/drawing/2014/main" id="{1B44BE03-9CA5-40FC-9594-666990B115E5}"/>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4D80F580-FD65-48CA-94F0-930C6E4D13FA}"/>
              </a:ext>
            </a:extLst>
          </p:cNvPr>
          <p:cNvSpPr>
            <a:spLocks noGrp="1"/>
          </p:cNvSpPr>
          <p:nvPr>
            <p:ph type="sldNum" sz="quarter" idx="12"/>
          </p:nvPr>
        </p:nvSpPr>
        <p:spPr/>
        <p:txBody>
          <a:bodyPr/>
          <a:lstStyle/>
          <a:p>
            <a:fld id="{F06F880C-D26E-43AE-98AD-8100FAC9386C}" type="slidenum">
              <a:rPr lang="vi-VN" smtClean="0"/>
              <a:t>‹#›</a:t>
            </a:fld>
            <a:endParaRPr lang="vi-VN"/>
          </a:p>
        </p:txBody>
      </p:sp>
    </p:spTree>
    <p:extLst>
      <p:ext uri="{BB962C8B-B14F-4D97-AF65-F5344CB8AC3E}">
        <p14:creationId xmlns:p14="http://schemas.microsoft.com/office/powerpoint/2010/main" val="503404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F8BA3-43AC-4125-BD8F-FD3F516665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807AD516-CDE8-4392-9D4F-EFFC30DB04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E38342AE-4400-43C2-AB39-95B0E67265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703DBB-ED1B-45EA-AE5D-3CDC770C244B}"/>
              </a:ext>
            </a:extLst>
          </p:cNvPr>
          <p:cNvSpPr>
            <a:spLocks noGrp="1"/>
          </p:cNvSpPr>
          <p:nvPr>
            <p:ph type="dt" sz="half" idx="10"/>
          </p:nvPr>
        </p:nvSpPr>
        <p:spPr/>
        <p:txBody>
          <a:bodyPr/>
          <a:lstStyle/>
          <a:p>
            <a:fld id="{8619BDF9-C151-40F0-B66D-6273D4E01649}" type="datetimeFigureOut">
              <a:rPr lang="vi-VN" smtClean="0"/>
              <a:t>20/01/2019</a:t>
            </a:fld>
            <a:endParaRPr lang="vi-VN"/>
          </a:p>
        </p:txBody>
      </p:sp>
      <p:sp>
        <p:nvSpPr>
          <p:cNvPr id="6" name="Footer Placeholder 5">
            <a:extLst>
              <a:ext uri="{FF2B5EF4-FFF2-40B4-BE49-F238E27FC236}">
                <a16:creationId xmlns:a16="http://schemas.microsoft.com/office/drawing/2014/main" id="{FBC76565-9B1C-41C3-A4C0-8752D0FE07E1}"/>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A9518648-B52E-4A02-8505-98E250820665}"/>
              </a:ext>
            </a:extLst>
          </p:cNvPr>
          <p:cNvSpPr>
            <a:spLocks noGrp="1"/>
          </p:cNvSpPr>
          <p:nvPr>
            <p:ph type="sldNum" sz="quarter" idx="12"/>
          </p:nvPr>
        </p:nvSpPr>
        <p:spPr/>
        <p:txBody>
          <a:bodyPr/>
          <a:lstStyle/>
          <a:p>
            <a:fld id="{F06F880C-D26E-43AE-98AD-8100FAC9386C}" type="slidenum">
              <a:rPr lang="vi-VN" smtClean="0"/>
              <a:t>‹#›</a:t>
            </a:fld>
            <a:endParaRPr lang="vi-VN"/>
          </a:p>
        </p:txBody>
      </p:sp>
    </p:spTree>
    <p:extLst>
      <p:ext uri="{BB962C8B-B14F-4D97-AF65-F5344CB8AC3E}">
        <p14:creationId xmlns:p14="http://schemas.microsoft.com/office/powerpoint/2010/main" val="4182982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3D2215-BEBC-4D9D-AF6E-57A5BBA77C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F0EE658C-20A7-47C5-A36D-5653822C88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7FAC9C16-577B-418B-95C5-6647B9CB03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19BDF9-C151-40F0-B66D-6273D4E01649}" type="datetimeFigureOut">
              <a:rPr lang="vi-VN" smtClean="0"/>
              <a:t>20/01/2019</a:t>
            </a:fld>
            <a:endParaRPr lang="vi-VN"/>
          </a:p>
        </p:txBody>
      </p:sp>
      <p:sp>
        <p:nvSpPr>
          <p:cNvPr id="5" name="Footer Placeholder 4">
            <a:extLst>
              <a:ext uri="{FF2B5EF4-FFF2-40B4-BE49-F238E27FC236}">
                <a16:creationId xmlns:a16="http://schemas.microsoft.com/office/drawing/2014/main" id="{205C8609-77B9-4637-91A0-A79973342F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1EA50881-A761-491A-BA27-0290FD48FC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6F880C-D26E-43AE-98AD-8100FAC9386C}" type="slidenum">
              <a:rPr lang="vi-VN" smtClean="0"/>
              <a:t>‹#›</a:t>
            </a:fld>
            <a:endParaRPr lang="vi-VN"/>
          </a:p>
        </p:txBody>
      </p:sp>
    </p:spTree>
    <p:extLst>
      <p:ext uri="{BB962C8B-B14F-4D97-AF65-F5344CB8AC3E}">
        <p14:creationId xmlns:p14="http://schemas.microsoft.com/office/powerpoint/2010/main" val="394438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machinelearningcoban.com/2017/02/16/softmax/"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slide" Target="slide3.xml"/></Relationships>
</file>

<file path=ppt/slides/_rels/slide3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3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4.emf"/></Relationships>
</file>

<file path=ppt/slides/_rels/slide5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96D14-ED46-4E3D-9498-A7C4AF848141}"/>
              </a:ext>
            </a:extLst>
          </p:cNvPr>
          <p:cNvSpPr>
            <a:spLocks noGrp="1"/>
          </p:cNvSpPr>
          <p:nvPr>
            <p:ph type="title"/>
          </p:nvPr>
        </p:nvSpPr>
        <p:spPr/>
        <p:txBody>
          <a:bodyPr>
            <a:normAutofit fontScale="90000"/>
          </a:bodyPr>
          <a:lstStyle/>
          <a:p>
            <a:endParaRPr lang="vi-VN"/>
          </a:p>
        </p:txBody>
      </p:sp>
      <p:sp>
        <p:nvSpPr>
          <p:cNvPr id="3" name="Content Placeholder 2">
            <a:extLst>
              <a:ext uri="{FF2B5EF4-FFF2-40B4-BE49-F238E27FC236}">
                <a16:creationId xmlns:a16="http://schemas.microsoft.com/office/drawing/2014/main" id="{BB45AC0F-5791-4E8A-95EE-CE5C7A8C1B22}"/>
              </a:ext>
            </a:extLst>
          </p:cNvPr>
          <p:cNvSpPr>
            <a:spLocks noGrp="1"/>
          </p:cNvSpPr>
          <p:nvPr>
            <p:ph idx="1"/>
          </p:nvPr>
        </p:nvSpPr>
        <p:spPr>
          <a:xfrm>
            <a:off x="600891" y="319406"/>
            <a:ext cx="11074274" cy="6399446"/>
          </a:xfrm>
        </p:spPr>
        <p:txBody>
          <a:bodyPr/>
          <a:lstStyle/>
          <a:p>
            <a:pPr algn="ctr"/>
            <a:r>
              <a:rPr lang="en-US" sz="2400" b="1" dirty="0"/>
              <a:t>Ch</a:t>
            </a:r>
            <a:r>
              <a:rPr lang="vi-VN" sz="2400" b="1" dirty="0"/>
              <a:t>ư</a:t>
            </a:r>
            <a:r>
              <a:rPr lang="en-US" sz="2400" b="1" dirty="0" err="1"/>
              <a:t>ơng</a:t>
            </a:r>
            <a:r>
              <a:rPr lang="en-US" sz="2400" b="1" dirty="0"/>
              <a:t> 8. </a:t>
            </a:r>
            <a:r>
              <a:rPr lang="en-US" sz="2400" b="1" dirty="0" err="1"/>
              <a:t>Hồi</a:t>
            </a:r>
            <a:r>
              <a:rPr lang="en-US" sz="2400" b="1" dirty="0"/>
              <a:t> </a:t>
            </a:r>
            <a:r>
              <a:rPr lang="en-US" sz="2400" b="1" dirty="0" err="1"/>
              <a:t>quy</a:t>
            </a:r>
            <a:r>
              <a:rPr lang="en-US" sz="2400" b="1" dirty="0"/>
              <a:t> logistic </a:t>
            </a:r>
            <a:r>
              <a:rPr lang="en-US" sz="2400" b="1" dirty="0" err="1"/>
              <a:t>và</a:t>
            </a:r>
            <a:r>
              <a:rPr lang="en-US" sz="2400" b="1" dirty="0"/>
              <a:t> </a:t>
            </a:r>
            <a:r>
              <a:rPr lang="en-US" sz="2400" b="1" dirty="0" err="1"/>
              <a:t>Softmax</a:t>
            </a:r>
            <a:endParaRPr lang="en-US" sz="2400" b="1" dirty="0"/>
          </a:p>
          <a:p>
            <a:pPr marL="457200" indent="-457200">
              <a:buAutoNum type="arabicPeriod"/>
            </a:pPr>
            <a:r>
              <a:rPr lang="en-US" b="1" dirty="0" err="1"/>
              <a:t>Giới</a:t>
            </a:r>
            <a:r>
              <a:rPr lang="en-US" b="1" dirty="0"/>
              <a:t> </a:t>
            </a:r>
            <a:r>
              <a:rPr lang="en-US" b="1" dirty="0" err="1"/>
              <a:t>thiệu</a:t>
            </a:r>
            <a:r>
              <a:rPr lang="en-US" b="1" dirty="0"/>
              <a:t> </a:t>
            </a:r>
            <a:r>
              <a:rPr lang="en-US" b="1" dirty="0" err="1"/>
              <a:t>về</a:t>
            </a:r>
            <a:r>
              <a:rPr lang="en-US" b="1" dirty="0"/>
              <a:t> </a:t>
            </a:r>
            <a:r>
              <a:rPr lang="en-US" b="1" dirty="0" err="1"/>
              <a:t>hồi</a:t>
            </a:r>
            <a:r>
              <a:rPr lang="en-US" b="1" dirty="0"/>
              <a:t> </a:t>
            </a:r>
            <a:r>
              <a:rPr lang="en-US" b="1" dirty="0" err="1"/>
              <a:t>quy</a:t>
            </a:r>
            <a:r>
              <a:rPr lang="en-US" b="1" dirty="0"/>
              <a:t> logistic</a:t>
            </a:r>
          </a:p>
          <a:p>
            <a:pPr marL="342900" indent="-342900">
              <a:buFontTx/>
              <a:buChar char="-"/>
            </a:pPr>
            <a:r>
              <a:rPr lang="en-US" sz="2000" dirty="0" err="1"/>
              <a:t>Hồi</a:t>
            </a:r>
            <a:r>
              <a:rPr lang="en-US" sz="2000" dirty="0"/>
              <a:t> </a:t>
            </a:r>
            <a:r>
              <a:rPr lang="en-US" sz="2000" dirty="0" err="1"/>
              <a:t>quy</a:t>
            </a:r>
            <a:r>
              <a:rPr lang="en-US" sz="2000" dirty="0"/>
              <a:t> </a:t>
            </a:r>
            <a:r>
              <a:rPr lang="en-US" sz="2000" dirty="0" err="1"/>
              <a:t>đa</a:t>
            </a:r>
            <a:r>
              <a:rPr lang="en-US" sz="2000" dirty="0"/>
              <a:t> </a:t>
            </a:r>
            <a:r>
              <a:rPr lang="en-US" sz="2000" dirty="0" err="1"/>
              <a:t>biến</a:t>
            </a:r>
            <a:r>
              <a:rPr lang="en-US" sz="2000" dirty="0"/>
              <a:t>: </a:t>
            </a:r>
            <a:r>
              <a:rPr lang="en-US" sz="2000" dirty="0" err="1"/>
              <a:t>mối</a:t>
            </a:r>
            <a:r>
              <a:rPr lang="en-US" sz="2000" dirty="0"/>
              <a:t> </a:t>
            </a:r>
            <a:r>
              <a:rPr lang="en-US" sz="2000" dirty="0" err="1"/>
              <a:t>quan</a:t>
            </a:r>
            <a:r>
              <a:rPr lang="en-US" sz="2000" dirty="0"/>
              <a:t> </a:t>
            </a:r>
            <a:r>
              <a:rPr lang="en-US" sz="2000" dirty="0" err="1"/>
              <a:t>hệ</a:t>
            </a:r>
            <a:r>
              <a:rPr lang="en-US" sz="2000" dirty="0"/>
              <a:t> </a:t>
            </a:r>
            <a:r>
              <a:rPr lang="en-US" sz="2000" dirty="0" err="1"/>
              <a:t>giữa</a:t>
            </a:r>
            <a:r>
              <a:rPr lang="en-US" sz="2000" dirty="0"/>
              <a:t>  </a:t>
            </a:r>
            <a:r>
              <a:rPr lang="en-US" sz="2000" dirty="0" err="1"/>
              <a:t>một</a:t>
            </a:r>
            <a:r>
              <a:rPr lang="en-US" sz="2000" dirty="0"/>
              <a:t> </a:t>
            </a:r>
            <a:r>
              <a:rPr lang="en-US" sz="2000" dirty="0" err="1"/>
              <a:t>biến</a:t>
            </a:r>
            <a:r>
              <a:rPr lang="en-US" sz="2000" dirty="0"/>
              <a:t> </a:t>
            </a:r>
            <a:r>
              <a:rPr lang="en-US" sz="2000" dirty="0" err="1"/>
              <a:t>phụ</a:t>
            </a:r>
            <a:r>
              <a:rPr lang="en-US" sz="2000" dirty="0"/>
              <a:t> </a:t>
            </a:r>
            <a:r>
              <a:rPr lang="en-US" sz="2000" dirty="0" err="1"/>
              <a:t>thuộc</a:t>
            </a:r>
            <a:r>
              <a:rPr lang="en-US" sz="2000" dirty="0"/>
              <a:t> </a:t>
            </a:r>
            <a:r>
              <a:rPr lang="en-US" sz="2000" dirty="0" err="1"/>
              <a:t>và</a:t>
            </a:r>
            <a:r>
              <a:rPr lang="en-US" sz="2000" dirty="0"/>
              <a:t> </a:t>
            </a:r>
            <a:r>
              <a:rPr lang="en-US" sz="2000" dirty="0" err="1"/>
              <a:t>nhiều</a:t>
            </a:r>
            <a:r>
              <a:rPr lang="en-US" sz="2000" dirty="0"/>
              <a:t> </a:t>
            </a:r>
            <a:r>
              <a:rPr lang="en-US" sz="2000" dirty="0" err="1"/>
              <a:t>biến</a:t>
            </a:r>
            <a:r>
              <a:rPr lang="en-US" sz="2000" dirty="0"/>
              <a:t> </a:t>
            </a:r>
            <a:r>
              <a:rPr lang="en-US" sz="2000" dirty="0" err="1"/>
              <a:t>độc</a:t>
            </a:r>
            <a:r>
              <a:rPr lang="en-US" sz="2000" dirty="0"/>
              <a:t> </a:t>
            </a:r>
            <a:r>
              <a:rPr lang="en-US" sz="2000" dirty="0" err="1"/>
              <a:t>lập</a:t>
            </a:r>
            <a:r>
              <a:rPr lang="en-US" sz="2000" dirty="0"/>
              <a:t> </a:t>
            </a:r>
            <a:r>
              <a:rPr lang="en-US" sz="2000" dirty="0" err="1"/>
              <a:t>thể</a:t>
            </a:r>
            <a:r>
              <a:rPr lang="en-US" sz="2000" dirty="0"/>
              <a:t> </a:t>
            </a:r>
            <a:r>
              <a:rPr lang="en-US" sz="2000" dirty="0" err="1"/>
              <a:t>hiện</a:t>
            </a:r>
            <a:r>
              <a:rPr lang="en-US" sz="2000" dirty="0"/>
              <a:t> </a:t>
            </a:r>
            <a:r>
              <a:rPr lang="en-US" sz="2000" dirty="0" err="1"/>
              <a:t>quan</a:t>
            </a:r>
            <a:r>
              <a:rPr lang="en-US" sz="2000" dirty="0"/>
              <a:t> </a:t>
            </a:r>
            <a:r>
              <a:rPr lang="en-US" sz="2000" dirty="0" err="1"/>
              <a:t>hệ</a:t>
            </a:r>
            <a:r>
              <a:rPr lang="en-US" sz="2000" dirty="0"/>
              <a:t> </a:t>
            </a:r>
            <a:r>
              <a:rPr lang="en-US" sz="2000" dirty="0" err="1"/>
              <a:t>giữa</a:t>
            </a:r>
            <a:r>
              <a:rPr lang="en-US" sz="2000" dirty="0"/>
              <a:t> </a:t>
            </a:r>
            <a:r>
              <a:rPr lang="en-US" sz="2000" dirty="0" err="1"/>
              <a:t>các</a:t>
            </a:r>
            <a:r>
              <a:rPr lang="en-US" sz="2000" dirty="0"/>
              <a:t> </a:t>
            </a:r>
            <a:r>
              <a:rPr lang="en-US" sz="2000" dirty="0" err="1"/>
              <a:t>đại</a:t>
            </a:r>
            <a:r>
              <a:rPr lang="en-US" sz="2000" dirty="0"/>
              <a:t> l</a:t>
            </a:r>
            <a:r>
              <a:rPr lang="vi-VN" sz="2000" dirty="0"/>
              <a:t>ượng đó. Các biến độc lập nhận giá trị số liên tục. Biến phụ thuộc cũng nhận giá trị số. Hồi quy sử dụng hàm kích hoạt tuyến tính, Perceptron sử dụng hàm nhảy Sign.</a:t>
            </a:r>
          </a:p>
          <a:p>
            <a:pPr marL="342900" indent="-342900">
              <a:buFontTx/>
              <a:buChar char="-"/>
            </a:pPr>
            <a:r>
              <a:rPr lang="vi-VN" sz="2000" dirty="0"/>
              <a:t>Nếu biến độc lập nhận giá trị danh mục thí dụ “thất nghiệp” liên quan đến tuổi tác và số năm kinh nghiệm... thì cần có phương pháp khác.</a:t>
            </a:r>
          </a:p>
          <a:p>
            <a:r>
              <a:rPr lang="vi-VN" sz="2000" dirty="0"/>
              <a:t>Thí dụ: Số liệu liên quan đến số giờ học ôn đến khả năng thi đỗ của các sinh viên trong bảng. Học càng nhiều thì khả năng đỗ cao nhưng ôn bao nhiêu thì chắc chắn đỗ.</a:t>
            </a:r>
          </a:p>
          <a:p>
            <a:endParaRPr lang="vi-VN" dirty="0"/>
          </a:p>
        </p:txBody>
      </p:sp>
      <p:graphicFrame>
        <p:nvGraphicFramePr>
          <p:cNvPr id="4" name="Table 3">
            <a:extLst>
              <a:ext uri="{FF2B5EF4-FFF2-40B4-BE49-F238E27FC236}">
                <a16:creationId xmlns:a16="http://schemas.microsoft.com/office/drawing/2014/main" id="{67D7BFBF-6A61-44FD-B4ED-32E362FFBA9C}"/>
              </a:ext>
            </a:extLst>
          </p:cNvPr>
          <p:cNvGraphicFramePr>
            <a:graphicFrameLocks noGrp="1"/>
          </p:cNvGraphicFramePr>
          <p:nvPr>
            <p:extLst>
              <p:ext uri="{D42A27DB-BD31-4B8C-83A1-F6EECF244321}">
                <p14:modId xmlns:p14="http://schemas.microsoft.com/office/powerpoint/2010/main" val="3756382421"/>
              </p:ext>
            </p:extLst>
          </p:nvPr>
        </p:nvGraphicFramePr>
        <p:xfrm>
          <a:off x="2199861" y="3816626"/>
          <a:ext cx="7606749" cy="2735220"/>
        </p:xfrm>
        <a:graphic>
          <a:graphicData uri="http://schemas.openxmlformats.org/drawingml/2006/table">
            <a:tbl>
              <a:tblPr firstRow="1" firstCol="1" bandRow="1">
                <a:tableStyleId>{5C22544A-7EE6-4342-B048-85BDC9FD1C3A}</a:tableStyleId>
              </a:tblPr>
              <a:tblGrid>
                <a:gridCol w="949886">
                  <a:extLst>
                    <a:ext uri="{9D8B030D-6E8A-4147-A177-3AD203B41FA5}">
                      <a16:colId xmlns:a16="http://schemas.microsoft.com/office/drawing/2014/main" val="1961506377"/>
                    </a:ext>
                  </a:extLst>
                </a:gridCol>
                <a:gridCol w="813914">
                  <a:extLst>
                    <a:ext uri="{9D8B030D-6E8A-4147-A177-3AD203B41FA5}">
                      <a16:colId xmlns:a16="http://schemas.microsoft.com/office/drawing/2014/main" val="94688282"/>
                    </a:ext>
                  </a:extLst>
                </a:gridCol>
                <a:gridCol w="950844">
                  <a:extLst>
                    <a:ext uri="{9D8B030D-6E8A-4147-A177-3AD203B41FA5}">
                      <a16:colId xmlns:a16="http://schemas.microsoft.com/office/drawing/2014/main" val="1538088656"/>
                    </a:ext>
                  </a:extLst>
                </a:gridCol>
                <a:gridCol w="949886">
                  <a:extLst>
                    <a:ext uri="{9D8B030D-6E8A-4147-A177-3AD203B41FA5}">
                      <a16:colId xmlns:a16="http://schemas.microsoft.com/office/drawing/2014/main" val="1511884613"/>
                    </a:ext>
                  </a:extLst>
                </a:gridCol>
                <a:gridCol w="1091603">
                  <a:extLst>
                    <a:ext uri="{9D8B030D-6E8A-4147-A177-3AD203B41FA5}">
                      <a16:colId xmlns:a16="http://schemas.microsoft.com/office/drawing/2014/main" val="3333330513"/>
                    </a:ext>
                  </a:extLst>
                </a:gridCol>
                <a:gridCol w="949886">
                  <a:extLst>
                    <a:ext uri="{9D8B030D-6E8A-4147-A177-3AD203B41FA5}">
                      <a16:colId xmlns:a16="http://schemas.microsoft.com/office/drawing/2014/main" val="3786725659"/>
                    </a:ext>
                  </a:extLst>
                </a:gridCol>
                <a:gridCol w="949886">
                  <a:extLst>
                    <a:ext uri="{9D8B030D-6E8A-4147-A177-3AD203B41FA5}">
                      <a16:colId xmlns:a16="http://schemas.microsoft.com/office/drawing/2014/main" val="2114329303"/>
                    </a:ext>
                  </a:extLst>
                </a:gridCol>
                <a:gridCol w="950844">
                  <a:extLst>
                    <a:ext uri="{9D8B030D-6E8A-4147-A177-3AD203B41FA5}">
                      <a16:colId xmlns:a16="http://schemas.microsoft.com/office/drawing/2014/main" val="95003092"/>
                    </a:ext>
                  </a:extLst>
                </a:gridCol>
              </a:tblGrid>
              <a:tr h="455870">
                <a:tc>
                  <a:txBody>
                    <a:bodyPr/>
                    <a:lstStyle/>
                    <a:p>
                      <a:pPr algn="ctr">
                        <a:lnSpc>
                          <a:spcPct val="107000"/>
                        </a:lnSpc>
                        <a:spcBef>
                          <a:spcPts val="600"/>
                        </a:spcBef>
                        <a:spcAft>
                          <a:spcPts val="600"/>
                        </a:spcAft>
                      </a:pPr>
                      <a:r>
                        <a:rPr lang="en-US" sz="1800" dirty="0" err="1">
                          <a:effectLst/>
                        </a:rPr>
                        <a:t>Giờ</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600"/>
                        </a:spcAft>
                      </a:pPr>
                      <a:r>
                        <a:rPr lang="en-US" sz="1800" dirty="0" err="1">
                          <a:effectLst/>
                        </a:rPr>
                        <a:t>Đỗ</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600"/>
                        </a:spcAft>
                      </a:pPr>
                      <a:r>
                        <a:rPr lang="en-US" sz="1800">
                          <a:effectLst/>
                        </a:rPr>
                        <a:t>Giờ</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600"/>
                        </a:spcAft>
                      </a:pPr>
                      <a:r>
                        <a:rPr lang="en-US" sz="1800">
                          <a:effectLst/>
                        </a:rPr>
                        <a:t>Đỗ</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600"/>
                        </a:spcAft>
                      </a:pPr>
                      <a:r>
                        <a:rPr lang="en-US" sz="1800">
                          <a:effectLst/>
                        </a:rPr>
                        <a:t>Giờ</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600"/>
                        </a:spcAft>
                      </a:pPr>
                      <a:r>
                        <a:rPr lang="en-US" sz="1800">
                          <a:effectLst/>
                        </a:rPr>
                        <a:t>Đỗ</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600"/>
                        </a:spcAft>
                      </a:pPr>
                      <a:r>
                        <a:rPr lang="en-US" sz="1800">
                          <a:effectLst/>
                        </a:rPr>
                        <a:t>Giờ</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600"/>
                        </a:spcAft>
                      </a:pPr>
                      <a:r>
                        <a:rPr lang="en-US" sz="1800">
                          <a:effectLst/>
                        </a:rPr>
                        <a:t>Đỗ</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65122627"/>
                  </a:ext>
                </a:extLst>
              </a:tr>
              <a:tr h="455870">
                <a:tc>
                  <a:txBody>
                    <a:bodyPr/>
                    <a:lstStyle/>
                    <a:p>
                      <a:pPr algn="ctr">
                        <a:lnSpc>
                          <a:spcPct val="107000"/>
                        </a:lnSpc>
                        <a:spcBef>
                          <a:spcPts val="600"/>
                        </a:spcBef>
                        <a:spcAft>
                          <a:spcPts val="0"/>
                        </a:spcAft>
                      </a:pPr>
                      <a:r>
                        <a:rPr lang="en-US" sz="1800">
                          <a:effectLst/>
                        </a:rPr>
                        <a:t>0.5</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a:effectLst/>
                        </a:rPr>
                        <a:t>0</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dirty="0">
                          <a:effectLst/>
                        </a:rPr>
                        <a:t>0.75</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dirty="0">
                          <a:effectLst/>
                        </a:rPr>
                        <a:t>0</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a:effectLst/>
                        </a:rPr>
                        <a:t>1</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a:effectLst/>
                        </a:rPr>
                        <a:t>0</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a:effectLst/>
                        </a:rPr>
                        <a:t>1.25</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a:effectLst/>
                        </a:rPr>
                        <a:t>0</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3910485"/>
                  </a:ext>
                </a:extLst>
              </a:tr>
              <a:tr h="455870">
                <a:tc>
                  <a:txBody>
                    <a:bodyPr/>
                    <a:lstStyle/>
                    <a:p>
                      <a:pPr algn="ctr">
                        <a:lnSpc>
                          <a:spcPct val="107000"/>
                        </a:lnSpc>
                        <a:spcBef>
                          <a:spcPts val="600"/>
                        </a:spcBef>
                        <a:spcAft>
                          <a:spcPts val="0"/>
                        </a:spcAft>
                      </a:pPr>
                      <a:r>
                        <a:rPr lang="en-US" sz="1800">
                          <a:effectLst/>
                        </a:rPr>
                        <a:t>1.5</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a:effectLst/>
                        </a:rPr>
                        <a:t>0</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a:effectLst/>
                        </a:rPr>
                        <a:t>1.75</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dirty="0">
                          <a:effectLst/>
                        </a:rPr>
                        <a:t>0</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dirty="0">
                          <a:effectLst/>
                        </a:rPr>
                        <a:t>1.75</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dirty="0">
                          <a:effectLst/>
                        </a:rPr>
                        <a:t>1</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a:effectLst/>
                        </a:rPr>
                        <a:t>2</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a:effectLst/>
                        </a:rPr>
                        <a:t>0</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9139326"/>
                  </a:ext>
                </a:extLst>
              </a:tr>
              <a:tr h="455870">
                <a:tc>
                  <a:txBody>
                    <a:bodyPr/>
                    <a:lstStyle/>
                    <a:p>
                      <a:pPr algn="ctr">
                        <a:lnSpc>
                          <a:spcPct val="107000"/>
                        </a:lnSpc>
                        <a:spcBef>
                          <a:spcPts val="600"/>
                        </a:spcBef>
                        <a:spcAft>
                          <a:spcPts val="0"/>
                        </a:spcAft>
                      </a:pPr>
                      <a:r>
                        <a:rPr lang="en-US" sz="1800">
                          <a:effectLst/>
                        </a:rPr>
                        <a:t>2.25</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a:effectLst/>
                        </a:rPr>
                        <a:t>1</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a:effectLst/>
                        </a:rPr>
                        <a:t>2.5</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a:effectLst/>
                        </a:rPr>
                        <a:t>0</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a:effectLst/>
                        </a:rPr>
                        <a:t>2.75</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dirty="0">
                          <a:effectLst/>
                        </a:rPr>
                        <a:t>1</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dirty="0">
                          <a:effectLst/>
                        </a:rPr>
                        <a:t>4</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a:effectLst/>
                        </a:rPr>
                        <a:t>0</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63798069"/>
                  </a:ext>
                </a:extLst>
              </a:tr>
              <a:tr h="455870">
                <a:tc>
                  <a:txBody>
                    <a:bodyPr/>
                    <a:lstStyle/>
                    <a:p>
                      <a:pPr algn="ctr">
                        <a:lnSpc>
                          <a:spcPct val="107000"/>
                        </a:lnSpc>
                        <a:spcBef>
                          <a:spcPts val="600"/>
                        </a:spcBef>
                        <a:spcAft>
                          <a:spcPts val="0"/>
                        </a:spcAft>
                      </a:pPr>
                      <a:r>
                        <a:rPr lang="en-US" sz="1800">
                          <a:effectLst/>
                        </a:rPr>
                        <a:t>3.25</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a:effectLst/>
                        </a:rPr>
                        <a:t>1</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a:effectLst/>
                        </a:rPr>
                        <a:t>3.5</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a:effectLst/>
                        </a:rPr>
                        <a:t>0</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a:effectLst/>
                        </a:rPr>
                        <a:t>4</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a:effectLst/>
                        </a:rPr>
                        <a:t>1</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dirty="0">
                          <a:effectLst/>
                        </a:rPr>
                        <a:t>4.25</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dirty="0">
                          <a:effectLst/>
                        </a:rPr>
                        <a:t>1</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30601004"/>
                  </a:ext>
                </a:extLst>
              </a:tr>
              <a:tr h="455870">
                <a:tc>
                  <a:txBody>
                    <a:bodyPr/>
                    <a:lstStyle/>
                    <a:p>
                      <a:pPr algn="ctr">
                        <a:lnSpc>
                          <a:spcPct val="107000"/>
                        </a:lnSpc>
                        <a:spcBef>
                          <a:spcPts val="600"/>
                        </a:spcBef>
                        <a:spcAft>
                          <a:spcPts val="0"/>
                        </a:spcAft>
                      </a:pPr>
                      <a:r>
                        <a:rPr lang="en-US" sz="1800">
                          <a:effectLst/>
                        </a:rPr>
                        <a:t>4.5</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a:effectLst/>
                        </a:rPr>
                        <a:t>1</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a:effectLst/>
                        </a:rPr>
                        <a:t>4.75</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dirty="0">
                          <a:effectLst/>
                        </a:rPr>
                        <a:t>1</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a:effectLst/>
                        </a:rPr>
                        <a:t>5</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a:effectLst/>
                        </a:rPr>
                        <a:t>1</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a:effectLst/>
                        </a:rPr>
                        <a:t>5.5</a:t>
                      </a:r>
                      <a:endParaRPr lang="vi-VN" sz="18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Bef>
                          <a:spcPts val="600"/>
                        </a:spcBef>
                        <a:spcAft>
                          <a:spcPts val="0"/>
                        </a:spcAft>
                      </a:pPr>
                      <a:r>
                        <a:rPr lang="en-US" sz="1800" dirty="0">
                          <a:effectLst/>
                        </a:rPr>
                        <a:t>1</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124795"/>
                  </a:ext>
                </a:extLst>
              </a:tr>
            </a:tbl>
          </a:graphicData>
        </a:graphic>
      </p:graphicFrame>
    </p:spTree>
    <p:extLst>
      <p:ext uri="{BB962C8B-B14F-4D97-AF65-F5344CB8AC3E}">
        <p14:creationId xmlns:p14="http://schemas.microsoft.com/office/powerpoint/2010/main" val="2798319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71A91-1273-4B4E-9A8E-933C9EB69820}"/>
              </a:ext>
            </a:extLst>
          </p:cNvPr>
          <p:cNvSpPr>
            <a:spLocks noGrp="1"/>
          </p:cNvSpPr>
          <p:nvPr>
            <p:ph type="title"/>
          </p:nvPr>
        </p:nvSpPr>
        <p:spPr/>
        <p:txBody>
          <a:bodyPr>
            <a:normAutofit fontScale="90000"/>
          </a:bodyPr>
          <a:lstStyle/>
          <a:p>
            <a:endParaRPr lang="vi-V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02A638-50C2-46DD-A67F-787A12B6DE7E}"/>
                  </a:ext>
                </a:extLst>
              </p:cNvPr>
              <p:cNvSpPr>
                <a:spLocks noGrp="1"/>
              </p:cNvSpPr>
              <p:nvPr>
                <p:ph idx="1"/>
              </p:nvPr>
            </p:nvSpPr>
            <p:spPr>
              <a:xfrm>
                <a:off x="600891" y="319406"/>
                <a:ext cx="10946675" cy="6538594"/>
              </a:xfrm>
            </p:spPr>
            <p:txBody>
              <a:bodyPr>
                <a:normAutofit lnSpcReduction="10000"/>
              </a:bodyPr>
              <a:lstStyle/>
              <a:p>
                <a:pPr algn="just"/>
                <a:r>
                  <a:rPr lang="vi-VN" sz="2000" dirty="0"/>
                  <a:t>b) Phân tầng</a:t>
                </a:r>
              </a:p>
              <a:p>
                <a:pPr algn="just"/>
                <a:r>
                  <a:rPr lang="vi-VN" sz="2000" dirty="0"/>
                  <a:t>Cách làm như trên rất mất nhiều thời gian huấn luyện, Có một ý tưởng có thể làm giảm bớt số lượng bộ phân lớp khi có những nhận xét heuristic như sau.</a:t>
                </a:r>
              </a:p>
              <a:p>
                <a:pPr algn="just"/>
                <a:r>
                  <a:rPr lang="vi-VN" sz="2000" dirty="0"/>
                  <a:t>Giả sử cần phân lớp cho 4 chữ số là 4,5,6,7. Ta nhận thấy số 4 gần giống số 7 và số 5 gần giống số 6. Do vậy đầu tiên ta phân thành hai lớp [4,7] vs [5,.6]. Sau đó sẽ xây dựng hai bộ phân lớp 4 vs 7 và 5 vs 6. Như vậy chỉ cần xây dựng 3 bộ phân lớp mà thôi. Ưu điểm là chỉ sử dụng ít bộ phân lớp hơn nhưng có có nhược điểm là nếu chỉ một bộ phân lớp sai thì kết quả chắc chắn sẽ sai. Thí dụ nếu số 5 bị phân lớp sai vào lớp [4,7] thì sau đó sẽ bị phân sai vào hoặc lớp 4 hoặc lớp 7.</a:t>
                </a:r>
              </a:p>
              <a:p>
                <a:pPr algn="just"/>
                <a:r>
                  <a:rPr lang="vi-VN" sz="2000" dirty="0"/>
                  <a:t>c) Binary coding</a:t>
                </a:r>
              </a:p>
              <a:p>
                <a:pPr algn="just"/>
                <a:r>
                  <a:rPr lang="vi-VN" sz="2000" dirty="0"/>
                  <a:t> Sử dụng số nhị phân cũng có thể làm giảm số lượng bộ phân lớp nhị phân. Bằng cách mã hóa số lớp theo nhị phân ta có thể xây dựng các bộ phân lớp. Thí dụ số lớp cần phân chia là 4 thì có thể phân thành 4 lớp nhị phân như sau 00, 01, 10,11. Như vậy mỗi lớp được mã hóa bằng 2 bit. Giả sử số lớp là C thì số bộ phân lớp cần là </a:t>
                </a:r>
                <a14:m>
                  <m:oMath xmlns:m="http://schemas.openxmlformats.org/officeDocument/2006/math">
                    <m:r>
                      <a:rPr lang="vi-VN" sz="2000" i="1">
                        <a:latin typeface="Cambria Math" panose="02040503050406030204" pitchFamily="18" charset="0"/>
                      </a:rPr>
                      <m:t>[</m:t>
                    </m:r>
                    <m:func>
                      <m:funcPr>
                        <m:ctrlPr>
                          <a:rPr lang="vi-VN" sz="2000" i="1">
                            <a:latin typeface="Cambria Math" panose="02040503050406030204" pitchFamily="18" charset="0"/>
                          </a:rPr>
                        </m:ctrlPr>
                      </m:funcPr>
                      <m:fName>
                        <m:sSub>
                          <m:sSubPr>
                            <m:ctrlPr>
                              <a:rPr lang="vi-VN" sz="2000" i="1">
                                <a:latin typeface="Cambria Math" panose="02040503050406030204" pitchFamily="18" charset="0"/>
                              </a:rPr>
                            </m:ctrlPr>
                          </m:sSubPr>
                          <m:e>
                            <m:r>
                              <m:rPr>
                                <m:sty m:val="p"/>
                              </m:rPr>
                              <a:rPr lang="vi-VN" sz="2000">
                                <a:latin typeface="Cambria Math" panose="02040503050406030204" pitchFamily="18" charset="0"/>
                              </a:rPr>
                              <m:t>log</m:t>
                            </m:r>
                          </m:e>
                          <m:sub>
                            <m:r>
                              <a:rPr lang="vi-VN" sz="2000" i="1">
                                <a:latin typeface="Cambria Math" panose="02040503050406030204" pitchFamily="18" charset="0"/>
                              </a:rPr>
                              <m:t>2</m:t>
                            </m:r>
                          </m:sub>
                        </m:sSub>
                      </m:fName>
                      <m:e>
                        <m:r>
                          <a:rPr lang="vi-VN" sz="2000" i="1">
                            <a:latin typeface="Cambria Math" panose="02040503050406030204" pitchFamily="18" charset="0"/>
                          </a:rPr>
                          <m:t>𝐶</m:t>
                        </m:r>
                        <m:r>
                          <a:rPr lang="vi-VN" sz="2000" i="1">
                            <a:latin typeface="Cambria Math" panose="02040503050406030204" pitchFamily="18" charset="0"/>
                          </a:rPr>
                          <m:t>]</m:t>
                        </m:r>
                      </m:e>
                    </m:func>
                  </m:oMath>
                </a14:m>
                <a:r>
                  <a:rPr lang="vi-VN" sz="2000" dirty="0"/>
                  <a:t> trong đó [a] là số nguyên nhỏ nhất mà &gt;= số a. Trong thí dụ trên cần xây dựng 2 bộ phân lớp. Bộ thứ nhất để tìm bit thứ nhất của mã hóa lớp và bộ thứ hai để tìm bit thứ hai. </a:t>
                </a:r>
              </a:p>
              <a:p>
                <a:r>
                  <a:rPr lang="vi-VN" dirty="0"/>
                  <a:t>Phương pháp này làm giảm số lượng bộ phân lớp cần xây dựng nhưng có hai điểm bất lợi. Thứ nhất là nếu một bộ phân loại thực hiện sai thì kết quả sẽ sai ngay và nhược điểm thứ hai là số lượng bộ phân lớp phải là lũa thừa của 2. </a:t>
                </a:r>
              </a:p>
              <a:p>
                <a:endParaRPr lang="vi-VN" dirty="0"/>
              </a:p>
            </p:txBody>
          </p:sp>
        </mc:Choice>
        <mc:Fallback xmlns="">
          <p:sp>
            <p:nvSpPr>
              <p:cNvPr id="3" name="Content Placeholder 2">
                <a:extLst>
                  <a:ext uri="{FF2B5EF4-FFF2-40B4-BE49-F238E27FC236}">
                    <a16:creationId xmlns:a16="http://schemas.microsoft.com/office/drawing/2014/main" id="{8D02A638-50C2-46DD-A67F-787A12B6DE7E}"/>
                  </a:ext>
                </a:extLst>
              </p:cNvPr>
              <p:cNvSpPr>
                <a:spLocks noGrp="1" noRot="1" noChangeAspect="1" noMove="1" noResize="1" noEditPoints="1" noAdjustHandles="1" noChangeArrowheads="1" noChangeShapeType="1" noTextEdit="1"/>
              </p:cNvSpPr>
              <p:nvPr>
                <p:ph idx="1"/>
              </p:nvPr>
            </p:nvSpPr>
            <p:spPr>
              <a:xfrm>
                <a:off x="600891" y="319406"/>
                <a:ext cx="10946675" cy="6538594"/>
              </a:xfrm>
              <a:blipFill>
                <a:blip r:embed="rId2"/>
                <a:stretch>
                  <a:fillRect l="-724" t="-839" r="-613"/>
                </a:stretch>
              </a:blipFill>
            </p:spPr>
            <p:txBody>
              <a:bodyPr/>
              <a:lstStyle/>
              <a:p>
                <a:r>
                  <a:rPr lang="vi-VN">
                    <a:noFill/>
                  </a:rPr>
                  <a:t> </a:t>
                </a:r>
              </a:p>
            </p:txBody>
          </p:sp>
        </mc:Fallback>
      </mc:AlternateContent>
    </p:spTree>
    <p:extLst>
      <p:ext uri="{BB962C8B-B14F-4D97-AF65-F5344CB8AC3E}">
        <p14:creationId xmlns:p14="http://schemas.microsoft.com/office/powerpoint/2010/main" val="2418068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DAA0-2587-4A19-97AD-8EABB1FD701B}"/>
              </a:ext>
            </a:extLst>
          </p:cNvPr>
          <p:cNvSpPr>
            <a:spLocks noGrp="1"/>
          </p:cNvSpPr>
          <p:nvPr>
            <p:ph type="title"/>
          </p:nvPr>
        </p:nvSpPr>
        <p:spPr/>
        <p:txBody>
          <a:bodyPr>
            <a:normAutofit fontScale="90000"/>
          </a:bodyPr>
          <a:lstStyle/>
          <a:p>
            <a:endParaRPr lang="vi-V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EF11C0-FBEB-4CB7-98E5-EE2733312325}"/>
                  </a:ext>
                </a:extLst>
              </p:cNvPr>
              <p:cNvSpPr>
                <a:spLocks noGrp="1"/>
              </p:cNvSpPr>
              <p:nvPr>
                <p:ph idx="1"/>
              </p:nvPr>
            </p:nvSpPr>
            <p:spPr>
              <a:xfrm>
                <a:off x="600891" y="319406"/>
                <a:ext cx="11087526" cy="6219188"/>
              </a:xfrm>
            </p:spPr>
            <p:txBody>
              <a:bodyPr>
                <a:normAutofit lnSpcReduction="10000"/>
              </a:bodyPr>
              <a:lstStyle/>
              <a:p>
                <a:r>
                  <a:rPr lang="vi-VN" sz="2000" dirty="0"/>
                  <a:t>d) One -vs-rest</a:t>
                </a:r>
              </a:p>
              <a:p>
                <a:r>
                  <a:rPr lang="vi-VN" sz="2000" dirty="0"/>
                  <a:t>Nếu ta có C lớp để phân chia dữ liệu thì ta cần xây dựng C bộ phân dữ liệu. Bộ thứ nhất ứng với lớp thứ nhât giúp ta phân biệt số liệu thuộc lớp thứ nhất với các lớp còn lại. Bộ thứ hai để phân biệt dữ liệu thuộc lớp thứ hai với toàn bộ các lớp khác và cứ như vậy xây dựng bộ thứ C. Để kiểm tra một dữ liệu mới rơi vào lớp nào ta kiểm tra nó trên C bộ phân lớp và kết quả cuối cùng là kiểm tra dữ liệu rơi vào lớp nào có xác suất lớn nhất.    </a:t>
                </a:r>
              </a:p>
              <a:p>
                <a:r>
                  <a:rPr lang="vi-VN" sz="2000" dirty="0"/>
                  <a:t>Đây là kỹ thuật được sử dụng nhiều nhất khi sử dụng bộ phân lớp nhị phân cho phân loại đa lớp.</a:t>
                </a:r>
              </a:p>
              <a:p>
                <a:r>
                  <a:rPr lang="vi-VN" b="1" dirty="0"/>
                  <a:t>6. Hồi quy logistic với điều chỉnh</a:t>
                </a:r>
              </a:p>
              <a:p>
                <a:r>
                  <a:rPr lang="vi-VN" dirty="0"/>
                  <a:t>Một kỹ thuật để tránh quá phù hợp (overfitting) trong mạng nơ ron cũng như một số phương pháp khác là kỹ thuật điều chỉnh (regularization) trong hàm đánh giá (cost function) khi thêm một đại lượng tỉ lệ với bình phương chuẩn của vecto trọng để hạn chế độ lớn của hệ số. Khi đó hàm đánh giá có dạng:</a:t>
                </a:r>
              </a:p>
              <a:p>
                <a:r>
                  <a:rPr lang="vi-VN" dirty="0"/>
                  <a:t>		</a:t>
                </a:r>
                <a14:m>
                  <m:oMath xmlns:m="http://schemas.openxmlformats.org/officeDocument/2006/math">
                    <m:acc>
                      <m:accPr>
                        <m:chr m:val="̅"/>
                        <m:ctrlPr>
                          <a:rPr lang="vi-VN" i="1">
                            <a:latin typeface="Cambria Math" panose="02040503050406030204" pitchFamily="18" charset="0"/>
                          </a:rPr>
                        </m:ctrlPr>
                      </m:accPr>
                      <m:e>
                        <m:r>
                          <a:rPr lang="vi-VN" i="1">
                            <a:latin typeface="Cambria Math" panose="02040503050406030204" pitchFamily="18" charset="0"/>
                          </a:rPr>
                          <m:t>𝐽</m:t>
                        </m:r>
                      </m:e>
                    </m:acc>
                    <m:r>
                      <a:rPr lang="vi-VN" i="1">
                        <a:latin typeface="Cambria Math" panose="02040503050406030204" pitchFamily="18" charset="0"/>
                      </a:rPr>
                      <m:t> </m:t>
                    </m:r>
                    <m:d>
                      <m:dPr>
                        <m:ctrlPr>
                          <a:rPr lang="vi-VN" i="1">
                            <a:latin typeface="Cambria Math" panose="02040503050406030204" pitchFamily="18" charset="0"/>
                          </a:rPr>
                        </m:ctrlPr>
                      </m:dPr>
                      <m:e>
                        <m:r>
                          <a:rPr lang="vi-VN" b="1" i="1">
                            <a:latin typeface="Cambria Math" panose="02040503050406030204" pitchFamily="18" charset="0"/>
                          </a:rPr>
                          <m:t>𝒘</m:t>
                        </m:r>
                      </m:e>
                    </m:d>
                    <m:r>
                      <a:rPr lang="vi-VN" i="1">
                        <a:latin typeface="Cambria Math" panose="02040503050406030204" pitchFamily="18" charset="0"/>
                      </a:rPr>
                      <m:t>=</m:t>
                    </m:r>
                    <m:f>
                      <m:fPr>
                        <m:ctrlPr>
                          <a:rPr lang="vi-VN" i="1">
                            <a:latin typeface="Cambria Math" panose="02040503050406030204" pitchFamily="18" charset="0"/>
                          </a:rPr>
                        </m:ctrlPr>
                      </m:fPr>
                      <m:num>
                        <m:r>
                          <a:rPr lang="vi-VN" i="1">
                            <a:latin typeface="Cambria Math" panose="02040503050406030204" pitchFamily="18" charset="0"/>
                          </a:rPr>
                          <m:t>1</m:t>
                        </m:r>
                      </m:num>
                      <m:den>
                        <m:r>
                          <a:rPr lang="vi-VN" i="1">
                            <a:latin typeface="Cambria Math" panose="02040503050406030204" pitchFamily="18" charset="0"/>
                          </a:rPr>
                          <m:t>𝑁</m:t>
                        </m:r>
                      </m:den>
                    </m:f>
                    <m:nary>
                      <m:naryPr>
                        <m:chr m:val="∑"/>
                        <m:ctrlPr>
                          <a:rPr lang="vi-VN" i="1">
                            <a:latin typeface="Cambria Math" panose="02040503050406030204" pitchFamily="18" charset="0"/>
                          </a:rPr>
                        </m:ctrlPr>
                      </m:naryPr>
                      <m:sub>
                        <m:r>
                          <a:rPr lang="vi-VN" i="1">
                            <a:latin typeface="Cambria Math" panose="02040503050406030204" pitchFamily="18" charset="0"/>
                          </a:rPr>
                          <m:t>𝑖</m:t>
                        </m:r>
                        <m:r>
                          <a:rPr lang="vi-VN" i="1">
                            <a:latin typeface="Cambria Math" panose="02040503050406030204" pitchFamily="18" charset="0"/>
                          </a:rPr>
                          <m:t>=0</m:t>
                        </m:r>
                      </m:sub>
                      <m:sup>
                        <m:r>
                          <a:rPr lang="vi-VN" i="1">
                            <a:latin typeface="Cambria Math" panose="02040503050406030204" pitchFamily="18" charset="0"/>
                          </a:rPr>
                          <m:t>𝑁</m:t>
                        </m:r>
                      </m:sup>
                      <m:e>
                        <m:r>
                          <a:rPr lang="vi-VN" i="1">
                            <a:latin typeface="Cambria Math" panose="02040503050406030204" pitchFamily="18" charset="0"/>
                          </a:rPr>
                          <m:t>(−</m:t>
                        </m:r>
                      </m:e>
                    </m:nary>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func>
                      <m:funcPr>
                        <m:ctrlPr>
                          <a:rPr lang="vi-VN" i="1">
                            <a:latin typeface="Cambria Math" panose="02040503050406030204" pitchFamily="18" charset="0"/>
                          </a:rPr>
                        </m:ctrlPr>
                      </m:funcPr>
                      <m:fName>
                        <m:r>
                          <m:rPr>
                            <m:sty m:val="p"/>
                          </m:rPr>
                          <a:rPr lang="vi-VN">
                            <a:latin typeface="Cambria Math" panose="02040503050406030204" pitchFamily="18" charset="0"/>
                          </a:rPr>
                          <m:t>log</m:t>
                        </m:r>
                      </m:fName>
                      <m:e>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r>
                          <a:rPr lang="vi-VN" i="1">
                            <a:latin typeface="Cambria Math" panose="02040503050406030204" pitchFamily="18" charset="0"/>
                          </a:rPr>
                          <m:t>+</m:t>
                        </m:r>
                        <m:d>
                          <m:dPr>
                            <m:ctrlPr>
                              <a:rPr lang="vi-VN" i="1">
                                <a:latin typeface="Cambria Math" panose="02040503050406030204" pitchFamily="18" charset="0"/>
                              </a:rPr>
                            </m:ctrlPr>
                          </m:dPr>
                          <m:e>
                            <m:r>
                              <a:rPr lang="vi-VN" i="1">
                                <a:latin typeface="Cambria Math" panose="02040503050406030204" pitchFamily="18" charset="0"/>
                              </a:rPr>
                              <m:t>1−</m:t>
                            </m:r>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e>
                        </m:d>
                      </m:e>
                    </m:func>
                    <m:func>
                      <m:funcPr>
                        <m:ctrlPr>
                          <a:rPr lang="vi-VN" i="1">
                            <a:latin typeface="Cambria Math" panose="02040503050406030204" pitchFamily="18" charset="0"/>
                          </a:rPr>
                        </m:ctrlPr>
                      </m:funcPr>
                      <m:fName>
                        <m:r>
                          <m:rPr>
                            <m:sty m:val="p"/>
                          </m:rPr>
                          <a:rPr lang="vi-VN">
                            <a:latin typeface="Cambria Math" panose="02040503050406030204" pitchFamily="18" charset="0"/>
                          </a:rPr>
                          <m:t>log</m:t>
                        </m:r>
                      </m:fName>
                      <m:e>
                        <m:d>
                          <m:dPr>
                            <m:ctrlPr>
                              <a:rPr lang="vi-VN" i="1">
                                <a:latin typeface="Cambria Math" panose="02040503050406030204" pitchFamily="18" charset="0"/>
                              </a:rPr>
                            </m:ctrlPr>
                          </m:dPr>
                          <m:e>
                            <m:r>
                              <a:rPr lang="vi-VN" i="1">
                                <a:latin typeface="Cambria Math" panose="02040503050406030204" pitchFamily="18" charset="0"/>
                              </a:rPr>
                              <m:t>1−</m:t>
                            </m:r>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e>
                        </m:d>
                      </m:e>
                    </m:func>
                    <m:r>
                      <a:rPr lang="vi-VN" i="1">
                        <a:latin typeface="Cambria Math" panose="02040503050406030204" pitchFamily="18" charset="0"/>
                      </a:rPr>
                      <m:t>+</m:t>
                    </m:r>
                    <m:f>
                      <m:fPr>
                        <m:ctrlPr>
                          <a:rPr lang="vi-VN" i="1">
                            <a:latin typeface="Cambria Math" panose="02040503050406030204" pitchFamily="18" charset="0"/>
                          </a:rPr>
                        </m:ctrlPr>
                      </m:fPr>
                      <m:num>
                        <m:r>
                          <a:rPr lang="vi-VN" i="1">
                            <a:latin typeface="Cambria Math" panose="02040503050406030204" pitchFamily="18" charset="0"/>
                          </a:rPr>
                          <m:t>𝜆</m:t>
                        </m:r>
                      </m:num>
                      <m:den>
                        <m:r>
                          <a:rPr lang="vi-VN" i="1">
                            <a:latin typeface="Cambria Math" panose="02040503050406030204" pitchFamily="18" charset="0"/>
                          </a:rPr>
                          <m:t>2</m:t>
                        </m:r>
                      </m:den>
                    </m:f>
                    <m:sSubSup>
                      <m:sSubSupPr>
                        <m:ctrlPr>
                          <a:rPr lang="vi-VN" i="1">
                            <a:latin typeface="Cambria Math" panose="02040503050406030204" pitchFamily="18" charset="0"/>
                          </a:rPr>
                        </m:ctrlPr>
                      </m:sSubSupPr>
                      <m:e>
                        <m:d>
                          <m:dPr>
                            <m:begChr m:val="‖"/>
                            <m:endChr m:val="‖"/>
                            <m:ctrlPr>
                              <a:rPr lang="vi-VN" i="1">
                                <a:latin typeface="Cambria Math" panose="02040503050406030204" pitchFamily="18" charset="0"/>
                              </a:rPr>
                            </m:ctrlPr>
                          </m:dPr>
                          <m:e>
                            <m:r>
                              <a:rPr lang="vi-VN" b="1" i="1">
                                <a:latin typeface="Cambria Math" panose="02040503050406030204" pitchFamily="18" charset="0"/>
                              </a:rPr>
                              <m:t>𝒘</m:t>
                            </m:r>
                          </m:e>
                        </m:d>
                      </m:e>
                      <m:sub>
                        <m:r>
                          <a:rPr lang="vi-VN" i="1">
                            <a:latin typeface="Cambria Math" panose="02040503050406030204" pitchFamily="18" charset="0"/>
                          </a:rPr>
                          <m:t>2</m:t>
                        </m:r>
                      </m:sub>
                      <m:sup>
                        <m:r>
                          <a:rPr lang="vi-VN" i="1">
                            <a:latin typeface="Cambria Math" panose="02040503050406030204" pitchFamily="18" charset="0"/>
                          </a:rPr>
                          <m:t>2</m:t>
                        </m:r>
                      </m:sup>
                    </m:sSubSup>
                  </m:oMath>
                </a14:m>
                <a:endParaRPr lang="vi-VN" dirty="0"/>
              </a:p>
              <a:p>
                <a:r>
                  <a:rPr lang="vi-VN" dirty="0"/>
                  <a:t>Công thức cập nhật tham số theo SGD (giảm gradient ngẫu nhiên) đơn giản vì phần điều chỉnh cũng có đạo hàm đơn giản:</a:t>
                </a:r>
              </a:p>
              <a:p>
                <a:r>
                  <a:rPr lang="vi-VN" dirty="0"/>
                  <a:t>			</a:t>
                </a:r>
                <a14:m>
                  <m:oMath xmlns:m="http://schemas.openxmlformats.org/officeDocument/2006/math">
                    <m:r>
                      <a:rPr lang="vi-VN" b="1" i="1">
                        <a:latin typeface="Cambria Math" panose="02040503050406030204" pitchFamily="18" charset="0"/>
                      </a:rPr>
                      <m:t>𝒘</m:t>
                    </m:r>
                    <m:r>
                      <a:rPr lang="vi-VN"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m:rPr>
                        <m:sty m:val="p"/>
                      </m:rPr>
                      <a:rPr lang="en-US">
                        <a:latin typeface="Cambria Math" panose="02040503050406030204" pitchFamily="18" charset="0"/>
                      </a:rPr>
                      <m:t>η</m:t>
                    </m:r>
                    <m:d>
                      <m:dPr>
                        <m:ctrlPr>
                          <a:rPr lang="vi-VN" i="1">
                            <a:latin typeface="Cambria Math" panose="02040503050406030204" pitchFamily="18" charset="0"/>
                          </a:rPr>
                        </m:ctrlPr>
                      </m:dPr>
                      <m:e>
                        <m:r>
                          <a:rPr lang="vi-VN" i="1">
                            <a:latin typeface="Cambria Math" panose="02040503050406030204" pitchFamily="18" charset="0"/>
                          </a:rPr>
                          <m:t>𝜎</m:t>
                        </m:r>
                        <m:d>
                          <m:dPr>
                            <m:ctrlPr>
                              <a:rPr lang="vi-VN" i="1">
                                <a:latin typeface="Cambria Math" panose="02040503050406030204" pitchFamily="18" charset="0"/>
                              </a:rPr>
                            </m:ctrlPr>
                          </m:dPr>
                          <m:e>
                            <m:sSup>
                              <m:sSupPr>
                                <m:ctrlPr>
                                  <a:rPr lang="vi-VN" b="1" i="1">
                                    <a:latin typeface="Cambria Math" panose="02040503050406030204" pitchFamily="18" charset="0"/>
                                  </a:rPr>
                                </m:ctrlPr>
                              </m:sSupPr>
                              <m:e>
                                <m:r>
                                  <a:rPr lang="vi-VN" b="1" i="1">
                                    <a:latin typeface="Cambria Math" panose="02040503050406030204" pitchFamily="18" charset="0"/>
                                  </a:rPr>
                                  <m:t>𝒘</m:t>
                                </m:r>
                              </m:e>
                              <m:sup>
                                <m:r>
                                  <a:rPr lang="vi-VN" b="1" i="1">
                                    <a:latin typeface="Cambria Math" panose="02040503050406030204" pitchFamily="18" charset="0"/>
                                  </a:rPr>
                                  <m:t>𝑻</m:t>
                                </m:r>
                              </m:sup>
                            </m:sSup>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𝒊</m:t>
                                </m:r>
                              </m:sub>
                            </m:sSub>
                          </m:e>
                        </m:d>
                        <m:r>
                          <a:rPr lang="vi-VN" b="1" i="1">
                            <a:latin typeface="Cambria Math" panose="02040503050406030204" pitchFamily="18" charset="0"/>
                          </a:rPr>
                          <m:t>−</m:t>
                        </m:r>
                        <m:sSub>
                          <m:sSubPr>
                            <m:ctrlPr>
                              <a:rPr lang="vi-VN" b="1" i="1">
                                <a:latin typeface="Cambria Math" panose="02040503050406030204" pitchFamily="18" charset="0"/>
                              </a:rPr>
                            </m:ctrlPr>
                          </m:sSubPr>
                          <m:e>
                            <m:r>
                              <a:rPr lang="vi-VN" b="1" i="1">
                                <a:latin typeface="Cambria Math" panose="02040503050406030204" pitchFamily="18" charset="0"/>
                              </a:rPr>
                              <m:t>𝒚</m:t>
                            </m:r>
                          </m:e>
                          <m:sub>
                            <m:r>
                              <a:rPr lang="vi-VN" b="1" i="1">
                                <a:latin typeface="Cambria Math" panose="02040503050406030204" pitchFamily="18" charset="0"/>
                              </a:rPr>
                              <m:t>𝒊</m:t>
                            </m:r>
                          </m:sub>
                        </m:sSub>
                      </m:e>
                    </m:d>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𝒊</m:t>
                        </m:r>
                      </m:sub>
                    </m:sSub>
                    <m:r>
                      <a:rPr lang="vi-VN" b="1" i="1">
                        <a:latin typeface="Cambria Math" panose="02040503050406030204" pitchFamily="18" charset="0"/>
                      </a:rPr>
                      <m:t>+</m:t>
                    </m:r>
                    <m:r>
                      <a:rPr lang="vi-VN" i="1">
                        <a:latin typeface="Cambria Math" panose="02040503050406030204" pitchFamily="18" charset="0"/>
                      </a:rPr>
                      <m:t>𝜆</m:t>
                    </m:r>
                    <m:r>
                      <a:rPr lang="vi-VN" b="1" i="1">
                        <a:latin typeface="Cambria Math" panose="02040503050406030204" pitchFamily="18" charset="0"/>
                      </a:rPr>
                      <m:t>𝒘</m:t>
                    </m:r>
                  </m:oMath>
                </a14:m>
                <a:r>
                  <a:rPr lang="vi-VN" dirty="0"/>
                  <a:t>	</a:t>
                </a:r>
              </a:p>
              <a:p>
                <a:endParaRPr lang="vi-VN" dirty="0"/>
              </a:p>
            </p:txBody>
          </p:sp>
        </mc:Choice>
        <mc:Fallback xmlns="">
          <p:sp>
            <p:nvSpPr>
              <p:cNvPr id="3" name="Content Placeholder 2">
                <a:extLst>
                  <a:ext uri="{FF2B5EF4-FFF2-40B4-BE49-F238E27FC236}">
                    <a16:creationId xmlns:a16="http://schemas.microsoft.com/office/drawing/2014/main" id="{B6EF11C0-FBEB-4CB7-98E5-EE2733312325}"/>
                  </a:ext>
                </a:extLst>
              </p:cNvPr>
              <p:cNvSpPr>
                <a:spLocks noGrp="1" noRot="1" noChangeAspect="1" noMove="1" noResize="1" noEditPoints="1" noAdjustHandles="1" noChangeArrowheads="1" noChangeShapeType="1" noTextEdit="1"/>
              </p:cNvSpPr>
              <p:nvPr>
                <p:ph idx="1"/>
              </p:nvPr>
            </p:nvSpPr>
            <p:spPr>
              <a:xfrm>
                <a:off x="600891" y="319406"/>
                <a:ext cx="11087526" cy="6219188"/>
              </a:xfrm>
              <a:blipFill>
                <a:blip r:embed="rId2"/>
                <a:stretch>
                  <a:fillRect l="-715" t="-881" r="-1045"/>
                </a:stretch>
              </a:blipFill>
            </p:spPr>
            <p:txBody>
              <a:bodyPr/>
              <a:lstStyle/>
              <a:p>
                <a:r>
                  <a:rPr lang="vi-VN">
                    <a:noFill/>
                  </a:rPr>
                  <a:t> </a:t>
                </a:r>
              </a:p>
            </p:txBody>
          </p:sp>
        </mc:Fallback>
      </mc:AlternateContent>
    </p:spTree>
    <p:extLst>
      <p:ext uri="{BB962C8B-B14F-4D97-AF65-F5344CB8AC3E}">
        <p14:creationId xmlns:p14="http://schemas.microsoft.com/office/powerpoint/2010/main" val="2138936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CD68D-D413-45EF-A5FF-54AC1700EF31}"/>
              </a:ext>
            </a:extLst>
          </p:cNvPr>
          <p:cNvSpPr>
            <a:spLocks noGrp="1"/>
          </p:cNvSpPr>
          <p:nvPr>
            <p:ph type="title"/>
          </p:nvPr>
        </p:nvSpPr>
        <p:spPr/>
        <p:txBody>
          <a:bodyPr>
            <a:normAutofit fontScale="90000"/>
          </a:bodyPr>
          <a:lstStyle/>
          <a:p>
            <a:endParaRPr lang="vi-VN"/>
          </a:p>
        </p:txBody>
      </p:sp>
      <p:sp>
        <p:nvSpPr>
          <p:cNvPr id="3" name="Content Placeholder 2">
            <a:extLst>
              <a:ext uri="{FF2B5EF4-FFF2-40B4-BE49-F238E27FC236}">
                <a16:creationId xmlns:a16="http://schemas.microsoft.com/office/drawing/2014/main" id="{0C34A628-B06C-4FBC-8092-BF8563CD3E5F}"/>
              </a:ext>
            </a:extLst>
          </p:cNvPr>
          <p:cNvSpPr>
            <a:spLocks noGrp="1"/>
          </p:cNvSpPr>
          <p:nvPr>
            <p:ph idx="1"/>
          </p:nvPr>
        </p:nvSpPr>
        <p:spPr>
          <a:xfrm>
            <a:off x="600891" y="319406"/>
            <a:ext cx="11246552" cy="6333185"/>
          </a:xfrm>
        </p:spPr>
        <p:txBody>
          <a:bodyPr/>
          <a:lstStyle/>
          <a:p>
            <a:r>
              <a:rPr lang="vi-VN" b="1" dirty="0"/>
              <a:t>Biểu diễn các phương pháp trên qua mạng Neuron</a:t>
            </a:r>
          </a:p>
          <a:p>
            <a:endParaRPr lang="vi-VN" dirty="0"/>
          </a:p>
        </p:txBody>
      </p:sp>
      <p:pic>
        <p:nvPicPr>
          <p:cNvPr id="4" name="Picture 3" descr="https://machinelearningcoban.com/assets/LogReg2/binaryclassifiers.png">
            <a:extLst>
              <a:ext uri="{FF2B5EF4-FFF2-40B4-BE49-F238E27FC236}">
                <a16:creationId xmlns:a16="http://schemas.microsoft.com/office/drawing/2014/main" id="{54104421-1A0C-469D-8D7B-03523C7C404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0191" y="755374"/>
            <a:ext cx="6271564" cy="5922286"/>
          </a:xfrm>
          <a:prstGeom prst="rect">
            <a:avLst/>
          </a:prstGeom>
          <a:noFill/>
          <a:ln>
            <a:noFill/>
          </a:ln>
        </p:spPr>
      </p:pic>
    </p:spTree>
    <p:extLst>
      <p:ext uri="{BB962C8B-B14F-4D97-AF65-F5344CB8AC3E}">
        <p14:creationId xmlns:p14="http://schemas.microsoft.com/office/powerpoint/2010/main" val="3230008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6837C-9F82-4E80-99DF-35052CDE6D3B}"/>
              </a:ext>
            </a:extLst>
          </p:cNvPr>
          <p:cNvSpPr>
            <a:spLocks noGrp="1"/>
          </p:cNvSpPr>
          <p:nvPr>
            <p:ph type="title"/>
          </p:nvPr>
        </p:nvSpPr>
        <p:spPr/>
        <p:txBody>
          <a:bodyPr>
            <a:normAutofit fontScale="90000"/>
          </a:bodyPr>
          <a:lstStyle/>
          <a:p>
            <a:endParaRPr lang="vi-V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B7493A-DF2A-4257-9A20-D2B9C61B63C3}"/>
                  </a:ext>
                </a:extLst>
              </p:cNvPr>
              <p:cNvSpPr>
                <a:spLocks noGrp="1"/>
              </p:cNvSpPr>
              <p:nvPr>
                <p:ph idx="1"/>
              </p:nvPr>
            </p:nvSpPr>
            <p:spPr>
              <a:xfrm>
                <a:off x="600891" y="319406"/>
                <a:ext cx="11127283" cy="6359690"/>
              </a:xfrm>
            </p:spPr>
            <p:txBody>
              <a:bodyPr>
                <a:normAutofit/>
              </a:bodyPr>
              <a:lstStyle/>
              <a:p>
                <a:endParaRPr lang="vi-VN" sz="2000" dirty="0"/>
              </a:p>
              <a:p>
                <a:r>
                  <a:rPr lang="vi-VN" dirty="0"/>
                  <a:t>Hình trên là mô hình mạng nơ ron cho các bộ phân lớp logistic cho nhiều đầu ra.</a:t>
                </a:r>
              </a:p>
              <a:p>
                <a:r>
                  <a:rPr lang="vi-VN" dirty="0"/>
                  <a:t>Các mạng này có nhiều đầu ra và vecto trọng từ vec to trở thành ma trận trọng số </a:t>
                </a:r>
                <a:r>
                  <a:rPr lang="vi-VN" b="1" dirty="0"/>
                  <a:t>W</a:t>
                </a:r>
                <a:r>
                  <a:rPr lang="vi-VN" dirty="0"/>
                  <a:t> mà mỗi cột biểu diễn vecto trọng số của một nút đầu ra. Việc cập nhật các trọng số cũng tổng quát lên từ vecto:</a:t>
                </a:r>
              </a:p>
              <a:p>
                <a:r>
                  <a:rPr lang="vi-VN" dirty="0"/>
                  <a:t>		</a:t>
                </a:r>
                <a14:m>
                  <m:oMath xmlns:m="http://schemas.openxmlformats.org/officeDocument/2006/math">
                    <m:r>
                      <a:rPr lang="vi-VN" b="1" i="1" smtClean="0">
                        <a:latin typeface="Cambria Math" panose="02040503050406030204" pitchFamily="18" charset="0"/>
                      </a:rPr>
                      <m:t>𝒘</m:t>
                    </m:r>
                    <m:r>
                      <a:rPr lang="vi-VN" b="0" i="1" smtClean="0">
                        <a:latin typeface="Cambria Math" panose="02040503050406030204" pitchFamily="18" charset="0"/>
                        <a:ea typeface="Cambria Math" panose="02040503050406030204" pitchFamily="18" charset="0"/>
                      </a:rPr>
                      <m:t>←</m:t>
                    </m:r>
                    <m:r>
                      <a:rPr lang="vi-VN" b="1" i="1" smtClean="0">
                        <a:latin typeface="Cambria Math" panose="02040503050406030204" pitchFamily="18" charset="0"/>
                        <a:ea typeface="Cambria Math" panose="02040503050406030204" pitchFamily="18" charset="0"/>
                      </a:rPr>
                      <m:t>𝒘</m:t>
                    </m:r>
                    <m:r>
                      <a:rPr lang="vi-VN"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η</m:t>
                    </m:r>
                    <m:r>
                      <a:rPr lang="vi-VN" b="0" i="1" smtClean="0">
                        <a:latin typeface="Cambria Math" panose="02040503050406030204" pitchFamily="18" charset="0"/>
                        <a:ea typeface="Cambria Math" panose="02040503050406030204" pitchFamily="18" charset="0"/>
                      </a:rPr>
                      <m:t>(</m:t>
                    </m:r>
                    <m:sSub>
                      <m:sSubPr>
                        <m:ctrlPr>
                          <a:rPr lang="vi-VN" b="0" i="1" smtClean="0">
                            <a:latin typeface="Cambria Math" panose="02040503050406030204" pitchFamily="18" charset="0"/>
                            <a:ea typeface="Cambria Math" panose="02040503050406030204" pitchFamily="18" charset="0"/>
                          </a:rPr>
                        </m:ctrlPr>
                      </m:sSubPr>
                      <m:e>
                        <m:r>
                          <a:rPr lang="vi-VN" b="0" i="1" smtClean="0">
                            <a:latin typeface="Cambria Math" panose="02040503050406030204" pitchFamily="18" charset="0"/>
                            <a:ea typeface="Cambria Math" panose="02040503050406030204" pitchFamily="18" charset="0"/>
                          </a:rPr>
                          <m:t>𝑧</m:t>
                        </m:r>
                      </m:e>
                      <m:sub>
                        <m:r>
                          <a:rPr lang="vi-VN" b="0" i="1" smtClean="0">
                            <a:latin typeface="Cambria Math" panose="02040503050406030204" pitchFamily="18" charset="0"/>
                            <a:ea typeface="Cambria Math" panose="02040503050406030204" pitchFamily="18" charset="0"/>
                          </a:rPr>
                          <m:t>𝑖</m:t>
                        </m:r>
                      </m:sub>
                    </m:sSub>
                    <m:r>
                      <a:rPr lang="vi-VN" b="0" i="1" smtClean="0">
                        <a:latin typeface="Cambria Math" panose="02040503050406030204" pitchFamily="18" charset="0"/>
                        <a:ea typeface="Cambria Math" panose="02040503050406030204" pitchFamily="18" charset="0"/>
                      </a:rPr>
                      <m:t>−</m:t>
                    </m:r>
                    <m:sSub>
                      <m:sSubPr>
                        <m:ctrlPr>
                          <a:rPr lang="vi-VN" b="0" i="1" smtClean="0">
                            <a:latin typeface="Cambria Math" panose="02040503050406030204" pitchFamily="18" charset="0"/>
                            <a:ea typeface="Cambria Math" panose="02040503050406030204" pitchFamily="18" charset="0"/>
                          </a:rPr>
                        </m:ctrlPr>
                      </m:sSubPr>
                      <m:e>
                        <m:r>
                          <a:rPr lang="vi-VN" b="0" i="1" smtClean="0">
                            <a:latin typeface="Cambria Math" panose="02040503050406030204" pitchFamily="18" charset="0"/>
                            <a:ea typeface="Cambria Math" panose="02040503050406030204" pitchFamily="18" charset="0"/>
                          </a:rPr>
                          <m:t>𝑦</m:t>
                        </m:r>
                      </m:e>
                      <m:sub>
                        <m:r>
                          <a:rPr lang="vi-VN" b="0" i="1" smtClean="0">
                            <a:latin typeface="Cambria Math" panose="02040503050406030204" pitchFamily="18" charset="0"/>
                            <a:ea typeface="Cambria Math" panose="02040503050406030204" pitchFamily="18" charset="0"/>
                          </a:rPr>
                          <m:t>𝑖</m:t>
                        </m:r>
                      </m:sub>
                    </m:sSub>
                    <m:r>
                      <a:rPr lang="vi-VN" b="0" i="1" smtClean="0">
                        <a:latin typeface="Cambria Math" panose="02040503050406030204" pitchFamily="18" charset="0"/>
                        <a:ea typeface="Cambria Math" panose="02040503050406030204" pitchFamily="18" charset="0"/>
                      </a:rPr>
                      <m:t>)</m:t>
                    </m:r>
                    <m:sSub>
                      <m:sSubPr>
                        <m:ctrlPr>
                          <a:rPr lang="vi-VN" b="0" i="1" smtClean="0">
                            <a:latin typeface="Cambria Math" panose="02040503050406030204" pitchFamily="18" charset="0"/>
                            <a:ea typeface="Cambria Math" panose="02040503050406030204" pitchFamily="18" charset="0"/>
                          </a:rPr>
                        </m:ctrlPr>
                      </m:sSubPr>
                      <m:e>
                        <m:r>
                          <a:rPr lang="vi-VN" b="1" i="1" smtClean="0">
                            <a:latin typeface="Cambria Math" panose="02040503050406030204" pitchFamily="18" charset="0"/>
                            <a:ea typeface="Cambria Math" panose="02040503050406030204" pitchFamily="18" charset="0"/>
                          </a:rPr>
                          <m:t>𝒙</m:t>
                        </m:r>
                      </m:e>
                      <m:sub>
                        <m:r>
                          <a:rPr lang="vi-VN" b="0" i="1" smtClean="0">
                            <a:latin typeface="Cambria Math" panose="02040503050406030204" pitchFamily="18" charset="0"/>
                            <a:ea typeface="Cambria Math" panose="02040503050406030204" pitchFamily="18" charset="0"/>
                          </a:rPr>
                          <m:t>𝑖</m:t>
                        </m:r>
                      </m:sub>
                    </m:sSub>
                  </m:oMath>
                </a14:m>
                <a:endParaRPr lang="vi-VN" dirty="0"/>
              </a:p>
              <a:p>
                <a:r>
                  <a:rPr lang="vi-VN" dirty="0"/>
                  <a:t>Thành ma trận:</a:t>
                </a:r>
              </a:p>
              <a:p>
                <a:r>
                  <a:rPr lang="vi-VN" sz="2000" dirty="0"/>
                  <a:t>		</a:t>
                </a:r>
                <a:r>
                  <a:rPr lang="vi-VN" sz="2000" b="1" dirty="0"/>
                  <a:t> </a:t>
                </a:r>
                <a14:m>
                  <m:oMath xmlns:m="http://schemas.openxmlformats.org/officeDocument/2006/math">
                    <m:r>
                      <a:rPr lang="vi-VN" sz="2400" b="1" i="1" dirty="0">
                        <a:latin typeface="Cambria Math" panose="02040503050406030204" pitchFamily="18" charset="0"/>
                        <a:ea typeface="Cambria Math" panose="02040503050406030204" pitchFamily="18" charset="0"/>
                      </a:rPr>
                      <m:t>𝑾</m:t>
                    </m:r>
                    <m:r>
                      <a:rPr lang="vi-VN" sz="2400" i="1">
                        <a:latin typeface="Cambria Math" panose="02040503050406030204" pitchFamily="18" charset="0"/>
                        <a:ea typeface="Cambria Math" panose="02040503050406030204" pitchFamily="18" charset="0"/>
                      </a:rPr>
                      <m:t>←</m:t>
                    </m:r>
                    <m:r>
                      <a:rPr lang="vi-VN" sz="2400" b="1" i="1" smtClean="0">
                        <a:latin typeface="Cambria Math" panose="02040503050406030204" pitchFamily="18" charset="0"/>
                        <a:ea typeface="Cambria Math" panose="02040503050406030204" pitchFamily="18" charset="0"/>
                      </a:rPr>
                      <m:t>𝑾</m:t>
                    </m:r>
                    <m:r>
                      <a:rPr lang="vi-VN" sz="2400" i="1">
                        <a:latin typeface="Cambria Math" panose="02040503050406030204" pitchFamily="18" charset="0"/>
                        <a:ea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η</m:t>
                    </m:r>
                    <m:sSub>
                      <m:sSubPr>
                        <m:ctrlPr>
                          <a:rPr lang="vi-VN" sz="2400" i="1">
                            <a:latin typeface="Cambria Math" panose="02040503050406030204" pitchFamily="18" charset="0"/>
                            <a:ea typeface="Cambria Math" panose="02040503050406030204" pitchFamily="18" charset="0"/>
                          </a:rPr>
                        </m:ctrlPr>
                      </m:sSubPr>
                      <m:e>
                        <m:r>
                          <a:rPr lang="vi-VN" sz="2400" b="1" i="1">
                            <a:latin typeface="Cambria Math" panose="02040503050406030204" pitchFamily="18" charset="0"/>
                            <a:ea typeface="Cambria Math" panose="02040503050406030204" pitchFamily="18" charset="0"/>
                          </a:rPr>
                          <m:t>𝒙</m:t>
                        </m:r>
                      </m:e>
                      <m:sub>
                        <m:r>
                          <a:rPr lang="vi-VN" sz="2400" i="1">
                            <a:latin typeface="Cambria Math" panose="02040503050406030204" pitchFamily="18" charset="0"/>
                            <a:ea typeface="Cambria Math" panose="02040503050406030204" pitchFamily="18" charset="0"/>
                          </a:rPr>
                          <m:t>𝑖</m:t>
                        </m:r>
                      </m:sub>
                    </m:sSub>
                    <m:r>
                      <a:rPr lang="vi-VN" sz="2400" i="1">
                        <a:latin typeface="Cambria Math" panose="02040503050406030204" pitchFamily="18" charset="0"/>
                        <a:ea typeface="Cambria Math" panose="02040503050406030204" pitchFamily="18" charset="0"/>
                      </a:rPr>
                      <m:t>(</m:t>
                    </m:r>
                    <m:sSub>
                      <m:sSubPr>
                        <m:ctrlPr>
                          <a:rPr lang="vi-VN" sz="2400" b="1" i="1">
                            <a:latin typeface="Cambria Math" panose="02040503050406030204" pitchFamily="18" charset="0"/>
                            <a:ea typeface="Cambria Math" panose="02040503050406030204" pitchFamily="18" charset="0"/>
                          </a:rPr>
                        </m:ctrlPr>
                      </m:sSubPr>
                      <m:e>
                        <m:r>
                          <a:rPr lang="vi-VN" sz="2400" b="1" i="1">
                            <a:latin typeface="Cambria Math" panose="02040503050406030204" pitchFamily="18" charset="0"/>
                            <a:ea typeface="Cambria Math" panose="02040503050406030204" pitchFamily="18" charset="0"/>
                          </a:rPr>
                          <m:t>𝒛</m:t>
                        </m:r>
                      </m:e>
                      <m:sub>
                        <m:r>
                          <a:rPr lang="vi-VN" sz="2400" b="1" i="1">
                            <a:latin typeface="Cambria Math" panose="02040503050406030204" pitchFamily="18" charset="0"/>
                            <a:ea typeface="Cambria Math" panose="02040503050406030204" pitchFamily="18" charset="0"/>
                          </a:rPr>
                          <m:t>𝒊</m:t>
                        </m:r>
                      </m:sub>
                    </m:sSub>
                    <m:r>
                      <a:rPr lang="vi-VN" sz="2400" i="1">
                        <a:latin typeface="Cambria Math" panose="02040503050406030204" pitchFamily="18" charset="0"/>
                        <a:ea typeface="Cambria Math" panose="02040503050406030204" pitchFamily="18" charset="0"/>
                      </a:rPr>
                      <m:t>−</m:t>
                    </m:r>
                    <m:sSub>
                      <m:sSubPr>
                        <m:ctrlPr>
                          <a:rPr lang="vi-VN" sz="2400" b="1" i="1">
                            <a:latin typeface="Cambria Math" panose="02040503050406030204" pitchFamily="18" charset="0"/>
                            <a:ea typeface="Cambria Math" panose="02040503050406030204" pitchFamily="18" charset="0"/>
                          </a:rPr>
                        </m:ctrlPr>
                      </m:sSubPr>
                      <m:e>
                        <m:r>
                          <a:rPr lang="vi-VN" sz="2400" b="1" i="1">
                            <a:latin typeface="Cambria Math" panose="02040503050406030204" pitchFamily="18" charset="0"/>
                            <a:ea typeface="Cambria Math" panose="02040503050406030204" pitchFamily="18" charset="0"/>
                          </a:rPr>
                          <m:t>𝒚</m:t>
                        </m:r>
                      </m:e>
                      <m:sub>
                        <m:r>
                          <a:rPr lang="vi-VN" sz="2400" b="1" i="1">
                            <a:latin typeface="Cambria Math" panose="02040503050406030204" pitchFamily="18" charset="0"/>
                            <a:ea typeface="Cambria Math" panose="02040503050406030204" pitchFamily="18" charset="0"/>
                          </a:rPr>
                          <m:t>𝒊</m:t>
                        </m:r>
                      </m:sub>
                    </m:sSub>
                    <m:sSup>
                      <m:sSupPr>
                        <m:ctrlPr>
                          <a:rPr lang="vi-VN" sz="2400" i="1" smtClean="0">
                            <a:latin typeface="Cambria Math" panose="02040503050406030204" pitchFamily="18" charset="0"/>
                            <a:ea typeface="Cambria Math" panose="02040503050406030204" pitchFamily="18" charset="0"/>
                          </a:rPr>
                        </m:ctrlPr>
                      </m:sSupPr>
                      <m:e>
                        <m:r>
                          <a:rPr lang="vi-VN" sz="2400" b="0" i="1" smtClean="0">
                            <a:latin typeface="Cambria Math" panose="02040503050406030204" pitchFamily="18" charset="0"/>
                            <a:ea typeface="Cambria Math" panose="02040503050406030204" pitchFamily="18" charset="0"/>
                          </a:rPr>
                          <m:t>)</m:t>
                        </m:r>
                      </m:e>
                      <m:sup>
                        <m:r>
                          <a:rPr lang="vi-VN" sz="2400" b="0" i="1" smtClean="0">
                            <a:latin typeface="Cambria Math" panose="02040503050406030204" pitchFamily="18" charset="0"/>
                            <a:ea typeface="Cambria Math" panose="02040503050406030204" pitchFamily="18" charset="0"/>
                          </a:rPr>
                          <m:t>𝑇</m:t>
                        </m:r>
                      </m:sup>
                    </m:sSup>
                  </m:oMath>
                </a14:m>
                <a:endParaRPr lang="vi-VN" sz="2400" dirty="0">
                  <a:ea typeface="Cambria Math" panose="02040503050406030204" pitchFamily="18" charset="0"/>
                </a:endParaRPr>
              </a:p>
              <a:p>
                <a:r>
                  <a:rPr lang="vi-VN" dirty="0"/>
                  <a:t>Với </a:t>
                </a:r>
                <a14:m>
                  <m:oMath xmlns:m="http://schemas.openxmlformats.org/officeDocument/2006/math">
                    <m:r>
                      <a:rPr lang="vi-VN" sz="2000" b="1" i="1">
                        <a:latin typeface="Cambria Math" panose="02040503050406030204" pitchFamily="18" charset="0"/>
                        <a:ea typeface="Cambria Math" panose="02040503050406030204" pitchFamily="18" charset="0"/>
                      </a:rPr>
                      <m:t>𝑾</m:t>
                    </m:r>
                    <m:r>
                      <a:rPr lang="vi-VN" sz="2000" b="0" i="1" smtClean="0">
                        <a:latin typeface="Cambria Math" panose="02040503050406030204" pitchFamily="18" charset="0"/>
                        <a:ea typeface="Cambria Math" panose="02040503050406030204" pitchFamily="18" charset="0"/>
                      </a:rPr>
                      <m:t>,</m:t>
                    </m:r>
                    <m:sSub>
                      <m:sSubPr>
                        <m:ctrlPr>
                          <a:rPr lang="vi-VN" sz="2000" b="1" i="1">
                            <a:latin typeface="Cambria Math" panose="02040503050406030204" pitchFamily="18" charset="0"/>
                            <a:ea typeface="Cambria Math" panose="02040503050406030204" pitchFamily="18" charset="0"/>
                          </a:rPr>
                        </m:ctrlPr>
                      </m:sSubPr>
                      <m:e>
                        <m:r>
                          <a:rPr lang="vi-VN" sz="2000" b="1" i="1">
                            <a:latin typeface="Cambria Math" panose="02040503050406030204" pitchFamily="18" charset="0"/>
                            <a:ea typeface="Cambria Math" panose="02040503050406030204" pitchFamily="18" charset="0"/>
                          </a:rPr>
                          <m:t>𝒚</m:t>
                        </m:r>
                      </m:e>
                      <m:sub>
                        <m:r>
                          <a:rPr lang="vi-VN" sz="2000" b="1" i="1">
                            <a:latin typeface="Cambria Math" panose="02040503050406030204" pitchFamily="18" charset="0"/>
                            <a:ea typeface="Cambria Math" panose="02040503050406030204" pitchFamily="18" charset="0"/>
                          </a:rPr>
                          <m:t>𝒊</m:t>
                        </m:r>
                      </m:sub>
                    </m:sSub>
                  </m:oMath>
                </a14:m>
                <a:r>
                  <a:rPr lang="vi-VN" dirty="0"/>
                  <a:t> lần lượt là ma trận trọng số, vec to đầu ra tương ứng với điểm dữ liệu </a:t>
                </a:r>
                <a14:m>
                  <m:oMath xmlns:m="http://schemas.openxmlformats.org/officeDocument/2006/math">
                    <m:sSub>
                      <m:sSubPr>
                        <m:ctrlPr>
                          <a:rPr lang="vi-VN" sz="2400" i="1">
                            <a:latin typeface="Cambria Math" panose="02040503050406030204" pitchFamily="18" charset="0"/>
                            <a:ea typeface="Cambria Math" panose="02040503050406030204" pitchFamily="18" charset="0"/>
                          </a:rPr>
                        </m:ctrlPr>
                      </m:sSubPr>
                      <m:e>
                        <m:r>
                          <a:rPr lang="vi-VN" sz="2400" b="1" i="1">
                            <a:latin typeface="Cambria Math" panose="02040503050406030204" pitchFamily="18" charset="0"/>
                            <a:ea typeface="Cambria Math" panose="02040503050406030204" pitchFamily="18" charset="0"/>
                          </a:rPr>
                          <m:t>𝒙</m:t>
                        </m:r>
                      </m:e>
                      <m:sub>
                        <m:r>
                          <a:rPr lang="vi-VN" sz="2400" i="1">
                            <a:latin typeface="Cambria Math" panose="02040503050406030204" pitchFamily="18" charset="0"/>
                            <a:ea typeface="Cambria Math" panose="02040503050406030204" pitchFamily="18" charset="0"/>
                          </a:rPr>
                          <m:t>𝑖</m:t>
                        </m:r>
                      </m:sub>
                    </m:sSub>
                  </m:oMath>
                </a14:m>
                <a:r>
                  <a:rPr lang="vi-VN" dirty="0"/>
                  <a:t> và vec tơ đầu ra tìm được tại thời điểm tính toán </a:t>
                </a:r>
                <a14:m>
                  <m:oMath xmlns:m="http://schemas.openxmlformats.org/officeDocument/2006/math">
                    <m:sSub>
                      <m:sSubPr>
                        <m:ctrlPr>
                          <a:rPr lang="vi-VN" sz="2400" b="1" i="1">
                            <a:latin typeface="Cambria Math" panose="02040503050406030204" pitchFamily="18" charset="0"/>
                            <a:ea typeface="Cambria Math" panose="02040503050406030204" pitchFamily="18" charset="0"/>
                          </a:rPr>
                        </m:ctrlPr>
                      </m:sSubPr>
                      <m:e>
                        <m:r>
                          <a:rPr lang="vi-VN" sz="2400" b="1" i="1">
                            <a:latin typeface="Cambria Math" panose="02040503050406030204" pitchFamily="18" charset="0"/>
                            <a:ea typeface="Cambria Math" panose="02040503050406030204" pitchFamily="18" charset="0"/>
                          </a:rPr>
                          <m:t>𝒛</m:t>
                        </m:r>
                      </m:e>
                      <m:sub>
                        <m:r>
                          <a:rPr lang="vi-VN" sz="2400" b="1" i="1">
                            <a:latin typeface="Cambria Math" panose="02040503050406030204" pitchFamily="18" charset="0"/>
                            <a:ea typeface="Cambria Math" panose="02040503050406030204" pitchFamily="18" charset="0"/>
                          </a:rPr>
                          <m:t>𝒊</m:t>
                        </m:r>
                      </m:sub>
                    </m:sSub>
                    <m:r>
                      <a:rPr lang="vi-VN" sz="2400" b="1" i="1">
                        <a:latin typeface="Cambria Math" panose="02040503050406030204" pitchFamily="18" charset="0"/>
                        <a:ea typeface="Cambria Math" panose="02040503050406030204" pitchFamily="18" charset="0"/>
                      </a:rPr>
                      <m:t> </m:t>
                    </m:r>
                  </m:oMath>
                </a14:m>
                <a:r>
                  <a:rPr lang="vi-VN" dirty="0"/>
                  <a:t>nếu đầu vào là vecto </a:t>
                </a:r>
                <a14:m>
                  <m:oMath xmlns:m="http://schemas.openxmlformats.org/officeDocument/2006/math">
                    <m:sSub>
                      <m:sSubPr>
                        <m:ctrlPr>
                          <a:rPr lang="vi-VN" sz="2400" i="1">
                            <a:latin typeface="Cambria Math" panose="02040503050406030204" pitchFamily="18" charset="0"/>
                            <a:ea typeface="Cambria Math" panose="02040503050406030204" pitchFamily="18" charset="0"/>
                          </a:rPr>
                        </m:ctrlPr>
                      </m:sSubPr>
                      <m:e>
                        <m:r>
                          <a:rPr lang="vi-VN" sz="2400" b="1" i="1">
                            <a:latin typeface="Cambria Math" panose="02040503050406030204" pitchFamily="18" charset="0"/>
                            <a:ea typeface="Cambria Math" panose="02040503050406030204" pitchFamily="18" charset="0"/>
                          </a:rPr>
                          <m:t>𝒙</m:t>
                        </m:r>
                      </m:e>
                      <m:sub>
                        <m:r>
                          <a:rPr lang="vi-VN" sz="2400" i="1">
                            <a:latin typeface="Cambria Math" panose="02040503050406030204" pitchFamily="18" charset="0"/>
                            <a:ea typeface="Cambria Math" panose="02040503050406030204" pitchFamily="18" charset="0"/>
                          </a:rPr>
                          <m:t>𝑖</m:t>
                        </m:r>
                      </m:sub>
                    </m:sSub>
                  </m:oMath>
                </a14:m>
                <a:r>
                  <a:rPr lang="vi-VN" dirty="0"/>
                  <a:t>. Chú ý vecto </a:t>
                </a:r>
                <a14:m>
                  <m:oMath xmlns:m="http://schemas.openxmlformats.org/officeDocument/2006/math">
                    <m:sSub>
                      <m:sSubPr>
                        <m:ctrlPr>
                          <a:rPr lang="vi-VN" sz="2400" b="1" i="1">
                            <a:latin typeface="Cambria Math" panose="02040503050406030204" pitchFamily="18" charset="0"/>
                            <a:ea typeface="Cambria Math" panose="02040503050406030204" pitchFamily="18" charset="0"/>
                          </a:rPr>
                        </m:ctrlPr>
                      </m:sSubPr>
                      <m:e>
                        <m:r>
                          <a:rPr lang="vi-VN" sz="2400" b="1" i="1" smtClean="0">
                            <a:latin typeface="Cambria Math" panose="02040503050406030204" pitchFamily="18" charset="0"/>
                            <a:ea typeface="Cambria Math" panose="02040503050406030204" pitchFamily="18" charset="0"/>
                          </a:rPr>
                          <m:t>𝒚</m:t>
                        </m:r>
                      </m:e>
                      <m:sub>
                        <m:r>
                          <a:rPr lang="vi-VN" sz="2400" b="1" i="1">
                            <a:latin typeface="Cambria Math" panose="02040503050406030204" pitchFamily="18" charset="0"/>
                            <a:ea typeface="Cambria Math" panose="02040503050406030204" pitchFamily="18" charset="0"/>
                          </a:rPr>
                          <m:t>𝒊</m:t>
                        </m:r>
                      </m:sub>
                    </m:sSub>
                  </m:oMath>
                </a14:m>
                <a:r>
                  <a:rPr lang="vi-VN" dirty="0"/>
                  <a:t>  là một vecto nhị phân còn vec to </a:t>
                </a:r>
                <a14:m>
                  <m:oMath xmlns:m="http://schemas.openxmlformats.org/officeDocument/2006/math">
                    <m:sSub>
                      <m:sSubPr>
                        <m:ctrlPr>
                          <a:rPr lang="vi-VN" sz="2400" b="1" i="1">
                            <a:latin typeface="Cambria Math" panose="02040503050406030204" pitchFamily="18" charset="0"/>
                            <a:ea typeface="Cambria Math" panose="02040503050406030204" pitchFamily="18" charset="0"/>
                          </a:rPr>
                        </m:ctrlPr>
                      </m:sSubPr>
                      <m:e>
                        <m:r>
                          <a:rPr lang="vi-VN" sz="2400" b="1" i="1">
                            <a:latin typeface="Cambria Math" panose="02040503050406030204" pitchFamily="18" charset="0"/>
                            <a:ea typeface="Cambria Math" panose="02040503050406030204" pitchFamily="18" charset="0"/>
                          </a:rPr>
                          <m:t>𝒛</m:t>
                        </m:r>
                      </m:e>
                      <m:sub>
                        <m:r>
                          <a:rPr lang="vi-VN" sz="2400" b="1" i="1">
                            <a:latin typeface="Cambria Math" panose="02040503050406030204" pitchFamily="18" charset="0"/>
                            <a:ea typeface="Cambria Math" panose="02040503050406030204" pitchFamily="18" charset="0"/>
                          </a:rPr>
                          <m:t>𝒊</m:t>
                        </m:r>
                      </m:sub>
                    </m:sSub>
                  </m:oMath>
                </a14:m>
                <a:r>
                  <a:rPr lang="vi-VN" dirty="0"/>
                  <a:t> bao gồm các phần tử nằm trong khoảng [0,1].</a:t>
                </a:r>
              </a:p>
            </p:txBody>
          </p:sp>
        </mc:Choice>
        <mc:Fallback xmlns="">
          <p:sp>
            <p:nvSpPr>
              <p:cNvPr id="3" name="Content Placeholder 2">
                <a:extLst>
                  <a:ext uri="{FF2B5EF4-FFF2-40B4-BE49-F238E27FC236}">
                    <a16:creationId xmlns:a16="http://schemas.microsoft.com/office/drawing/2014/main" id="{36B7493A-DF2A-4257-9A20-D2B9C61B63C3}"/>
                  </a:ext>
                </a:extLst>
              </p:cNvPr>
              <p:cNvSpPr>
                <a:spLocks noGrp="1" noRot="1" noChangeAspect="1" noMove="1" noResize="1" noEditPoints="1" noAdjustHandles="1" noChangeArrowheads="1" noChangeShapeType="1" noTextEdit="1"/>
              </p:cNvSpPr>
              <p:nvPr>
                <p:ph idx="1"/>
              </p:nvPr>
            </p:nvSpPr>
            <p:spPr>
              <a:xfrm>
                <a:off x="600891" y="319406"/>
                <a:ext cx="11127283" cy="6359690"/>
              </a:xfrm>
              <a:blipFill>
                <a:blip r:embed="rId2"/>
                <a:stretch>
                  <a:fillRect l="-712"/>
                </a:stretch>
              </a:blipFill>
            </p:spPr>
            <p:txBody>
              <a:bodyPr/>
              <a:lstStyle/>
              <a:p>
                <a:r>
                  <a:rPr lang="vi-VN">
                    <a:noFill/>
                  </a:rPr>
                  <a:t> </a:t>
                </a:r>
              </a:p>
            </p:txBody>
          </p:sp>
        </mc:Fallback>
      </mc:AlternateContent>
    </p:spTree>
    <p:extLst>
      <p:ext uri="{BB962C8B-B14F-4D97-AF65-F5344CB8AC3E}">
        <p14:creationId xmlns:p14="http://schemas.microsoft.com/office/powerpoint/2010/main" val="3553141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EB787-7B41-4729-9EA5-BC6385BC0259}"/>
              </a:ext>
            </a:extLst>
          </p:cNvPr>
          <p:cNvSpPr>
            <a:spLocks noGrp="1"/>
          </p:cNvSpPr>
          <p:nvPr>
            <p:ph type="title"/>
          </p:nvPr>
        </p:nvSpPr>
        <p:spPr/>
        <p:txBody>
          <a:bodyPr>
            <a:normAutofit fontScale="90000"/>
          </a:bodyPr>
          <a:lstStyle/>
          <a:p>
            <a:endParaRPr lang="vi-V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837738-5A29-4CF3-AE04-47DF4ADD2D1C}"/>
                  </a:ext>
                </a:extLst>
              </p:cNvPr>
              <p:cNvSpPr>
                <a:spLocks noGrp="1"/>
              </p:cNvSpPr>
              <p:nvPr>
                <p:ph idx="1"/>
              </p:nvPr>
            </p:nvSpPr>
            <p:spPr>
              <a:xfrm>
                <a:off x="600891" y="319406"/>
                <a:ext cx="11074274" cy="6412698"/>
              </a:xfrm>
            </p:spPr>
            <p:txBody>
              <a:bodyPr>
                <a:normAutofit/>
              </a:bodyPr>
              <a:lstStyle/>
              <a:p>
                <a:r>
                  <a:rPr lang="vi-VN" b="1" u="sng" dirty="0"/>
                  <a:t>7. Softmax</a:t>
                </a:r>
                <a:endParaRPr lang="vi-VN" b="1" dirty="0"/>
              </a:p>
              <a:p>
                <a:r>
                  <a:rPr lang="vi-VN" dirty="0"/>
                  <a:t>Các bài toán phân loại trong thực tế thường có nhiều lớp, do vậy cần phải có phương pháp để xây dựng các thuật toán phân loại.  Cũng có thể sử dụng logistic regression để phân loại khi dùng phương pháp One-vs-rest nh trên đã mô tả, tuy nhiên phương pháp này có khó khăn  về tổng xác suất. Khi xem xét phương pháp one-vs-rest theo góc nhìn xác suất, một điểm dữ liệu có thể được dự đoán thuộc vào class 1,2,…,C với xác suất lần lượt là </a:t>
                </a:r>
                <a:r>
                  <a:rPr lang="vi-VN" i="1" dirty="0"/>
                  <a:t>p1,p2,…,pC</a:t>
                </a:r>
                <a:r>
                  <a:rPr lang="vi-VN" dirty="0"/>
                  <a:t>. </a:t>
                </a:r>
              </a:p>
              <a:p>
                <a:r>
                  <a:rPr lang="vi-VN" dirty="0"/>
                  <a:t>Như ta có thể thấy, Mỗi đầu ra của thành phần one-vs-rest sau khi lấy tổng rồi để có thành phần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r>
                      <a:rPr lang="vi-VN" b="0" i="1" smtClean="0">
                        <a:latin typeface="Cambria Math" panose="02040503050406030204" pitchFamily="18" charset="0"/>
                      </a:rPr>
                      <m:t> </m:t>
                    </m:r>
                  </m:oMath>
                </a14:m>
                <a:r>
                  <a:rPr lang="vi-VN" dirty="0"/>
                  <a:t>thì tiếp tục có thành phần đầu ra là </a:t>
                </a:r>
                <a14:m>
                  <m:oMath xmlns:m="http://schemas.openxmlformats.org/officeDocument/2006/math">
                    <m:sSub>
                      <m:sSubPr>
                        <m:ctrlPr>
                          <a:rPr lang="vi-VN" i="1">
                            <a:latin typeface="Cambria Math" panose="02040503050406030204" pitchFamily="18" charset="0"/>
                          </a:rPr>
                        </m:ctrlPr>
                      </m:sSubPr>
                      <m:e>
                        <m:r>
                          <a:rPr lang="vi-VN" b="0" i="1" smtClean="0">
                            <a:latin typeface="Cambria Math" panose="02040503050406030204" pitchFamily="18" charset="0"/>
                          </a:rPr>
                          <m:t>𝑎</m:t>
                        </m:r>
                      </m:e>
                      <m:sub>
                        <m:r>
                          <a:rPr lang="vi-VN" i="1">
                            <a:latin typeface="Cambria Math" panose="02040503050406030204" pitchFamily="18" charset="0"/>
                          </a:rPr>
                          <m:t>𝑖</m:t>
                        </m:r>
                      </m:sub>
                    </m:sSub>
                    <m:r>
                      <a:rPr lang="vi-VN" b="0" i="1" smtClean="0">
                        <a:latin typeface="Cambria Math" panose="02040503050406030204" pitchFamily="18" charset="0"/>
                      </a:rPr>
                      <m:t>=</m:t>
                    </m:r>
                    <m:r>
                      <a:rPr lang="vi-VN" b="0" i="1" smtClean="0">
                        <a:latin typeface="Cambria Math" panose="02040503050406030204" pitchFamily="18" charset="0"/>
                        <a:ea typeface="Cambria Math" panose="02040503050406030204" pitchFamily="18" charset="0"/>
                      </a:rPr>
                      <m:t>𝜎</m:t>
                    </m:r>
                    <m:r>
                      <a:rPr lang="vi-VN" b="0" i="1" smtClean="0">
                        <a:latin typeface="Cambria Math" panose="02040503050406030204" pitchFamily="18" charset="0"/>
                        <a:ea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oMath>
                </a14:m>
                <a:r>
                  <a:rPr lang="vi-VN" dirty="0"/>
                  <a:t>). Các giá trị đầu ra </a:t>
                </a:r>
                <a14:m>
                  <m:oMath xmlns:m="http://schemas.openxmlformats.org/officeDocument/2006/math">
                    <m:sSub>
                      <m:sSubPr>
                        <m:ctrlPr>
                          <a:rPr lang="vi-VN" i="1">
                            <a:latin typeface="Cambria Math" panose="02040503050406030204" pitchFamily="18" charset="0"/>
                          </a:rPr>
                        </m:ctrlPr>
                      </m:sSubPr>
                      <m:e>
                        <m:r>
                          <a:rPr lang="vi-VN" b="0" i="1" smtClean="0">
                            <a:latin typeface="Cambria Math" panose="02040503050406030204" pitchFamily="18" charset="0"/>
                          </a:rPr>
                          <m:t>𝑎</m:t>
                        </m:r>
                      </m:e>
                      <m:sub>
                        <m:r>
                          <a:rPr lang="vi-VN" i="1">
                            <a:latin typeface="Cambria Math" panose="02040503050406030204" pitchFamily="18" charset="0"/>
                          </a:rPr>
                          <m:t>𝑖</m:t>
                        </m:r>
                      </m:sub>
                    </m:sSub>
                  </m:oMath>
                </a14:m>
                <a:r>
                  <a:rPr lang="vi-VN" dirty="0"/>
                  <a:t> này đều là số dương và không có sự ràng buộc lẫn nhau nên tổng các xác suất này có thể không bằng 1! Do vậy cần phương pháp mới cải biên  làm cho nó </a:t>
                </a:r>
                <a:r>
                  <a:rPr lang="vi-VN" i="1" dirty="0"/>
                  <a:t>hợp lý hơn</a:t>
                </a:r>
                <a:r>
                  <a:rPr lang="vi-VN" dirty="0"/>
                  <a:t>, tức  </a:t>
                </a:r>
                <a:r>
                  <a:rPr lang="vi-VN" i="1" dirty="0"/>
                  <a:t>ép</a:t>
                </a:r>
                <a:r>
                  <a:rPr lang="vi-VN" dirty="0"/>
                  <a:t> tổng các xác suất này bằng 1. Khi đó, với 1 điểm dữ liệu ta có thể nói xác suất nó rơi vào mỗi class là bao nhiêu. Phương pháp này sẽ là  </a:t>
                </a:r>
                <a:r>
                  <a:rPr lang="vi-VN" dirty="0">
                    <a:hlinkClick r:id="rId2"/>
                  </a:rPr>
                  <a:t>Softmax Regression</a:t>
                </a:r>
                <a:r>
                  <a:rPr lang="vi-VN" dirty="0"/>
                  <a:t>.</a:t>
                </a:r>
              </a:p>
              <a:p>
                <a:r>
                  <a:rPr lang="vi-VN" dirty="0"/>
                  <a:t>Chú ý trong trường hợp này, các trọng số tập hợp thành ma trận trọng số -weight matrix</a:t>
                </a:r>
              </a:p>
              <a:p>
                <a:pPr/>
                <a14:m>
                  <m:oMathPara xmlns:m="http://schemas.openxmlformats.org/officeDocument/2006/math">
                    <m:oMathParaPr>
                      <m:jc m:val="centerGroup"/>
                    </m:oMathParaPr>
                    <m:oMath xmlns:m="http://schemas.openxmlformats.org/officeDocument/2006/math">
                      <m:r>
                        <a:rPr lang="vi-VN" b="1" i="1">
                          <a:latin typeface="Cambria Math" panose="02040503050406030204" pitchFamily="18" charset="0"/>
                        </a:rPr>
                        <m:t>𝑾</m:t>
                      </m:r>
                      <m:r>
                        <a:rPr lang="vi-VN" b="0" i="1" smtClean="0">
                          <a:latin typeface="Cambria Math" panose="02040503050406030204" pitchFamily="18" charset="0"/>
                        </a:rPr>
                        <m:t>=[</m:t>
                      </m:r>
                      <m:sSub>
                        <m:sSubPr>
                          <m:ctrlPr>
                            <a:rPr lang="vi-VN" b="1" i="1" smtClean="0">
                              <a:latin typeface="Cambria Math" panose="02040503050406030204" pitchFamily="18" charset="0"/>
                            </a:rPr>
                          </m:ctrlPr>
                        </m:sSubPr>
                        <m:e>
                          <m:r>
                            <a:rPr lang="vi-VN" b="1" i="1" smtClean="0">
                              <a:latin typeface="Cambria Math" panose="02040503050406030204" pitchFamily="18" charset="0"/>
                            </a:rPr>
                            <m:t>𝒘</m:t>
                          </m:r>
                        </m:e>
                        <m:sub>
                          <m:r>
                            <a:rPr lang="vi-VN" b="1" i="1" smtClean="0">
                              <a:latin typeface="Cambria Math" panose="02040503050406030204" pitchFamily="18" charset="0"/>
                            </a:rPr>
                            <m:t>𝟏</m:t>
                          </m:r>
                        </m:sub>
                      </m:sSub>
                      <m:r>
                        <a:rPr lang="vi-VN" b="1" i="1" smtClean="0">
                          <a:latin typeface="Cambria Math" panose="02040503050406030204" pitchFamily="18" charset="0"/>
                        </a:rPr>
                        <m:t>,</m:t>
                      </m:r>
                      <m:sSub>
                        <m:sSubPr>
                          <m:ctrlPr>
                            <a:rPr lang="vi-VN" b="1" i="1" smtClean="0">
                              <a:latin typeface="Cambria Math" panose="02040503050406030204" pitchFamily="18" charset="0"/>
                            </a:rPr>
                          </m:ctrlPr>
                        </m:sSubPr>
                        <m:e>
                          <m:r>
                            <a:rPr lang="vi-VN" b="1" i="1" smtClean="0">
                              <a:latin typeface="Cambria Math" panose="02040503050406030204" pitchFamily="18" charset="0"/>
                            </a:rPr>
                            <m:t>𝒘</m:t>
                          </m:r>
                        </m:e>
                        <m:sub>
                          <m:r>
                            <a:rPr lang="vi-VN" b="1" i="1" smtClean="0">
                              <a:latin typeface="Cambria Math" panose="02040503050406030204" pitchFamily="18" charset="0"/>
                            </a:rPr>
                            <m:t>𝟐</m:t>
                          </m:r>
                        </m:sub>
                      </m:sSub>
                      <m:r>
                        <a:rPr lang="vi-VN" b="1" i="1" smtClean="0">
                          <a:latin typeface="Cambria Math" panose="02040503050406030204" pitchFamily="18" charset="0"/>
                        </a:rPr>
                        <m:t>,…,</m:t>
                      </m:r>
                      <m:sSub>
                        <m:sSubPr>
                          <m:ctrlPr>
                            <a:rPr lang="vi-VN" b="1" i="1" smtClean="0">
                              <a:latin typeface="Cambria Math" panose="02040503050406030204" pitchFamily="18" charset="0"/>
                            </a:rPr>
                          </m:ctrlPr>
                        </m:sSubPr>
                        <m:e>
                          <m:r>
                            <a:rPr lang="vi-VN" b="1" i="1" smtClean="0">
                              <a:latin typeface="Cambria Math" panose="02040503050406030204" pitchFamily="18" charset="0"/>
                            </a:rPr>
                            <m:t>𝒘</m:t>
                          </m:r>
                        </m:e>
                        <m:sub>
                          <m:r>
                            <a:rPr lang="vi-VN" b="1" i="1" smtClean="0">
                              <a:latin typeface="Cambria Math" panose="02040503050406030204" pitchFamily="18" charset="0"/>
                            </a:rPr>
                            <m:t>𝑪</m:t>
                          </m:r>
                        </m:sub>
                      </m:sSub>
                      <m:r>
                        <a:rPr lang="vi-VN" b="0" i="1" smtClean="0">
                          <a:latin typeface="Cambria Math" panose="02040503050406030204" pitchFamily="18" charset="0"/>
                        </a:rPr>
                        <m:t>]</m:t>
                      </m:r>
                    </m:oMath>
                  </m:oMathPara>
                </a14:m>
                <a:endParaRPr lang="vi-VN" dirty="0"/>
              </a:p>
              <a:p>
                <a:r>
                  <a:rPr lang="vi-VN" dirty="0"/>
                  <a:t>Mỗi cột ứng với một nút của lớp đầu ra.</a:t>
                </a:r>
              </a:p>
            </p:txBody>
          </p:sp>
        </mc:Choice>
        <mc:Fallback xmlns="">
          <p:sp>
            <p:nvSpPr>
              <p:cNvPr id="3" name="Content Placeholder 2">
                <a:extLst>
                  <a:ext uri="{FF2B5EF4-FFF2-40B4-BE49-F238E27FC236}">
                    <a16:creationId xmlns:a16="http://schemas.microsoft.com/office/drawing/2014/main" id="{7D837738-5A29-4CF3-AE04-47DF4ADD2D1C}"/>
                  </a:ext>
                </a:extLst>
              </p:cNvPr>
              <p:cNvSpPr>
                <a:spLocks noGrp="1" noRot="1" noChangeAspect="1" noMove="1" noResize="1" noEditPoints="1" noAdjustHandles="1" noChangeArrowheads="1" noChangeShapeType="1" noTextEdit="1"/>
              </p:cNvSpPr>
              <p:nvPr>
                <p:ph idx="1"/>
              </p:nvPr>
            </p:nvSpPr>
            <p:spPr>
              <a:xfrm>
                <a:off x="600891" y="319406"/>
                <a:ext cx="11074274" cy="6412698"/>
              </a:xfrm>
              <a:blipFill>
                <a:blip r:embed="rId3"/>
                <a:stretch>
                  <a:fillRect l="-716" t="-475" r="-1211"/>
                </a:stretch>
              </a:blipFill>
            </p:spPr>
            <p:txBody>
              <a:bodyPr/>
              <a:lstStyle/>
              <a:p>
                <a:r>
                  <a:rPr lang="vi-VN">
                    <a:noFill/>
                  </a:rPr>
                  <a:t> </a:t>
                </a:r>
              </a:p>
            </p:txBody>
          </p:sp>
        </mc:Fallback>
      </mc:AlternateContent>
    </p:spTree>
    <p:extLst>
      <p:ext uri="{BB962C8B-B14F-4D97-AF65-F5344CB8AC3E}">
        <p14:creationId xmlns:p14="http://schemas.microsoft.com/office/powerpoint/2010/main" val="2416761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71E76-FED0-4FFB-9CEB-4427B4E25B47}"/>
              </a:ext>
            </a:extLst>
          </p:cNvPr>
          <p:cNvSpPr>
            <a:spLocks noGrp="1"/>
          </p:cNvSpPr>
          <p:nvPr>
            <p:ph type="title"/>
          </p:nvPr>
        </p:nvSpPr>
        <p:spPr/>
        <p:txBody>
          <a:bodyPr>
            <a:normAutofit fontScale="90000"/>
          </a:bodyPr>
          <a:lstStyle/>
          <a:p>
            <a:endParaRPr lang="vi-V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4888AD-62B8-4303-AB34-A0D366233158}"/>
                  </a:ext>
                </a:extLst>
              </p:cNvPr>
              <p:cNvSpPr>
                <a:spLocks noGrp="1"/>
              </p:cNvSpPr>
              <p:nvPr>
                <p:ph idx="1"/>
              </p:nvPr>
            </p:nvSpPr>
            <p:spPr>
              <a:xfrm>
                <a:off x="600891" y="319406"/>
                <a:ext cx="10955005" cy="6219188"/>
              </a:xfrm>
            </p:spPr>
            <p:txBody>
              <a:bodyPr/>
              <a:lstStyle/>
              <a:p>
                <a:r>
                  <a:rPr lang="vi-VN" dirty="0"/>
                  <a:t>Ta cần mô hình xác suất để với mỗi đầu vào x thì đầu ra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𝑎</m:t>
                        </m:r>
                      </m:e>
                      <m:sub>
                        <m:r>
                          <a:rPr lang="vi-VN" i="1">
                            <a:latin typeface="Cambria Math" panose="02040503050406030204" pitchFamily="18" charset="0"/>
                          </a:rPr>
                          <m:t>𝑖</m:t>
                        </m:r>
                      </m:sub>
                    </m:sSub>
                  </m:oMath>
                </a14:m>
                <a:r>
                  <a:rPr lang="vi-VN" dirty="0"/>
                  <a:t> thể hiện xác suất của dữ liệu rơi vào lớp i. Ngoài ra cần điều kiện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r>
                      <a:rPr lang="vi-VN" i="1">
                        <a:latin typeface="Cambria Math" panose="02040503050406030204" pitchFamily="18" charset="0"/>
                      </a:rPr>
                      <m:t>=</m:t>
                    </m:r>
                    <m:sSubSup>
                      <m:sSubSupPr>
                        <m:ctrlPr>
                          <a:rPr lang="vi-VN" b="1" i="1">
                            <a:latin typeface="Cambria Math" panose="02040503050406030204" pitchFamily="18" charset="0"/>
                          </a:rPr>
                        </m:ctrlPr>
                      </m:sSubSupPr>
                      <m:e>
                        <m:r>
                          <a:rPr lang="vi-VN" b="1" i="1">
                            <a:latin typeface="Cambria Math" panose="02040503050406030204" pitchFamily="18" charset="0"/>
                          </a:rPr>
                          <m:t>𝒘</m:t>
                        </m:r>
                      </m:e>
                      <m:sub>
                        <m:r>
                          <a:rPr lang="vi-VN" b="1" i="1">
                            <a:latin typeface="Cambria Math" panose="02040503050406030204" pitchFamily="18" charset="0"/>
                          </a:rPr>
                          <m:t>𝒊</m:t>
                        </m:r>
                      </m:sub>
                      <m:sup>
                        <m:r>
                          <a:rPr lang="vi-VN" b="1" i="1">
                            <a:latin typeface="Cambria Math" panose="02040503050406030204" pitchFamily="18" charset="0"/>
                          </a:rPr>
                          <m:t>𝑻</m:t>
                        </m:r>
                      </m:sup>
                    </m:sSubSup>
                    <m:r>
                      <a:rPr lang="vi-VN" b="1" i="1">
                        <a:latin typeface="Cambria Math" panose="02040503050406030204" pitchFamily="18" charset="0"/>
                      </a:rPr>
                      <m:t>𝒙</m:t>
                    </m:r>
                  </m:oMath>
                </a14:m>
                <a:r>
                  <a:rPr lang="vi-VN" dirty="0"/>
                  <a:t> càng lớn thì xác suất rơi vào lớp i càng cao. Như vậy ta cần một quan hệ đồng biến. Hàm này có thể lấy là hàm </a:t>
                </a:r>
                <a14:m>
                  <m:oMath xmlns:m="http://schemas.openxmlformats.org/officeDocument/2006/math">
                    <m:func>
                      <m:funcPr>
                        <m:ctrlPr>
                          <a:rPr lang="vi-VN" i="1">
                            <a:latin typeface="Cambria Math" panose="02040503050406030204" pitchFamily="18" charset="0"/>
                          </a:rPr>
                        </m:ctrlPr>
                      </m:funcPr>
                      <m:fName>
                        <m:r>
                          <m:rPr>
                            <m:sty m:val="p"/>
                          </m:rPr>
                          <a:rPr lang="vi-VN">
                            <a:latin typeface="Cambria Math" panose="02040503050406030204" pitchFamily="18" charset="0"/>
                          </a:rPr>
                          <m:t>exp</m:t>
                        </m:r>
                      </m:fName>
                      <m:e>
                        <m:d>
                          <m:dPr>
                            <m:ctrlPr>
                              <a:rPr lang="vi-VN" i="1">
                                <a:latin typeface="Cambria Math" panose="02040503050406030204" pitchFamily="18" charset="0"/>
                              </a:rPr>
                            </m:ctrlPr>
                          </m:dPr>
                          <m:e>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e>
                        </m:d>
                      </m:e>
                    </m:func>
                    <m:r>
                      <a:rPr lang="vi-VN" i="1">
                        <a:latin typeface="Cambria Math" panose="02040503050406030204" pitchFamily="18" charset="0"/>
                      </a:rPr>
                      <m:t>=</m:t>
                    </m:r>
                    <m:sSup>
                      <m:sSupPr>
                        <m:ctrlPr>
                          <a:rPr lang="vi-VN" i="1">
                            <a:latin typeface="Cambria Math" panose="02040503050406030204" pitchFamily="18" charset="0"/>
                          </a:rPr>
                        </m:ctrlPr>
                      </m:sSupPr>
                      <m:e>
                        <m:r>
                          <a:rPr lang="vi-VN" i="1">
                            <a:latin typeface="Cambria Math" panose="02040503050406030204" pitchFamily="18" charset="0"/>
                          </a:rPr>
                          <m:t>𝑒</m:t>
                        </m:r>
                      </m:e>
                      <m:sup>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sup>
                    </m:sSup>
                  </m:oMath>
                </a14:m>
                <a:r>
                  <a:rPr lang="vi-VN" dirty="0"/>
                  <a:t>. Hàm này khả vi nên rất tiện lợi cho tính toán tối ưu. Để đảm bảo cho tổng các xác suất bằng 1 thì có thể lấy hàm được gọi là </a:t>
                </a:r>
                <a:r>
                  <a:rPr lang="vi-VN" i="1" dirty="0"/>
                  <a:t>hàm softmax</a:t>
                </a:r>
                <a:r>
                  <a:rPr lang="vi-VN" dirty="0"/>
                  <a:t>:</a:t>
                </a:r>
              </a:p>
              <a:p>
                <a:r>
                  <a:rPr lang="vi-VN" dirty="0"/>
                  <a:t>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𝑎</m:t>
                        </m:r>
                      </m:e>
                      <m:sub>
                        <m:r>
                          <a:rPr lang="vi-VN" i="1">
                            <a:latin typeface="Cambria Math" panose="02040503050406030204" pitchFamily="18" charset="0"/>
                          </a:rPr>
                          <m:t>𝑖</m:t>
                        </m:r>
                      </m:sub>
                    </m:sSub>
                    <m:r>
                      <a:rPr lang="vi-VN" i="1">
                        <a:latin typeface="Cambria Math" panose="02040503050406030204" pitchFamily="18" charset="0"/>
                      </a:rPr>
                      <m:t>=</m:t>
                    </m:r>
                    <m:f>
                      <m:fPr>
                        <m:ctrlPr>
                          <a:rPr lang="vi-VN" i="1">
                            <a:latin typeface="Cambria Math" panose="02040503050406030204" pitchFamily="18" charset="0"/>
                          </a:rPr>
                        </m:ctrlPr>
                      </m:fPr>
                      <m:num>
                        <m:r>
                          <a:rPr lang="vi-VN" i="1">
                            <a:latin typeface="Cambria Math" panose="02040503050406030204" pitchFamily="18" charset="0"/>
                          </a:rPr>
                          <m:t>𝑒𝑥𝑝</m:t>
                        </m:r>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r>
                          <a:rPr lang="vi-VN" i="1">
                            <a:latin typeface="Cambria Math" panose="02040503050406030204" pitchFamily="18" charset="0"/>
                          </a:rPr>
                          <m:t>)</m:t>
                        </m:r>
                      </m:num>
                      <m:den>
                        <m:nary>
                          <m:naryPr>
                            <m:chr m:val="∑"/>
                            <m:limLoc m:val="undOvr"/>
                            <m:ctrlPr>
                              <a:rPr lang="vi-VN" i="1">
                                <a:latin typeface="Cambria Math" panose="02040503050406030204" pitchFamily="18" charset="0"/>
                              </a:rPr>
                            </m:ctrlPr>
                          </m:naryPr>
                          <m:sub>
                            <m:r>
                              <a:rPr lang="vi-VN" i="1">
                                <a:latin typeface="Cambria Math" panose="02040503050406030204" pitchFamily="18" charset="0"/>
                              </a:rPr>
                              <m:t>𝑗</m:t>
                            </m:r>
                            <m:r>
                              <a:rPr lang="vi-VN" i="1">
                                <a:latin typeface="Cambria Math" panose="02040503050406030204" pitchFamily="18" charset="0"/>
                              </a:rPr>
                              <m:t>=1</m:t>
                            </m:r>
                          </m:sub>
                          <m:sup>
                            <m:r>
                              <a:rPr lang="vi-VN" i="1">
                                <a:latin typeface="Cambria Math" panose="02040503050406030204" pitchFamily="18" charset="0"/>
                              </a:rPr>
                              <m:t>𝐶</m:t>
                            </m:r>
                          </m:sup>
                          <m:e>
                            <m:r>
                              <m:rPr>
                                <m:sty m:val="p"/>
                              </m:rPr>
                              <a:rPr lang="vi-VN">
                                <a:latin typeface="Cambria Math" panose="02040503050406030204" pitchFamily="18" charset="0"/>
                              </a:rPr>
                              <m:t>exp</m:t>
                            </m:r>
                            <m:r>
                              <a:rPr lang="vi-VN">
                                <a:latin typeface="Cambria Math" panose="02040503050406030204" pitchFamily="18" charset="0"/>
                              </a:rPr>
                              <m:t>⁡</m:t>
                            </m:r>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𝑗</m:t>
                                </m:r>
                              </m:sub>
                            </m:sSub>
                            <m:r>
                              <a:rPr lang="vi-VN" i="1">
                                <a:latin typeface="Cambria Math" panose="02040503050406030204" pitchFamily="18" charset="0"/>
                              </a:rPr>
                              <m:t>)</m:t>
                            </m:r>
                          </m:e>
                        </m:nary>
                      </m:den>
                    </m:f>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=1,2,…</m:t>
                    </m:r>
                    <m:r>
                      <a:rPr lang="vi-VN" i="1">
                        <a:latin typeface="Cambria Math" panose="02040503050406030204" pitchFamily="18" charset="0"/>
                      </a:rPr>
                      <m:t>𝑐</m:t>
                    </m:r>
                  </m:oMath>
                </a14:m>
                <a:r>
                  <a:rPr lang="vi-VN" dirty="0"/>
                  <a:t>  </a:t>
                </a:r>
              </a:p>
              <a:p>
                <a:r>
                  <a:rPr lang="vi-VN" dirty="0"/>
                  <a:t>Hàm này thể hiện mối quan hệ giữa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𝑎</m:t>
                        </m:r>
                      </m:e>
                      <m:sub>
                        <m:r>
                          <a:rPr lang="vi-VN" i="1">
                            <a:latin typeface="Cambria Math" panose="02040503050406030204" pitchFamily="18" charset="0"/>
                          </a:rPr>
                          <m:t>𝑖</m:t>
                        </m:r>
                      </m:sub>
                    </m:sSub>
                  </m:oMath>
                </a14:m>
                <a:r>
                  <a:rPr lang="vi-VN" dirty="0"/>
                  <a:t> và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oMath>
                </a14:m>
                <a:r>
                  <a:rPr lang="vi-VN" dirty="0"/>
                  <a:t>  và thỏa mãn các điều kiện dương, tổng bằng một và đồng biến nên được gọi là </a:t>
                </a:r>
                <a:r>
                  <a:rPr lang="vi-VN" i="1" dirty="0"/>
                  <a:t>hàm softmax</a:t>
                </a:r>
                <a:r>
                  <a:rPr lang="vi-VN" dirty="0"/>
                  <a:t>. Ta đã biết là:</a:t>
                </a:r>
              </a:p>
              <a:p>
                <a:r>
                  <a:rPr lang="vi-VN" dirty="0"/>
                  <a:t>			</a:t>
                </a:r>
                <a14:m>
                  <m:oMath xmlns:m="http://schemas.openxmlformats.org/officeDocument/2006/math">
                    <m:r>
                      <a:rPr lang="vi-VN" i="1">
                        <a:latin typeface="Cambria Math" panose="02040503050406030204" pitchFamily="18" charset="0"/>
                      </a:rPr>
                      <m:t>𝑝</m:t>
                    </m:r>
                    <m:d>
                      <m:dPr>
                        <m:ctrlPr>
                          <a:rPr lang="vi-VN" i="1">
                            <a:latin typeface="Cambria Math" panose="02040503050406030204" pitchFamily="18" charset="0"/>
                          </a:rPr>
                        </m:ctrlPr>
                      </m:dPr>
                      <m:e>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𝑘</m:t>
                            </m:r>
                          </m:sub>
                        </m:sSub>
                        <m:r>
                          <a:rPr lang="vi-VN" i="1">
                            <a:latin typeface="Cambria Math" panose="02040503050406030204" pitchFamily="18" charset="0"/>
                          </a:rPr>
                          <m:t>=</m:t>
                        </m:r>
                        <m:r>
                          <a:rPr lang="vi-VN" i="1">
                            <a:latin typeface="Cambria Math" panose="02040503050406030204" pitchFamily="18" charset="0"/>
                          </a:rPr>
                          <m:t>𝑖</m:t>
                        </m:r>
                      </m:e>
                      <m:e>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𝒌</m:t>
                            </m:r>
                          </m:sub>
                        </m:sSub>
                        <m:r>
                          <a:rPr lang="vi-VN" b="1" i="1">
                            <a:latin typeface="Cambria Math" panose="02040503050406030204" pitchFamily="18" charset="0"/>
                          </a:rPr>
                          <m:t>;</m:t>
                        </m:r>
                        <m:r>
                          <a:rPr lang="vi-VN" b="1" i="1">
                            <a:latin typeface="Cambria Math" panose="02040503050406030204" pitchFamily="18" charset="0"/>
                          </a:rPr>
                          <m:t>𝑾</m:t>
                        </m:r>
                      </m:e>
                    </m:d>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𝑎</m:t>
                        </m:r>
                      </m:e>
                      <m:sub>
                        <m:r>
                          <a:rPr lang="vi-VN" i="1">
                            <a:latin typeface="Cambria Math" panose="02040503050406030204" pitchFamily="18" charset="0"/>
                          </a:rPr>
                          <m:t>𝑖</m:t>
                        </m:r>
                      </m:sub>
                    </m:sSub>
                  </m:oMath>
                </a14:m>
                <a:r>
                  <a:rPr lang="vi-VN" dirty="0"/>
                  <a:t> </a:t>
                </a:r>
              </a:p>
              <a:p>
                <a:r>
                  <a:rPr lang="vi-VN" dirty="0"/>
                  <a:t>Trong đó </a:t>
                </a:r>
                <a14:m>
                  <m:oMath xmlns:m="http://schemas.openxmlformats.org/officeDocument/2006/math">
                    <m:r>
                      <a:rPr lang="vi-VN" i="1">
                        <a:latin typeface="Cambria Math" panose="02040503050406030204" pitchFamily="18" charset="0"/>
                      </a:rPr>
                      <m:t>𝑝</m:t>
                    </m:r>
                    <m:d>
                      <m:dPr>
                        <m:ctrlPr>
                          <a:rPr lang="vi-VN" i="1">
                            <a:latin typeface="Cambria Math" panose="02040503050406030204" pitchFamily="18" charset="0"/>
                          </a:rPr>
                        </m:ctrlPr>
                      </m:dPr>
                      <m:e>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𝑘</m:t>
                            </m:r>
                          </m:sub>
                        </m:sSub>
                        <m:r>
                          <a:rPr lang="vi-VN" i="1">
                            <a:latin typeface="Cambria Math" panose="02040503050406030204" pitchFamily="18" charset="0"/>
                          </a:rPr>
                          <m:t>=</m:t>
                        </m:r>
                        <m:r>
                          <a:rPr lang="vi-VN" i="1">
                            <a:latin typeface="Cambria Math" panose="02040503050406030204" pitchFamily="18" charset="0"/>
                          </a:rPr>
                          <m:t>𝑖</m:t>
                        </m:r>
                      </m:e>
                      <m:e>
                        <m:r>
                          <a:rPr lang="vi-VN" b="1" i="1" smtClean="0">
                            <a:latin typeface="Cambria Math" panose="02040503050406030204" pitchFamily="18" charset="0"/>
                          </a:rPr>
                          <m:t>𝒙</m:t>
                        </m:r>
                        <m:r>
                          <a:rPr lang="vi-VN" b="1" i="1">
                            <a:latin typeface="Cambria Math" panose="02040503050406030204" pitchFamily="18" charset="0"/>
                          </a:rPr>
                          <m:t>;</m:t>
                        </m:r>
                        <m:r>
                          <a:rPr lang="vi-VN" b="1" i="1">
                            <a:latin typeface="Cambria Math" panose="02040503050406030204" pitchFamily="18" charset="0"/>
                          </a:rPr>
                          <m:t>𝑾</m:t>
                        </m:r>
                      </m:e>
                    </m:d>
                  </m:oMath>
                </a14:m>
                <a:r>
                  <a:rPr lang="vi-VN" dirty="0"/>
                  <a:t> được coi là xác suất để một điểm dữ liệu </a:t>
                </a:r>
                <a14:m>
                  <m:oMath xmlns:m="http://schemas.openxmlformats.org/officeDocument/2006/math">
                    <m:r>
                      <a:rPr lang="vi-VN" b="1" i="1">
                        <a:latin typeface="Cambria Math" panose="02040503050406030204" pitchFamily="18" charset="0"/>
                      </a:rPr>
                      <m:t>𝒙</m:t>
                    </m:r>
                  </m:oMath>
                </a14:m>
                <a:r>
                  <a:rPr lang="vi-VN" dirty="0"/>
                  <a:t> rơi vào lớp thứ i nếu ma trận trọng số là  </a:t>
                </a:r>
                <a14:m>
                  <m:oMath xmlns:m="http://schemas.openxmlformats.org/officeDocument/2006/math">
                    <m:r>
                      <a:rPr lang="vi-VN" b="1" i="1">
                        <a:latin typeface="Cambria Math" panose="02040503050406030204" pitchFamily="18" charset="0"/>
                      </a:rPr>
                      <m:t>𝑾</m:t>
                    </m:r>
                  </m:oMath>
                </a14:m>
                <a:r>
                  <a:rPr lang="vi-VN" dirty="0"/>
                  <a:t> .</a:t>
                </a:r>
              </a:p>
              <a:p>
                <a:r>
                  <a:rPr lang="vi-VN" dirty="0"/>
                  <a:t>Mô hình này khác với mô hình hồi quy logistic với xử lý one-vs-rest cho nhiều đầu ra có thể quan sát thông qua mô hình mạng nơ ron như sau:</a:t>
                </a:r>
              </a:p>
            </p:txBody>
          </p:sp>
        </mc:Choice>
        <mc:Fallback xmlns="">
          <p:sp>
            <p:nvSpPr>
              <p:cNvPr id="3" name="Content Placeholder 2">
                <a:extLst>
                  <a:ext uri="{FF2B5EF4-FFF2-40B4-BE49-F238E27FC236}">
                    <a16:creationId xmlns:a16="http://schemas.microsoft.com/office/drawing/2014/main" id="{794888AD-62B8-4303-AB34-A0D366233158}"/>
                  </a:ext>
                </a:extLst>
              </p:cNvPr>
              <p:cNvSpPr>
                <a:spLocks noGrp="1" noRot="1" noChangeAspect="1" noMove="1" noResize="1" noEditPoints="1" noAdjustHandles="1" noChangeArrowheads="1" noChangeShapeType="1" noTextEdit="1"/>
              </p:cNvSpPr>
              <p:nvPr>
                <p:ph idx="1"/>
              </p:nvPr>
            </p:nvSpPr>
            <p:spPr>
              <a:xfrm>
                <a:off x="600891" y="319406"/>
                <a:ext cx="10955005" cy="6219188"/>
              </a:xfrm>
              <a:blipFill>
                <a:blip r:embed="rId2"/>
                <a:stretch>
                  <a:fillRect l="-723" t="-490"/>
                </a:stretch>
              </a:blipFill>
            </p:spPr>
            <p:txBody>
              <a:bodyPr/>
              <a:lstStyle/>
              <a:p>
                <a:r>
                  <a:rPr lang="vi-VN">
                    <a:noFill/>
                  </a:rPr>
                  <a:t> </a:t>
                </a:r>
              </a:p>
            </p:txBody>
          </p:sp>
        </mc:Fallback>
      </mc:AlternateContent>
    </p:spTree>
    <p:extLst>
      <p:ext uri="{BB962C8B-B14F-4D97-AF65-F5344CB8AC3E}">
        <p14:creationId xmlns:p14="http://schemas.microsoft.com/office/powerpoint/2010/main" val="377728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3A18-FA85-4E34-8A5B-E387F0391D0B}"/>
              </a:ext>
            </a:extLst>
          </p:cNvPr>
          <p:cNvSpPr>
            <a:spLocks noGrp="1"/>
          </p:cNvSpPr>
          <p:nvPr>
            <p:ph type="title"/>
          </p:nvPr>
        </p:nvSpPr>
        <p:spPr/>
        <p:txBody>
          <a:bodyPr>
            <a:normAutofit fontScale="90000"/>
          </a:bodyPr>
          <a:lstStyle/>
          <a:p>
            <a:endParaRPr lang="vi-VN"/>
          </a:p>
        </p:txBody>
      </p:sp>
      <p:sp>
        <p:nvSpPr>
          <p:cNvPr id="3" name="Content Placeholder 2">
            <a:extLst>
              <a:ext uri="{FF2B5EF4-FFF2-40B4-BE49-F238E27FC236}">
                <a16:creationId xmlns:a16="http://schemas.microsoft.com/office/drawing/2014/main" id="{01D31E3B-C6BD-4442-9982-2A0EE4E12970}"/>
              </a:ext>
            </a:extLst>
          </p:cNvPr>
          <p:cNvSpPr>
            <a:spLocks noGrp="1"/>
          </p:cNvSpPr>
          <p:nvPr>
            <p:ph idx="1"/>
          </p:nvPr>
        </p:nvSpPr>
        <p:spPr>
          <a:xfrm>
            <a:off x="600891" y="319406"/>
            <a:ext cx="11153787" cy="6333185"/>
          </a:xfrm>
        </p:spPr>
        <p:txBody>
          <a:bodyPr/>
          <a:lstStyle/>
          <a:p>
            <a:r>
              <a:rPr lang="vi-VN" dirty="0"/>
              <a:t>Mô hình one-vs-rest		</a:t>
            </a:r>
          </a:p>
        </p:txBody>
      </p:sp>
      <p:pic>
        <p:nvPicPr>
          <p:cNvPr id="4" name="Picture 3" descr="https://machinelearningcoban.com/assets/13_softmax/onevsrest.png">
            <a:extLst>
              <a:ext uri="{FF2B5EF4-FFF2-40B4-BE49-F238E27FC236}">
                <a16:creationId xmlns:a16="http://schemas.microsoft.com/office/drawing/2014/main" id="{CD39BD02-CDC3-4104-8E28-663A3850B92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0313" y="774381"/>
            <a:ext cx="7715250" cy="5309237"/>
          </a:xfrm>
          <a:prstGeom prst="rect">
            <a:avLst/>
          </a:prstGeom>
          <a:noFill/>
          <a:ln>
            <a:noFill/>
          </a:ln>
        </p:spPr>
      </p:pic>
    </p:spTree>
    <p:extLst>
      <p:ext uri="{BB962C8B-B14F-4D97-AF65-F5344CB8AC3E}">
        <p14:creationId xmlns:p14="http://schemas.microsoft.com/office/powerpoint/2010/main" val="4200064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05EE-1BF9-41CC-9BC4-1E17995BDDB0}"/>
              </a:ext>
            </a:extLst>
          </p:cNvPr>
          <p:cNvSpPr>
            <a:spLocks noGrp="1"/>
          </p:cNvSpPr>
          <p:nvPr>
            <p:ph type="title"/>
          </p:nvPr>
        </p:nvSpPr>
        <p:spPr/>
        <p:txBody>
          <a:bodyPr>
            <a:normAutofit fontScale="90000"/>
          </a:bodyPr>
          <a:lstStyle/>
          <a:p>
            <a:endParaRPr lang="vi-VN"/>
          </a:p>
        </p:txBody>
      </p:sp>
      <p:sp>
        <p:nvSpPr>
          <p:cNvPr id="3" name="Content Placeholder 2">
            <a:extLst>
              <a:ext uri="{FF2B5EF4-FFF2-40B4-BE49-F238E27FC236}">
                <a16:creationId xmlns:a16="http://schemas.microsoft.com/office/drawing/2014/main" id="{AEF16069-121F-43A7-BF65-A1B66B856643}"/>
              </a:ext>
            </a:extLst>
          </p:cNvPr>
          <p:cNvSpPr>
            <a:spLocks noGrp="1"/>
          </p:cNvSpPr>
          <p:nvPr>
            <p:ph idx="1"/>
          </p:nvPr>
        </p:nvSpPr>
        <p:spPr>
          <a:xfrm>
            <a:off x="600891" y="319406"/>
            <a:ext cx="11100779" cy="6219188"/>
          </a:xfrm>
        </p:spPr>
        <p:txBody>
          <a:bodyPr/>
          <a:lstStyle/>
          <a:p>
            <a:r>
              <a:rPr lang="vi-VN" sz="2000" dirty="0"/>
              <a:t>Mô hình softmax. Sự khác nhau của hai mô hình này là mô hình softmax có sự liên kết giữa mọi nút của lớp đầu ra. </a:t>
            </a:r>
          </a:p>
          <a:p>
            <a:endParaRPr lang="vi-VN" sz="2000" dirty="0"/>
          </a:p>
          <a:p>
            <a:r>
              <a:rPr lang="vi-VN" dirty="0"/>
              <a:t>		</a:t>
            </a:r>
          </a:p>
        </p:txBody>
      </p:sp>
      <p:pic>
        <p:nvPicPr>
          <p:cNvPr id="4" name="Picture 3" descr="https://machinelearningcoban.com/assets/13_softmax/softmax_nn.png">
            <a:extLst>
              <a:ext uri="{FF2B5EF4-FFF2-40B4-BE49-F238E27FC236}">
                <a16:creationId xmlns:a16="http://schemas.microsoft.com/office/drawing/2014/main" id="{914E3DBF-9408-4AB2-9567-910D7A093AF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8227" y="1039630"/>
            <a:ext cx="9872870" cy="5639465"/>
          </a:xfrm>
          <a:prstGeom prst="rect">
            <a:avLst/>
          </a:prstGeom>
          <a:noFill/>
          <a:ln>
            <a:noFill/>
          </a:ln>
        </p:spPr>
      </p:pic>
    </p:spTree>
    <p:extLst>
      <p:ext uri="{BB962C8B-B14F-4D97-AF65-F5344CB8AC3E}">
        <p14:creationId xmlns:p14="http://schemas.microsoft.com/office/powerpoint/2010/main" val="3622998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5C16F-39CA-4C55-9A81-53B46327EB25}"/>
              </a:ext>
            </a:extLst>
          </p:cNvPr>
          <p:cNvSpPr>
            <a:spLocks noGrp="1"/>
          </p:cNvSpPr>
          <p:nvPr>
            <p:ph type="title"/>
          </p:nvPr>
        </p:nvSpPr>
        <p:spPr>
          <a:xfrm flipV="1">
            <a:off x="757238" y="319405"/>
            <a:ext cx="10596562" cy="45719"/>
          </a:xfrm>
        </p:spPr>
        <p:txBody>
          <a:bodyPr>
            <a:normAutofit fontScale="90000"/>
          </a:bodyPr>
          <a:lstStyle/>
          <a:p>
            <a:endParaRPr lang="vi-VN" dirty="0"/>
          </a:p>
        </p:txBody>
      </p:sp>
      <p:sp>
        <p:nvSpPr>
          <p:cNvPr id="6" name="Content Placeholder 5">
            <a:extLst>
              <a:ext uri="{FF2B5EF4-FFF2-40B4-BE49-F238E27FC236}">
                <a16:creationId xmlns:a16="http://schemas.microsoft.com/office/drawing/2014/main" id="{4450647D-63B0-4192-82DF-9EA6606AC374}"/>
              </a:ext>
            </a:extLst>
          </p:cNvPr>
          <p:cNvSpPr>
            <a:spLocks noGrp="1"/>
          </p:cNvSpPr>
          <p:nvPr>
            <p:ph idx="1"/>
          </p:nvPr>
        </p:nvSpPr>
        <p:spPr>
          <a:xfrm>
            <a:off x="600891" y="319406"/>
            <a:ext cx="11243447" cy="6219189"/>
          </a:xfrm>
        </p:spPr>
        <p:txBody>
          <a:bodyPr/>
          <a:lstStyle/>
          <a:p>
            <a:r>
              <a:rPr lang="vi-VN" dirty="0"/>
              <a:t>Quan hệ đầu ra Logistic Regression và Softmax</a:t>
            </a:r>
          </a:p>
          <a:p>
            <a:endParaRPr lang="vi-VN" dirty="0"/>
          </a:p>
          <a:p>
            <a:r>
              <a:rPr lang="vi-VN" dirty="0"/>
              <a:t>		</a:t>
            </a:r>
          </a:p>
        </p:txBody>
      </p:sp>
      <p:pic>
        <p:nvPicPr>
          <p:cNvPr id="9" name="Picture 4" descr="https://machinelearningcoban.com/assets/13_softmax/softmax_ex.png">
            <a:extLst>
              <a:ext uri="{FF2B5EF4-FFF2-40B4-BE49-F238E27FC236}">
                <a16:creationId xmlns:a16="http://schemas.microsoft.com/office/drawing/2014/main" id="{8D3F8FF3-D4F2-4D2D-B843-BB429E6AE9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1763" y="828675"/>
            <a:ext cx="6700837" cy="5709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989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BAC68-CD23-494F-B8A9-09E6073E2AEF}"/>
              </a:ext>
            </a:extLst>
          </p:cNvPr>
          <p:cNvSpPr>
            <a:spLocks noGrp="1"/>
          </p:cNvSpPr>
          <p:nvPr>
            <p:ph type="title"/>
          </p:nvPr>
        </p:nvSpPr>
        <p:spPr/>
        <p:txBody>
          <a:bodyPr>
            <a:normAutofit fontScale="90000"/>
          </a:bodyPr>
          <a:lstStyle/>
          <a:p>
            <a:endParaRPr lang="vi-V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7C42E3-6984-469D-AC42-430BC28106AC}"/>
                  </a:ext>
                </a:extLst>
              </p:cNvPr>
              <p:cNvSpPr>
                <a:spLocks noGrp="1"/>
              </p:cNvSpPr>
              <p:nvPr>
                <p:ph idx="1"/>
              </p:nvPr>
            </p:nvSpPr>
            <p:spPr/>
            <p:txBody>
              <a:bodyPr/>
              <a:lstStyle/>
              <a:p>
                <a:r>
                  <a:rPr lang="vi-VN" b="1" u="sng" dirty="0"/>
                  <a:t>Chú ý:</a:t>
                </a:r>
              </a:p>
              <a:p>
                <a:r>
                  <a:rPr lang="vi-VN" dirty="0"/>
                  <a:t>Hàm </a:t>
                </a:r>
                <a:r>
                  <a:rPr lang="vi-VN" i="1" dirty="0"/>
                  <a:t>exp(.) </a:t>
                </a:r>
                <a:r>
                  <a:rPr lang="vi-VN" dirty="0"/>
                  <a:t>có ưu thế nhưng có một điểm cần chú ý là hàm này tăng nhanh khi đối số tăng. Do vậy có thể xảy ra trường hợp tràn số (overflow) gây ảnh hưởng đến kết quả. Để khắc phục hiện tượng này ta sử dụng tính chất:</a:t>
                </a:r>
              </a:p>
              <a:p>
                <a:r>
                  <a:rPr lang="vi-VN" dirty="0"/>
                  <a:t>	</a:t>
                </a:r>
                <a14:m>
                  <m:oMath xmlns:m="http://schemas.openxmlformats.org/officeDocument/2006/math">
                    <m:f>
                      <m:fPr>
                        <m:ctrlPr>
                          <a:rPr lang="vi-VN" i="1">
                            <a:latin typeface="Cambria Math" panose="02040503050406030204" pitchFamily="18" charset="0"/>
                          </a:rPr>
                        </m:ctrlPr>
                      </m:fPr>
                      <m:num>
                        <m:r>
                          <a:rPr lang="vi-VN" i="1">
                            <a:latin typeface="Cambria Math" panose="02040503050406030204" pitchFamily="18" charset="0"/>
                          </a:rPr>
                          <m:t>𝑒𝑥𝑝</m:t>
                        </m:r>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r>
                          <a:rPr lang="vi-VN" i="1">
                            <a:latin typeface="Cambria Math" panose="02040503050406030204" pitchFamily="18" charset="0"/>
                          </a:rPr>
                          <m:t>)</m:t>
                        </m:r>
                      </m:num>
                      <m:den>
                        <m:nary>
                          <m:naryPr>
                            <m:chr m:val="∑"/>
                            <m:limLoc m:val="undOvr"/>
                            <m:ctrlPr>
                              <a:rPr lang="vi-VN" i="1">
                                <a:latin typeface="Cambria Math" panose="02040503050406030204" pitchFamily="18" charset="0"/>
                              </a:rPr>
                            </m:ctrlPr>
                          </m:naryPr>
                          <m:sub>
                            <m:r>
                              <a:rPr lang="vi-VN" i="1">
                                <a:latin typeface="Cambria Math" panose="02040503050406030204" pitchFamily="18" charset="0"/>
                              </a:rPr>
                              <m:t>𝑗</m:t>
                            </m:r>
                            <m:r>
                              <a:rPr lang="vi-VN" i="1">
                                <a:latin typeface="Cambria Math" panose="02040503050406030204" pitchFamily="18" charset="0"/>
                              </a:rPr>
                              <m:t>=1</m:t>
                            </m:r>
                          </m:sub>
                          <m:sup>
                            <m:r>
                              <a:rPr lang="vi-VN" i="1">
                                <a:latin typeface="Cambria Math" panose="02040503050406030204" pitchFamily="18" charset="0"/>
                              </a:rPr>
                              <m:t>𝐶</m:t>
                            </m:r>
                          </m:sup>
                          <m:e>
                            <m:r>
                              <m:rPr>
                                <m:sty m:val="p"/>
                              </m:rPr>
                              <a:rPr lang="vi-VN">
                                <a:latin typeface="Cambria Math" panose="02040503050406030204" pitchFamily="18" charset="0"/>
                              </a:rPr>
                              <m:t>exp</m:t>
                            </m:r>
                            <m:r>
                              <a:rPr lang="vi-VN">
                                <a:latin typeface="Cambria Math" panose="02040503050406030204" pitchFamily="18" charset="0"/>
                              </a:rPr>
                              <m:t>⁡</m:t>
                            </m:r>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𝑗</m:t>
                                </m:r>
                              </m:sub>
                            </m:sSub>
                            <m:r>
                              <a:rPr lang="vi-VN" i="1">
                                <a:latin typeface="Cambria Math" panose="02040503050406030204" pitchFamily="18" charset="0"/>
                              </a:rPr>
                              <m:t>)</m:t>
                            </m:r>
                          </m:e>
                        </m:nary>
                      </m:den>
                    </m:f>
                    <m:r>
                      <a:rPr lang="vi-VN" i="1">
                        <a:latin typeface="Cambria Math" panose="02040503050406030204" pitchFamily="18" charset="0"/>
                      </a:rPr>
                      <m:t>=</m:t>
                    </m:r>
                    <m:f>
                      <m:fPr>
                        <m:ctrlPr>
                          <a:rPr lang="vi-VN" i="1">
                            <a:latin typeface="Cambria Math" panose="02040503050406030204" pitchFamily="18" charset="0"/>
                          </a:rPr>
                        </m:ctrlPr>
                      </m:fPr>
                      <m:num>
                        <m:func>
                          <m:funcPr>
                            <m:ctrlPr>
                              <a:rPr lang="vi-VN" i="1">
                                <a:latin typeface="Cambria Math" panose="02040503050406030204" pitchFamily="18" charset="0"/>
                              </a:rPr>
                            </m:ctrlPr>
                          </m:funcPr>
                          <m:fName>
                            <m:r>
                              <m:rPr>
                                <m:sty m:val="p"/>
                              </m:rPr>
                              <a:rPr lang="vi-VN">
                                <a:latin typeface="Cambria Math" panose="02040503050406030204" pitchFamily="18" charset="0"/>
                              </a:rPr>
                              <m:t>exp</m:t>
                            </m:r>
                          </m:fName>
                          <m:e>
                            <m:d>
                              <m:dPr>
                                <m:ctrlPr>
                                  <a:rPr lang="vi-VN" i="1">
                                    <a:latin typeface="Cambria Math" panose="02040503050406030204" pitchFamily="18" charset="0"/>
                                  </a:rPr>
                                </m:ctrlPr>
                              </m:dPr>
                              <m:e>
                                <m:r>
                                  <a:rPr lang="vi-VN" i="1">
                                    <a:latin typeface="Cambria Math" panose="02040503050406030204" pitchFamily="18" charset="0"/>
                                  </a:rPr>
                                  <m:t>−</m:t>
                                </m:r>
                                <m:r>
                                  <a:rPr lang="vi-VN" i="1">
                                    <a:latin typeface="Cambria Math" panose="02040503050406030204" pitchFamily="18" charset="0"/>
                                  </a:rPr>
                                  <m:t>𝐶</m:t>
                                </m:r>
                              </m:e>
                            </m:d>
                          </m:e>
                        </m:func>
                        <m:r>
                          <a:rPr lang="vi-VN" i="1">
                            <a:latin typeface="Cambria Math" panose="02040503050406030204" pitchFamily="18" charset="0"/>
                          </a:rPr>
                          <m:t>𝑒𝑥𝑝</m:t>
                        </m:r>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r>
                          <a:rPr lang="vi-VN" i="1">
                            <a:latin typeface="Cambria Math" panose="02040503050406030204" pitchFamily="18" charset="0"/>
                          </a:rPr>
                          <m:t>)</m:t>
                        </m:r>
                      </m:num>
                      <m:den>
                        <m:r>
                          <m:rPr>
                            <m:sty m:val="p"/>
                          </m:rPr>
                          <a:rPr lang="vi-VN">
                            <a:latin typeface="Cambria Math" panose="02040503050406030204" pitchFamily="18" charset="0"/>
                          </a:rPr>
                          <m:t>exp</m:t>
                        </m:r>
                        <m:r>
                          <a:rPr lang="vi-VN">
                            <a:latin typeface="Cambria Math" panose="02040503050406030204" pitchFamily="18" charset="0"/>
                          </a:rPr>
                          <m:t>⁡</m:t>
                        </m:r>
                        <m:r>
                          <a:rPr lang="vi-VN" i="1">
                            <a:latin typeface="Cambria Math" panose="02040503050406030204" pitchFamily="18" charset="0"/>
                          </a:rPr>
                          <m:t>(−</m:t>
                        </m:r>
                        <m:r>
                          <a:rPr lang="vi-VN" i="1">
                            <a:latin typeface="Cambria Math" panose="02040503050406030204" pitchFamily="18" charset="0"/>
                          </a:rPr>
                          <m:t>𝐶</m:t>
                        </m:r>
                        <m:r>
                          <a:rPr lang="vi-VN" i="1">
                            <a:latin typeface="Cambria Math" panose="02040503050406030204" pitchFamily="18" charset="0"/>
                          </a:rPr>
                          <m:t>)</m:t>
                        </m:r>
                        <m:nary>
                          <m:naryPr>
                            <m:chr m:val="∑"/>
                            <m:limLoc m:val="undOvr"/>
                            <m:ctrlPr>
                              <a:rPr lang="vi-VN" i="1">
                                <a:latin typeface="Cambria Math" panose="02040503050406030204" pitchFamily="18" charset="0"/>
                              </a:rPr>
                            </m:ctrlPr>
                          </m:naryPr>
                          <m:sub>
                            <m:r>
                              <a:rPr lang="vi-VN" i="1">
                                <a:latin typeface="Cambria Math" panose="02040503050406030204" pitchFamily="18" charset="0"/>
                              </a:rPr>
                              <m:t>𝑗</m:t>
                            </m:r>
                            <m:r>
                              <a:rPr lang="vi-VN" i="1">
                                <a:latin typeface="Cambria Math" panose="02040503050406030204" pitchFamily="18" charset="0"/>
                              </a:rPr>
                              <m:t>=1</m:t>
                            </m:r>
                          </m:sub>
                          <m:sup>
                            <m:r>
                              <a:rPr lang="vi-VN" i="1">
                                <a:latin typeface="Cambria Math" panose="02040503050406030204" pitchFamily="18" charset="0"/>
                              </a:rPr>
                              <m:t>𝐶</m:t>
                            </m:r>
                          </m:sup>
                          <m:e>
                            <m:r>
                              <m:rPr>
                                <m:sty m:val="p"/>
                              </m:rPr>
                              <a:rPr lang="vi-VN">
                                <a:latin typeface="Cambria Math" panose="02040503050406030204" pitchFamily="18" charset="0"/>
                              </a:rPr>
                              <m:t>exp</m:t>
                            </m:r>
                            <m:r>
                              <a:rPr lang="vi-VN">
                                <a:latin typeface="Cambria Math" panose="02040503050406030204" pitchFamily="18" charset="0"/>
                              </a:rPr>
                              <m:t>⁡</m:t>
                            </m:r>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𝑗</m:t>
                                </m:r>
                              </m:sub>
                            </m:sSub>
                            <m:r>
                              <a:rPr lang="vi-VN" i="1">
                                <a:latin typeface="Cambria Math" panose="02040503050406030204" pitchFamily="18" charset="0"/>
                              </a:rPr>
                              <m:t>)</m:t>
                            </m:r>
                          </m:e>
                        </m:nary>
                      </m:den>
                    </m:f>
                    <m:r>
                      <a:rPr lang="vi-VN" i="1">
                        <a:latin typeface="Cambria Math" panose="02040503050406030204" pitchFamily="18" charset="0"/>
                      </a:rPr>
                      <m:t>=</m:t>
                    </m:r>
                    <m:f>
                      <m:fPr>
                        <m:ctrlPr>
                          <a:rPr lang="vi-VN" i="1">
                            <a:latin typeface="Cambria Math" panose="02040503050406030204" pitchFamily="18" charset="0"/>
                          </a:rPr>
                        </m:ctrlPr>
                      </m:fPr>
                      <m:num>
                        <m:r>
                          <a:rPr lang="vi-VN" i="1">
                            <a:latin typeface="Cambria Math" panose="02040503050406030204" pitchFamily="18" charset="0"/>
                          </a:rPr>
                          <m:t>𝑒𝑥𝑝</m:t>
                        </m:r>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r>
                          <a:rPr lang="vi-VN" i="1">
                            <a:latin typeface="Cambria Math" panose="02040503050406030204" pitchFamily="18" charset="0"/>
                          </a:rPr>
                          <m:t>−</m:t>
                        </m:r>
                        <m:r>
                          <a:rPr lang="vi-VN" i="1">
                            <a:latin typeface="Cambria Math" panose="02040503050406030204" pitchFamily="18" charset="0"/>
                          </a:rPr>
                          <m:t>𝐶</m:t>
                        </m:r>
                        <m:r>
                          <a:rPr lang="vi-VN" i="1">
                            <a:latin typeface="Cambria Math" panose="02040503050406030204" pitchFamily="18" charset="0"/>
                          </a:rPr>
                          <m:t>)</m:t>
                        </m:r>
                      </m:num>
                      <m:den>
                        <m:nary>
                          <m:naryPr>
                            <m:chr m:val="∑"/>
                            <m:limLoc m:val="undOvr"/>
                            <m:ctrlPr>
                              <a:rPr lang="vi-VN" i="1">
                                <a:latin typeface="Cambria Math" panose="02040503050406030204" pitchFamily="18" charset="0"/>
                              </a:rPr>
                            </m:ctrlPr>
                          </m:naryPr>
                          <m:sub>
                            <m:r>
                              <a:rPr lang="vi-VN" i="1">
                                <a:latin typeface="Cambria Math" panose="02040503050406030204" pitchFamily="18" charset="0"/>
                              </a:rPr>
                              <m:t>𝑗</m:t>
                            </m:r>
                            <m:r>
                              <a:rPr lang="vi-VN" i="1">
                                <a:latin typeface="Cambria Math" panose="02040503050406030204" pitchFamily="18" charset="0"/>
                              </a:rPr>
                              <m:t>=1</m:t>
                            </m:r>
                          </m:sub>
                          <m:sup>
                            <m:r>
                              <a:rPr lang="vi-VN" i="1">
                                <a:latin typeface="Cambria Math" panose="02040503050406030204" pitchFamily="18" charset="0"/>
                              </a:rPr>
                              <m:t>𝐶</m:t>
                            </m:r>
                          </m:sup>
                          <m:e>
                            <m:r>
                              <m:rPr>
                                <m:sty m:val="p"/>
                              </m:rPr>
                              <a:rPr lang="vi-VN">
                                <a:latin typeface="Cambria Math" panose="02040503050406030204" pitchFamily="18" charset="0"/>
                              </a:rPr>
                              <m:t>exp</m:t>
                            </m:r>
                            <m:r>
                              <a:rPr lang="vi-VN">
                                <a:latin typeface="Cambria Math" panose="02040503050406030204" pitchFamily="18" charset="0"/>
                              </a:rPr>
                              <m:t>⁡</m:t>
                            </m:r>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𝑗</m:t>
                                </m:r>
                                <m:r>
                                  <a:rPr lang="vi-VN" i="1">
                                    <a:latin typeface="Cambria Math" panose="02040503050406030204" pitchFamily="18" charset="0"/>
                                  </a:rPr>
                                  <m:t>−</m:t>
                                </m:r>
                                <m:r>
                                  <a:rPr lang="vi-VN" i="1">
                                    <a:latin typeface="Cambria Math" panose="02040503050406030204" pitchFamily="18" charset="0"/>
                                  </a:rPr>
                                  <m:t>𝐶</m:t>
                                </m:r>
                              </m:sub>
                            </m:sSub>
                            <m:r>
                              <a:rPr lang="vi-VN" i="1">
                                <a:latin typeface="Cambria Math" panose="02040503050406030204" pitchFamily="18" charset="0"/>
                              </a:rPr>
                              <m:t>)</m:t>
                            </m:r>
                          </m:e>
                        </m:nary>
                      </m:den>
                    </m:f>
                  </m:oMath>
                </a14:m>
                <a:endParaRPr lang="vi-VN" dirty="0"/>
              </a:p>
              <a:p>
                <a:r>
                  <a:rPr lang="vi-VN" dirty="0"/>
                  <a:t>Và mọi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oMath>
                </a14:m>
                <a:r>
                  <a:rPr lang="vi-VN" dirty="0"/>
                  <a:t> được trừ đi một lượng giá trị đủ lớn C. Thông thường có thể lấy </a:t>
                </a:r>
                <a14:m>
                  <m:oMath xmlns:m="http://schemas.openxmlformats.org/officeDocument/2006/math">
                    <m:r>
                      <a:rPr lang="vi-VN" i="1">
                        <a:latin typeface="Cambria Math" panose="02040503050406030204" pitchFamily="18" charset="0"/>
                      </a:rPr>
                      <m:t>𝐶</m:t>
                    </m:r>
                    <m:r>
                      <a:rPr lang="vi-VN" i="1">
                        <a:latin typeface="Cambria Math" panose="02040503050406030204" pitchFamily="18" charset="0"/>
                      </a:rPr>
                      <m:t>=</m:t>
                    </m:r>
                    <m:func>
                      <m:funcPr>
                        <m:ctrlPr>
                          <a:rPr lang="vi-VN" i="1">
                            <a:latin typeface="Cambria Math" panose="02040503050406030204" pitchFamily="18" charset="0"/>
                          </a:rPr>
                        </m:ctrlPr>
                      </m:funcPr>
                      <m:fName>
                        <m:limLow>
                          <m:limLowPr>
                            <m:ctrlPr>
                              <a:rPr lang="vi-VN" i="1">
                                <a:latin typeface="Cambria Math" panose="02040503050406030204" pitchFamily="18" charset="0"/>
                              </a:rPr>
                            </m:ctrlPr>
                          </m:limLowPr>
                          <m:e>
                            <m:r>
                              <m:rPr>
                                <m:sty m:val="p"/>
                              </m:rPr>
                              <a:rPr lang="vi-VN">
                                <a:latin typeface="Cambria Math" panose="02040503050406030204" pitchFamily="18" charset="0"/>
                              </a:rPr>
                              <m:t>max</m:t>
                            </m:r>
                          </m:e>
                          <m:lim>
                            <m:r>
                              <a:rPr lang="vi-VN" i="1">
                                <a:latin typeface="Cambria Math" panose="02040503050406030204" pitchFamily="18" charset="0"/>
                              </a:rPr>
                              <m:t>𝑖</m:t>
                            </m:r>
                          </m:lim>
                        </m:limLow>
                      </m:fName>
                      <m:e>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e>
                    </m:func>
                  </m:oMath>
                </a14:m>
                <a:r>
                  <a:rPr lang="vi-VN" dirty="0"/>
                  <a:t> </a:t>
                </a:r>
              </a:p>
              <a:p>
                <a:endParaRPr lang="vi-VN" dirty="0"/>
              </a:p>
            </p:txBody>
          </p:sp>
        </mc:Choice>
        <mc:Fallback xmlns="">
          <p:sp>
            <p:nvSpPr>
              <p:cNvPr id="3" name="Content Placeholder 2">
                <a:extLst>
                  <a:ext uri="{FF2B5EF4-FFF2-40B4-BE49-F238E27FC236}">
                    <a16:creationId xmlns:a16="http://schemas.microsoft.com/office/drawing/2014/main" id="{C17C42E3-6984-469D-AC42-430BC28106AC}"/>
                  </a:ext>
                </a:extLst>
              </p:cNvPr>
              <p:cNvSpPr>
                <a:spLocks noGrp="1" noRot="1" noChangeAspect="1" noMove="1" noResize="1" noEditPoints="1" noAdjustHandles="1" noChangeArrowheads="1" noChangeShapeType="1" noTextEdit="1"/>
              </p:cNvSpPr>
              <p:nvPr>
                <p:ph idx="1"/>
              </p:nvPr>
            </p:nvSpPr>
            <p:spPr>
              <a:blipFill>
                <a:blip r:embed="rId2"/>
                <a:stretch>
                  <a:fillRect l="-724" t="-520"/>
                </a:stretch>
              </a:blipFill>
            </p:spPr>
            <p:txBody>
              <a:bodyPr/>
              <a:lstStyle/>
              <a:p>
                <a:r>
                  <a:rPr lang="vi-VN">
                    <a:noFill/>
                  </a:rPr>
                  <a:t> </a:t>
                </a:r>
              </a:p>
            </p:txBody>
          </p:sp>
        </mc:Fallback>
      </mc:AlternateContent>
    </p:spTree>
    <p:extLst>
      <p:ext uri="{BB962C8B-B14F-4D97-AF65-F5344CB8AC3E}">
        <p14:creationId xmlns:p14="http://schemas.microsoft.com/office/powerpoint/2010/main" val="255161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D0AA4-A1B9-401F-A1D4-B6C053A30AAE}"/>
              </a:ext>
            </a:extLst>
          </p:cNvPr>
          <p:cNvSpPr>
            <a:spLocks noGrp="1"/>
          </p:cNvSpPr>
          <p:nvPr>
            <p:ph type="title"/>
          </p:nvPr>
        </p:nvSpPr>
        <p:spPr/>
        <p:txBody>
          <a:bodyPr>
            <a:normAutofit fontScale="90000"/>
          </a:bodyPr>
          <a:lstStyle/>
          <a:p>
            <a:endParaRPr lang="vi-V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058C12-533F-45EE-963F-B9BCF7B2255B}"/>
                  </a:ext>
                </a:extLst>
              </p:cNvPr>
              <p:cNvSpPr>
                <a:spLocks noGrp="1"/>
              </p:cNvSpPr>
              <p:nvPr>
                <p:ph idx="1"/>
              </p:nvPr>
            </p:nvSpPr>
            <p:spPr>
              <a:xfrm>
                <a:off x="600891" y="319406"/>
                <a:ext cx="11061022" cy="6386194"/>
              </a:xfrm>
            </p:spPr>
            <p:txBody>
              <a:bodyPr/>
              <a:lstStyle/>
              <a:p>
                <a:r>
                  <a:rPr lang="vi-VN" sz="2000" dirty="0"/>
                  <a:t>Đồ thị dưới đây biểu diễn khả năng đỗ hay trượt theo thời gian</a:t>
                </a:r>
                <a:r>
                  <a:rPr lang="vi-VN" dirty="0"/>
                  <a:t>. Tập dữ liệu không tách tuyến tính.</a:t>
                </a:r>
              </a:p>
              <a:p>
                <a:r>
                  <a:rPr lang="vi-VN" dirty="0"/>
                  <a:t>	</a:t>
                </a:r>
              </a:p>
              <a:p>
                <a:endParaRPr lang="vi-VN" dirty="0"/>
              </a:p>
              <a:p>
                <a:endParaRPr lang="vi-VN" dirty="0"/>
              </a:p>
              <a:p>
                <a:endParaRPr lang="vi-VN" dirty="0"/>
              </a:p>
              <a:p>
                <a:endParaRPr lang="vi-VN" sz="2000" dirty="0"/>
              </a:p>
              <a:p>
                <a:r>
                  <a:rPr lang="vi-VN" sz="2000" dirty="0"/>
                  <a:t>Phương pháp hồi quy tuyến tính xây dựng hàm dự báo </a:t>
                </a:r>
                <a14:m>
                  <m:oMath xmlns:m="http://schemas.openxmlformats.org/officeDocument/2006/math">
                    <m:r>
                      <a:rPr lang="vi-VN" sz="2000" i="1">
                        <a:latin typeface="Cambria Math" panose="02040503050406030204" pitchFamily="18" charset="0"/>
                      </a:rPr>
                      <m:t>𝑦</m:t>
                    </m:r>
                    <m:r>
                      <a:rPr lang="vi-VN" sz="2000" i="1">
                        <a:latin typeface="Cambria Math" panose="02040503050406030204" pitchFamily="18" charset="0"/>
                      </a:rPr>
                      <m:t>=</m:t>
                    </m:r>
                    <m:r>
                      <a:rPr lang="vi-VN" sz="2000" i="1">
                        <a:latin typeface="Cambria Math" panose="02040503050406030204" pitchFamily="18" charset="0"/>
                      </a:rPr>
                      <m:t>𝑓</m:t>
                    </m:r>
                    <m:r>
                      <a:rPr lang="vi-VN" sz="2000" i="1">
                        <a:latin typeface="Cambria Math" panose="02040503050406030204" pitchFamily="18" charset="0"/>
                      </a:rPr>
                      <m:t>(</m:t>
                    </m:r>
                    <m:sSup>
                      <m:sSupPr>
                        <m:ctrlPr>
                          <a:rPr lang="vi-VN" sz="2000" b="1" i="1">
                            <a:latin typeface="Cambria Math" panose="02040503050406030204" pitchFamily="18" charset="0"/>
                          </a:rPr>
                        </m:ctrlPr>
                      </m:sSupPr>
                      <m:e>
                        <m:r>
                          <a:rPr lang="vi-VN" sz="2000" b="1" i="1">
                            <a:latin typeface="Cambria Math" panose="02040503050406030204" pitchFamily="18" charset="0"/>
                          </a:rPr>
                          <m:t>𝑾</m:t>
                        </m:r>
                      </m:e>
                      <m:sup>
                        <m:r>
                          <a:rPr lang="vi-VN" sz="2000" b="1" i="1">
                            <a:latin typeface="Cambria Math" panose="02040503050406030204" pitchFamily="18" charset="0"/>
                          </a:rPr>
                          <m:t>𝑻</m:t>
                        </m:r>
                      </m:sup>
                    </m:sSup>
                    <m:r>
                      <a:rPr lang="vi-VN" sz="2000" b="1" i="1">
                        <a:latin typeface="Cambria Math" panose="02040503050406030204" pitchFamily="18" charset="0"/>
                      </a:rPr>
                      <m:t>𝑿</m:t>
                    </m:r>
                    <m:r>
                      <a:rPr lang="vi-VN" sz="2000" i="1">
                        <a:latin typeface="Cambria Math" panose="02040503050406030204" pitchFamily="18" charset="0"/>
                      </a:rPr>
                      <m:t>)</m:t>
                    </m:r>
                  </m:oMath>
                </a14:m>
                <a:r>
                  <a:rPr lang="vi-VN" sz="2000" dirty="0"/>
                  <a:t> với </a:t>
                </a:r>
                <a:r>
                  <a:rPr lang="vi-VN" sz="2000" i="1" dirty="0"/>
                  <a:t>f(s)</a:t>
                </a:r>
                <a:r>
                  <a:rPr lang="vi-VN" sz="2000" dirty="0"/>
                  <a:t> là một hàm kích hoạt. Nếu sử dụng phương pháp hồi quy tuyến tính thì hàm đó có dạng </a:t>
                </a:r>
                <a:r>
                  <a:rPr lang="vi-VN" sz="2000" i="1" dirty="0"/>
                  <a:t>f(s)=s </a:t>
                </a:r>
                <a:r>
                  <a:rPr lang="vi-VN" sz="2000" dirty="0"/>
                  <a:t>còn với phương pháp học perceptron hàm </a:t>
                </a:r>
                <a:r>
                  <a:rPr lang="vi-VN" sz="2000" i="1" dirty="0"/>
                  <a:t>f(s)=sign(s)</a:t>
                </a:r>
                <a:r>
                  <a:rPr lang="vi-VN" sz="2000" dirty="0"/>
                  <a:t> sẽ được sử dụng</a:t>
                </a:r>
              </a:p>
              <a:p>
                <a:r>
                  <a:rPr lang="vi-VN" sz="2000" dirty="0"/>
                  <a:t>	</a:t>
                </a:r>
              </a:p>
              <a:p>
                <a:endParaRPr lang="vi-VN" dirty="0"/>
              </a:p>
            </p:txBody>
          </p:sp>
        </mc:Choice>
        <mc:Fallback xmlns="">
          <p:sp>
            <p:nvSpPr>
              <p:cNvPr id="3" name="Content Placeholder 2">
                <a:extLst>
                  <a:ext uri="{FF2B5EF4-FFF2-40B4-BE49-F238E27FC236}">
                    <a16:creationId xmlns:a16="http://schemas.microsoft.com/office/drawing/2014/main" id="{C5058C12-533F-45EE-963F-B9BCF7B2255B}"/>
                  </a:ext>
                </a:extLst>
              </p:cNvPr>
              <p:cNvSpPr>
                <a:spLocks noGrp="1" noRot="1" noChangeAspect="1" noMove="1" noResize="1" noEditPoints="1" noAdjustHandles="1" noChangeArrowheads="1" noChangeShapeType="1" noTextEdit="1"/>
              </p:cNvSpPr>
              <p:nvPr>
                <p:ph idx="1"/>
              </p:nvPr>
            </p:nvSpPr>
            <p:spPr>
              <a:xfrm>
                <a:off x="600891" y="319406"/>
                <a:ext cx="11061022" cy="6386194"/>
              </a:xfrm>
              <a:blipFill>
                <a:blip r:embed="rId2"/>
                <a:stretch>
                  <a:fillRect l="-717" t="-477" r="-937"/>
                </a:stretch>
              </a:blipFill>
            </p:spPr>
            <p:txBody>
              <a:bodyPr/>
              <a:lstStyle/>
              <a:p>
                <a:r>
                  <a:rPr lang="vi-VN">
                    <a:noFill/>
                  </a:rPr>
                  <a:t> </a:t>
                </a:r>
              </a:p>
            </p:txBody>
          </p:sp>
        </mc:Fallback>
      </mc:AlternateContent>
      <p:pic>
        <p:nvPicPr>
          <p:cNvPr id="6" name="Picture 5">
            <a:extLst>
              <a:ext uri="{FF2B5EF4-FFF2-40B4-BE49-F238E27FC236}">
                <a16:creationId xmlns:a16="http://schemas.microsoft.com/office/drawing/2014/main" id="{4A628AA9-27AC-4960-A51E-38DE69F65B4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8913" y="931628"/>
            <a:ext cx="5943600" cy="2451652"/>
          </a:xfrm>
          <a:prstGeom prst="rect">
            <a:avLst/>
          </a:prstGeom>
          <a:noFill/>
          <a:ln>
            <a:noFill/>
          </a:ln>
        </p:spPr>
      </p:pic>
      <p:pic>
        <p:nvPicPr>
          <p:cNvPr id="7" name="Picture 6">
            <a:extLst>
              <a:ext uri="{FF2B5EF4-FFF2-40B4-BE49-F238E27FC236}">
                <a16:creationId xmlns:a16="http://schemas.microsoft.com/office/drawing/2014/main" id="{070D5094-C98A-49D0-A66D-49AED62FEED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49217" y="4436820"/>
            <a:ext cx="6294783" cy="2268779"/>
          </a:xfrm>
          <a:prstGeom prst="rect">
            <a:avLst/>
          </a:prstGeom>
          <a:noFill/>
          <a:ln>
            <a:noFill/>
          </a:ln>
        </p:spPr>
      </p:pic>
    </p:spTree>
    <p:extLst>
      <p:ext uri="{BB962C8B-B14F-4D97-AF65-F5344CB8AC3E}">
        <p14:creationId xmlns:p14="http://schemas.microsoft.com/office/powerpoint/2010/main" val="134754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CBB0E-EB13-4C14-A1F0-4AC7F1B4C0EF}"/>
              </a:ext>
            </a:extLst>
          </p:cNvPr>
          <p:cNvSpPr>
            <a:spLocks noGrp="1"/>
          </p:cNvSpPr>
          <p:nvPr>
            <p:ph type="title"/>
          </p:nvPr>
        </p:nvSpPr>
        <p:spPr/>
        <p:txBody>
          <a:bodyPr>
            <a:normAutofit fontScale="90000"/>
          </a:bodyPr>
          <a:lstStyle/>
          <a:p>
            <a:endParaRPr lang="vi-V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AD75D3-421D-4DE4-A441-24DFC2E87969}"/>
                  </a:ext>
                </a:extLst>
              </p:cNvPr>
              <p:cNvSpPr>
                <a:spLocks noGrp="1"/>
              </p:cNvSpPr>
              <p:nvPr>
                <p:ph idx="1"/>
              </p:nvPr>
            </p:nvSpPr>
            <p:spPr>
              <a:xfrm>
                <a:off x="600891" y="319406"/>
                <a:ext cx="11259805" cy="6219188"/>
              </a:xfrm>
            </p:spPr>
            <p:txBody>
              <a:bodyPr/>
              <a:lstStyle/>
              <a:p>
                <a:r>
                  <a:rPr lang="vi-VN" b="1" dirty="0"/>
                  <a:t>8. Xây dựng hàm đánh giá cho softmax</a:t>
                </a:r>
              </a:p>
              <a:p>
                <a:r>
                  <a:rPr lang="vi-VN" dirty="0"/>
                  <a:t>Đầu ra của mạng softmax là một vecto gọi là </a:t>
                </a:r>
                <a:r>
                  <a:rPr lang="vi-VN" i="1" dirty="0"/>
                  <a:t>one-hot</a:t>
                </a:r>
                <a:r>
                  <a:rPr lang="vi-VN" dirty="0"/>
                  <a:t> với chỉ một thành phần có giá trị bằng 1 và các giá trị khác bằng 0. </a:t>
                </a:r>
              </a:p>
              <a:p>
                <a:r>
                  <a:rPr lang="vi-VN" dirty="0"/>
                  <a:t>Với mỗi đầu vào </a:t>
                </a:r>
                <a:r>
                  <a:rPr lang="vi-VN" b="1" dirty="0"/>
                  <a:t>x</a:t>
                </a:r>
                <a:r>
                  <a:rPr lang="vi-VN" dirty="0"/>
                  <a:t>, đầu ra tương ứng với với softmax là </a:t>
                </a:r>
                <a14:m>
                  <m:oMath xmlns:m="http://schemas.openxmlformats.org/officeDocument/2006/math">
                    <m:r>
                      <a:rPr lang="vi-VN" b="1" i="1">
                        <a:latin typeface="Cambria Math" panose="02040503050406030204" pitchFamily="18" charset="0"/>
                      </a:rPr>
                      <m:t>𝒂</m:t>
                    </m:r>
                    <m:r>
                      <a:rPr lang="vi-VN" i="1">
                        <a:latin typeface="Cambria Math" panose="02040503050406030204" pitchFamily="18" charset="0"/>
                      </a:rPr>
                      <m:t>=</m:t>
                    </m:r>
                    <m:r>
                      <a:rPr lang="vi-VN" i="1">
                        <a:latin typeface="Cambria Math" panose="02040503050406030204" pitchFamily="18" charset="0"/>
                      </a:rPr>
                      <m:t>𝑠𝑜𝑓𝑡𝑚𝑎𝑥</m:t>
                    </m:r>
                    <m:r>
                      <a:rPr lang="vi-VN" i="1">
                        <a:latin typeface="Cambria Math" panose="02040503050406030204" pitchFamily="18" charset="0"/>
                      </a:rPr>
                      <m:t>(</m:t>
                    </m:r>
                    <m:sSup>
                      <m:sSupPr>
                        <m:ctrlPr>
                          <a:rPr lang="vi-VN" b="1" i="1">
                            <a:latin typeface="Cambria Math" panose="02040503050406030204" pitchFamily="18" charset="0"/>
                          </a:rPr>
                        </m:ctrlPr>
                      </m:sSupPr>
                      <m:e>
                        <m:r>
                          <a:rPr lang="vi-VN" b="1" i="1">
                            <a:latin typeface="Cambria Math" panose="02040503050406030204" pitchFamily="18" charset="0"/>
                          </a:rPr>
                          <m:t>𝑾</m:t>
                        </m:r>
                      </m:e>
                      <m:sup>
                        <m:r>
                          <a:rPr lang="vi-VN" b="1" i="1">
                            <a:latin typeface="Cambria Math" panose="02040503050406030204" pitchFamily="18" charset="0"/>
                          </a:rPr>
                          <m:t>𝑻</m:t>
                        </m:r>
                      </m:sup>
                    </m:sSup>
                    <m:r>
                      <a:rPr lang="vi-VN" b="1" i="1">
                        <a:latin typeface="Cambria Math" panose="02040503050406030204" pitchFamily="18" charset="0"/>
                      </a:rPr>
                      <m:t>𝒙</m:t>
                    </m:r>
                    <m:r>
                      <a:rPr lang="vi-VN" i="1">
                        <a:latin typeface="Cambria Math" panose="02040503050406030204" pitchFamily="18" charset="0"/>
                      </a:rPr>
                      <m:t>)</m:t>
                    </m:r>
                  </m:oMath>
                </a14:m>
                <a:r>
                  <a:rPr lang="vi-VN" dirty="0"/>
                  <a:t> và đây là đầu ra dự đoán, còn đầu ra thực sự là vecto dạng one-hot. Khi cần so sánh giữa hai vec tơ đầu ra này, cần phải định nghĩa khoảng cách của chúng. Không thể lấy khoảng cách Euclide bình thường được vì đây giá trị của chúng là những xác suất. Ta sử dụng đại lượng </a:t>
                </a:r>
                <a:r>
                  <a:rPr lang="vi-VN" b="1" i="1" dirty="0"/>
                  <a:t>cross entropy </a:t>
                </a:r>
                <a:r>
                  <a:rPr lang="vi-VN" dirty="0"/>
                  <a:t>để đo khoảng cách của chúng. Hàm cross entropy định nghĩa như sau:</a:t>
                </a:r>
              </a:p>
              <a:p>
                <a:r>
                  <a:rPr lang="vi-VN" dirty="0"/>
                  <a:t>			</a:t>
                </a:r>
                <a14:m>
                  <m:oMath xmlns:m="http://schemas.openxmlformats.org/officeDocument/2006/math">
                    <m:r>
                      <a:rPr lang="vi-VN" i="1">
                        <a:latin typeface="Cambria Math" panose="02040503050406030204" pitchFamily="18" charset="0"/>
                      </a:rPr>
                      <m:t>𝐻</m:t>
                    </m:r>
                    <m:d>
                      <m:dPr>
                        <m:ctrlPr>
                          <a:rPr lang="vi-VN" i="1">
                            <a:latin typeface="Cambria Math" panose="02040503050406030204" pitchFamily="18" charset="0"/>
                          </a:rPr>
                        </m:ctrlPr>
                      </m:dPr>
                      <m:e>
                        <m:r>
                          <a:rPr lang="vi-VN" b="1" i="1">
                            <a:latin typeface="Cambria Math" panose="02040503050406030204" pitchFamily="18" charset="0"/>
                          </a:rPr>
                          <m:t>𝒑</m:t>
                        </m:r>
                        <m:r>
                          <a:rPr lang="vi-VN" b="1" i="1">
                            <a:latin typeface="Cambria Math" panose="02040503050406030204" pitchFamily="18" charset="0"/>
                          </a:rPr>
                          <m:t>,</m:t>
                        </m:r>
                        <m:r>
                          <a:rPr lang="vi-VN" b="1" i="1">
                            <a:latin typeface="Cambria Math" panose="02040503050406030204" pitchFamily="18" charset="0"/>
                          </a:rPr>
                          <m:t>𝒒</m:t>
                        </m:r>
                      </m:e>
                    </m:d>
                    <m:r>
                      <a:rPr lang="vi-VN" i="1">
                        <a:latin typeface="Cambria Math" panose="02040503050406030204" pitchFamily="18" charset="0"/>
                      </a:rPr>
                      <m:t>=−</m:t>
                    </m:r>
                    <m:nary>
                      <m:naryPr>
                        <m:chr m:val="∑"/>
                        <m:limLoc m:val="undOvr"/>
                        <m:ctrlPr>
                          <a:rPr lang="vi-VN" i="1">
                            <a:latin typeface="Cambria Math" panose="02040503050406030204" pitchFamily="18" charset="0"/>
                          </a:rPr>
                        </m:ctrlPr>
                      </m:naryPr>
                      <m:sub>
                        <m:r>
                          <a:rPr lang="vi-VN" i="1">
                            <a:latin typeface="Cambria Math" panose="02040503050406030204" pitchFamily="18" charset="0"/>
                          </a:rPr>
                          <m:t>𝑖</m:t>
                        </m:r>
                        <m:r>
                          <a:rPr lang="vi-VN" i="1">
                            <a:latin typeface="Cambria Math" panose="02040503050406030204" pitchFamily="18" charset="0"/>
                          </a:rPr>
                          <m:t>=1</m:t>
                        </m:r>
                      </m:sub>
                      <m:sup>
                        <m:r>
                          <a:rPr lang="vi-VN" i="1">
                            <a:latin typeface="Cambria Math" panose="02040503050406030204" pitchFamily="18" charset="0"/>
                          </a:rPr>
                          <m:t>𝐶</m:t>
                        </m:r>
                      </m:sup>
                      <m:e>
                        <m:sSub>
                          <m:sSubPr>
                            <m:ctrlPr>
                              <a:rPr lang="vi-VN" i="1">
                                <a:latin typeface="Cambria Math" panose="02040503050406030204" pitchFamily="18" charset="0"/>
                              </a:rPr>
                            </m:ctrlPr>
                          </m:sSubPr>
                          <m:e>
                            <m:r>
                              <a:rPr lang="vi-VN" i="1">
                                <a:latin typeface="Cambria Math" panose="02040503050406030204" pitchFamily="18" charset="0"/>
                              </a:rPr>
                              <m:t>𝑝</m:t>
                            </m:r>
                          </m:e>
                          <m:sub>
                            <m:r>
                              <a:rPr lang="vi-VN" i="1">
                                <a:latin typeface="Cambria Math" panose="02040503050406030204" pitchFamily="18" charset="0"/>
                              </a:rPr>
                              <m:t>𝑖</m:t>
                            </m:r>
                          </m:sub>
                        </m:sSub>
                        <m:r>
                          <a:rPr lang="vi-VN" i="1">
                            <a:latin typeface="Cambria Math" panose="02040503050406030204" pitchFamily="18" charset="0"/>
                          </a:rPr>
                          <m:t>𝑙𝑜𝑔</m:t>
                        </m:r>
                        <m:sSub>
                          <m:sSubPr>
                            <m:ctrlPr>
                              <a:rPr lang="vi-VN" i="1">
                                <a:latin typeface="Cambria Math" panose="02040503050406030204" pitchFamily="18" charset="0"/>
                              </a:rPr>
                            </m:ctrlPr>
                          </m:sSubPr>
                          <m:e>
                            <m:r>
                              <a:rPr lang="vi-VN" i="1">
                                <a:latin typeface="Cambria Math" panose="02040503050406030204" pitchFamily="18" charset="0"/>
                              </a:rPr>
                              <m:t> </m:t>
                            </m:r>
                            <m:r>
                              <a:rPr lang="vi-VN" i="1">
                                <a:latin typeface="Cambria Math" panose="02040503050406030204" pitchFamily="18" charset="0"/>
                              </a:rPr>
                              <m:t>𝑞</m:t>
                            </m:r>
                          </m:e>
                          <m:sub>
                            <m:r>
                              <a:rPr lang="vi-VN" i="1">
                                <a:latin typeface="Cambria Math" panose="02040503050406030204" pitchFamily="18" charset="0"/>
                              </a:rPr>
                              <m:t>𝑖</m:t>
                            </m:r>
                          </m:sub>
                        </m:sSub>
                      </m:e>
                    </m:nary>
                  </m:oMath>
                </a14:m>
                <a:r>
                  <a:rPr lang="vi-VN" dirty="0"/>
                  <a:t> </a:t>
                </a:r>
              </a:p>
              <a:p>
                <a:r>
                  <a:rPr lang="vi-VN" dirty="0"/>
                  <a:t>Một đặc điểm của hàm này là nếu cố định một vecto, giá trị của hàm này nhỏ nhất khi hai vecto xác suất bằng nhau và rất lớn khi hai vec to lệch nhau nhiều trong khi đối với khoảng cách Euclide thì sự khác biệt không thể hiện nhiều.</a:t>
                </a:r>
              </a:p>
              <a:p>
                <a:r>
                  <a:rPr lang="vi-VN" dirty="0"/>
                  <a:t>Xét thí dụ với C=2 và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𝑝</m:t>
                        </m:r>
                      </m:e>
                      <m:sub>
                        <m:r>
                          <a:rPr lang="vi-VN" b="0" i="1" smtClean="0">
                            <a:latin typeface="Cambria Math" panose="02040503050406030204" pitchFamily="18" charset="0"/>
                          </a:rPr>
                          <m:t>1</m:t>
                        </m:r>
                      </m:sub>
                    </m:sSub>
                    <m:r>
                      <a:rPr lang="vi-VN" i="1">
                        <a:latin typeface="Cambria Math" panose="02040503050406030204" pitchFamily="18" charset="0"/>
                      </a:rPr>
                      <m:t>=</m:t>
                    </m:r>
                  </m:oMath>
                </a14:m>
                <a:r>
                  <a:rPr lang="vi-VN" dirty="0"/>
                  <a:t> 0.5; 0.2; 0.8 và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𝑝</m:t>
                        </m:r>
                      </m:e>
                      <m:sub>
                        <m:r>
                          <a:rPr lang="vi-VN" i="1">
                            <a:latin typeface="Cambria Math" panose="02040503050406030204" pitchFamily="18" charset="0"/>
                          </a:rPr>
                          <m:t>2</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1−</m:t>
                        </m:r>
                        <m:r>
                          <a:rPr lang="vi-VN" i="1">
                            <a:latin typeface="Cambria Math" panose="02040503050406030204" pitchFamily="18" charset="0"/>
                          </a:rPr>
                          <m:t>𝑝</m:t>
                        </m:r>
                      </m:e>
                      <m:sub>
                        <m:r>
                          <a:rPr lang="vi-VN" i="1">
                            <a:latin typeface="Cambria Math" panose="02040503050406030204" pitchFamily="18" charset="0"/>
                          </a:rPr>
                          <m:t>𝑖</m:t>
                        </m:r>
                      </m:sub>
                    </m:sSub>
                  </m:oMath>
                </a14:m>
                <a:r>
                  <a:rPr lang="vi-VN" dirty="0"/>
                  <a:t>. Đồ thị của các hàm này như sau:</a:t>
                </a:r>
              </a:p>
              <a:p>
                <a:endParaRPr lang="vi-VN" dirty="0"/>
              </a:p>
            </p:txBody>
          </p:sp>
        </mc:Choice>
        <mc:Fallback xmlns="">
          <p:sp>
            <p:nvSpPr>
              <p:cNvPr id="3" name="Content Placeholder 2">
                <a:extLst>
                  <a:ext uri="{FF2B5EF4-FFF2-40B4-BE49-F238E27FC236}">
                    <a16:creationId xmlns:a16="http://schemas.microsoft.com/office/drawing/2014/main" id="{7AAD75D3-421D-4DE4-A441-24DFC2E87969}"/>
                  </a:ext>
                </a:extLst>
              </p:cNvPr>
              <p:cNvSpPr>
                <a:spLocks noGrp="1" noRot="1" noChangeAspect="1" noMove="1" noResize="1" noEditPoints="1" noAdjustHandles="1" noChangeArrowheads="1" noChangeShapeType="1" noTextEdit="1"/>
              </p:cNvSpPr>
              <p:nvPr>
                <p:ph idx="1"/>
              </p:nvPr>
            </p:nvSpPr>
            <p:spPr>
              <a:xfrm>
                <a:off x="600891" y="319406"/>
                <a:ext cx="11259805" cy="6219188"/>
              </a:xfrm>
              <a:blipFill>
                <a:blip r:embed="rId2"/>
                <a:stretch>
                  <a:fillRect l="-704" t="-490" r="-1083"/>
                </a:stretch>
              </a:blipFill>
            </p:spPr>
            <p:txBody>
              <a:bodyPr/>
              <a:lstStyle/>
              <a:p>
                <a:r>
                  <a:rPr lang="vi-VN">
                    <a:noFill/>
                  </a:rPr>
                  <a:t> </a:t>
                </a:r>
              </a:p>
            </p:txBody>
          </p:sp>
        </mc:Fallback>
      </mc:AlternateContent>
    </p:spTree>
    <p:extLst>
      <p:ext uri="{BB962C8B-B14F-4D97-AF65-F5344CB8AC3E}">
        <p14:creationId xmlns:p14="http://schemas.microsoft.com/office/powerpoint/2010/main" val="145787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3C266-CDCA-493B-980D-C9D252D7E3B5}"/>
              </a:ext>
            </a:extLst>
          </p:cNvPr>
          <p:cNvSpPr>
            <a:spLocks noGrp="1"/>
          </p:cNvSpPr>
          <p:nvPr>
            <p:ph type="title"/>
          </p:nvPr>
        </p:nvSpPr>
        <p:spPr/>
        <p:txBody>
          <a:bodyPr>
            <a:normAutofit fontScale="90000"/>
          </a:bodyPr>
          <a:lstStyle/>
          <a:p>
            <a:endParaRPr lang="vi-VN"/>
          </a:p>
        </p:txBody>
      </p:sp>
      <p:sp>
        <p:nvSpPr>
          <p:cNvPr id="3" name="Content Placeholder 2">
            <a:extLst>
              <a:ext uri="{FF2B5EF4-FFF2-40B4-BE49-F238E27FC236}">
                <a16:creationId xmlns:a16="http://schemas.microsoft.com/office/drawing/2014/main" id="{561FB82C-3DAC-4ED8-8EB4-597FCCFCD557}"/>
              </a:ext>
            </a:extLst>
          </p:cNvPr>
          <p:cNvSpPr>
            <a:spLocks noGrp="1"/>
          </p:cNvSpPr>
          <p:nvPr>
            <p:ph idx="1"/>
          </p:nvPr>
        </p:nvSpPr>
        <p:spPr>
          <a:xfrm>
            <a:off x="622662" y="319405"/>
            <a:ext cx="10946675" cy="6538595"/>
          </a:xfrm>
        </p:spPr>
        <p:txBody>
          <a:bodyPr>
            <a:normAutofit fontScale="70000" lnSpcReduction="20000"/>
          </a:bodyPr>
          <a:lstStyle/>
          <a:p>
            <a:endParaRPr lang="vi-VN" dirty="0"/>
          </a:p>
          <a:p>
            <a:endParaRPr lang="vi-VN" dirty="0"/>
          </a:p>
          <a:p>
            <a:endParaRPr lang="vi-VN" dirty="0"/>
          </a:p>
          <a:p>
            <a:endParaRPr lang="vi-VN" dirty="0"/>
          </a:p>
          <a:p>
            <a:endParaRPr lang="vi-VN" dirty="0"/>
          </a:p>
          <a:p>
            <a:endParaRPr lang="vi-VN" dirty="0"/>
          </a:p>
          <a:p>
            <a:endParaRPr lang="vi-VN" dirty="0"/>
          </a:p>
          <a:p>
            <a:endParaRPr lang="vi-VN" dirty="0"/>
          </a:p>
          <a:p>
            <a:endParaRPr lang="vi-VN" dirty="0"/>
          </a:p>
          <a:p>
            <a:endParaRPr lang="vi-VN" dirty="0"/>
          </a:p>
          <a:p>
            <a:endParaRPr lang="vi-VN" dirty="0"/>
          </a:p>
          <a:p>
            <a:endParaRPr lang="vi-VN" dirty="0"/>
          </a:p>
          <a:p>
            <a:endParaRPr lang="vi-VN" dirty="0"/>
          </a:p>
          <a:p>
            <a:endParaRPr lang="vi-VN" dirty="0"/>
          </a:p>
          <a:p>
            <a:r>
              <a:rPr lang="vi-VN" sz="2900" dirty="0"/>
              <a:t>Quan sát đồ thị trên có những nhận xét sau:</a:t>
            </a:r>
          </a:p>
          <a:p>
            <a:pPr marL="514350" lvl="0" indent="-514350">
              <a:buFont typeface="+mj-lt"/>
              <a:buAutoNum type="arabicPeriod"/>
            </a:pPr>
            <a:r>
              <a:rPr lang="vi-VN" sz="2900" dirty="0"/>
              <a:t>Giá trị nhỏ nhất của hai hàm đạt được khi p=q (điểm đánh dấu trên đồ thị)</a:t>
            </a:r>
          </a:p>
          <a:p>
            <a:pPr marL="514350" lvl="0" indent="-514350">
              <a:buFont typeface="+mj-lt"/>
              <a:buAutoNum type="arabicPeriod"/>
            </a:pPr>
            <a:r>
              <a:rPr lang="vi-VN" sz="2900" dirty="0"/>
              <a:t>Hàm cross entropy nhận giá trị lớn khi p và q xa nhau, trong khi chênh lệch của hàm sai số bình phương không lệch nhau mấy.Về mặt tối ưu thì khi p gần q thì giá trị hàm tiến gần đến cực tiểu còn chúng càng xa thì sẽ bị phạt năng.</a:t>
            </a:r>
          </a:p>
          <a:p>
            <a:r>
              <a:rPr lang="vi-VN" sz="2600" dirty="0"/>
              <a:t>	</a:t>
            </a:r>
          </a:p>
        </p:txBody>
      </p:sp>
      <p:pic>
        <p:nvPicPr>
          <p:cNvPr id="2050" name="Picture 105" descr="https://machinelearningcoban.com/assets/13_softmax/crossentropy2.png">
            <a:extLst>
              <a:ext uri="{FF2B5EF4-FFF2-40B4-BE49-F238E27FC236}">
                <a16:creationId xmlns:a16="http://schemas.microsoft.com/office/drawing/2014/main" id="{39EBE059-0A0A-486B-BF7D-606F199BCF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678" y="776605"/>
            <a:ext cx="3074775" cy="3662868"/>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09" descr="https://machinelearningcoban.com/assets/13_softmax/crossentropy1.png">
            <a:extLst>
              <a:ext uri="{FF2B5EF4-FFF2-40B4-BE49-F238E27FC236}">
                <a16:creationId xmlns:a16="http://schemas.microsoft.com/office/drawing/2014/main" id="{15BA0F55-46E9-405C-BDC5-0641ED90C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4544" y="835653"/>
            <a:ext cx="3074776" cy="3603809"/>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107" descr="https://machinelearningcoban.com/assets/13_softmax/crossentropy3.png">
            <a:extLst>
              <a:ext uri="{FF2B5EF4-FFF2-40B4-BE49-F238E27FC236}">
                <a16:creationId xmlns:a16="http://schemas.microsoft.com/office/drawing/2014/main" id="{3C957383-D73F-433F-BA92-AEFA3C9C1B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1565" y="852807"/>
            <a:ext cx="2963756" cy="35866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FD143FFA-7D8C-4DB6-B2ED-55911E57109E}"/>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5" name="Rectangle 5">
            <a:extLst>
              <a:ext uri="{FF2B5EF4-FFF2-40B4-BE49-F238E27FC236}">
                <a16:creationId xmlns:a16="http://schemas.microsoft.com/office/drawing/2014/main" id="{30BD878E-2ED5-484F-BB5E-F466EA86AB8E}"/>
              </a:ext>
            </a:extLst>
          </p:cNvPr>
          <p:cNvSpPr>
            <a:spLocks noChangeArrowheads="1"/>
          </p:cNvSpPr>
          <p:nvPr/>
        </p:nvSpPr>
        <p:spPr bwMode="auto">
          <a:xfrm>
            <a:off x="0" y="533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2288375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3FC55-4B41-4ACD-B0E8-7DCC9A749FB4}"/>
              </a:ext>
            </a:extLst>
          </p:cNvPr>
          <p:cNvSpPr>
            <a:spLocks noGrp="1"/>
          </p:cNvSpPr>
          <p:nvPr>
            <p:ph type="title"/>
          </p:nvPr>
        </p:nvSpPr>
        <p:spPr/>
        <p:txBody>
          <a:bodyPr>
            <a:normAutofit fontScale="90000"/>
          </a:bodyPr>
          <a:lstStyle/>
          <a:p>
            <a:endParaRPr lang="vi-V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ABE5B3-1F04-4544-8F5E-E56D7152CFDF}"/>
                  </a:ext>
                </a:extLst>
              </p:cNvPr>
              <p:cNvSpPr>
                <a:spLocks noGrp="1"/>
              </p:cNvSpPr>
              <p:nvPr>
                <p:ph idx="1"/>
              </p:nvPr>
            </p:nvSpPr>
            <p:spPr>
              <a:xfrm>
                <a:off x="600891" y="319406"/>
                <a:ext cx="11180292" cy="6219188"/>
              </a:xfrm>
            </p:spPr>
            <p:txBody>
              <a:bodyPr/>
              <a:lstStyle/>
              <a:p>
                <a:r>
                  <a:rPr lang="vi-VN" dirty="0"/>
                  <a:t>Hai tính chất trên đây làm cho chúng ta sử dụng hàm cross entropy khi tính khoảng cách  giữa hai phân phối xác suất.</a:t>
                </a:r>
              </a:p>
              <a:p>
                <a:r>
                  <a:rPr lang="vi-VN" b="1" u="sng" dirty="0"/>
                  <a:t>Định lý:</a:t>
                </a:r>
              </a:p>
              <a:p>
                <a:r>
                  <a:rPr lang="vi-VN" i="1" dirty="0"/>
                  <a:t>Cho </a:t>
                </a:r>
                <a14:m>
                  <m:oMath xmlns:m="http://schemas.openxmlformats.org/officeDocument/2006/math">
                    <m:r>
                      <a:rPr lang="vi-VN" b="1" i="1">
                        <a:latin typeface="Cambria Math" panose="02040503050406030204" pitchFamily="18" charset="0"/>
                      </a:rPr>
                      <m:t>𝒑</m:t>
                    </m:r>
                    <m:r>
                      <a:rPr lang="vi-VN" i="1">
                        <a:latin typeface="Cambria Math" panose="02040503050406030204" pitchFamily="18" charset="0"/>
                      </a:rPr>
                      <m:t>∈</m:t>
                    </m:r>
                    <m:sSubSup>
                      <m:sSubSupPr>
                        <m:ctrlPr>
                          <a:rPr lang="vi-VN" i="1">
                            <a:latin typeface="Cambria Math" panose="02040503050406030204" pitchFamily="18" charset="0"/>
                          </a:rPr>
                        </m:ctrlPr>
                      </m:sSubSupPr>
                      <m:e>
                        <m:r>
                          <a:rPr lang="vi-VN" i="1">
                            <a:latin typeface="Cambria Math" panose="02040503050406030204" pitchFamily="18" charset="0"/>
                          </a:rPr>
                          <m:t>𝑅</m:t>
                        </m:r>
                      </m:e>
                      <m:sub>
                        <m:r>
                          <a:rPr lang="vi-VN" i="1">
                            <a:latin typeface="Cambria Math" panose="02040503050406030204" pitchFamily="18" charset="0"/>
                          </a:rPr>
                          <m:t>+</m:t>
                        </m:r>
                      </m:sub>
                      <m:sup>
                        <m:r>
                          <a:rPr lang="vi-VN" i="1">
                            <a:latin typeface="Cambria Math" panose="02040503050406030204" pitchFamily="18" charset="0"/>
                          </a:rPr>
                          <m:t>𝐶</m:t>
                        </m:r>
                      </m:sup>
                    </m:sSubSup>
                    <m:r>
                      <a:rPr lang="vi-VN" i="1">
                        <a:latin typeface="Cambria Math" panose="02040503050406030204" pitchFamily="18" charset="0"/>
                      </a:rPr>
                      <m:t> </m:t>
                    </m:r>
                  </m:oMath>
                </a14:m>
                <a:r>
                  <a:rPr lang="vi-VN" i="1" dirty="0"/>
                  <a:t>là một vecto với các thành phần dương và có tổng bằng 1. Bài toán tối ưu</a:t>
                </a:r>
                <a:r>
                  <a:rPr lang="vi-VN" dirty="0"/>
                  <a:t>:</a:t>
                </a:r>
              </a:p>
              <a:p>
                <a:r>
                  <a:rPr lang="vi-VN" dirty="0"/>
                  <a:t>				</a:t>
                </a:r>
                <a14:m>
                  <m:oMath xmlns:m="http://schemas.openxmlformats.org/officeDocument/2006/math">
                    <m:r>
                      <a:rPr lang="vi-VN" b="1" i="1">
                        <a:latin typeface="Cambria Math" panose="02040503050406030204" pitchFamily="18" charset="0"/>
                      </a:rPr>
                      <m:t>𝒒</m:t>
                    </m:r>
                    <m:r>
                      <a:rPr lang="vi-VN" i="1">
                        <a:latin typeface="Cambria Math" panose="02040503050406030204" pitchFamily="18" charset="0"/>
                      </a:rPr>
                      <m:t>=</m:t>
                    </m:r>
                    <m:func>
                      <m:funcPr>
                        <m:ctrlPr>
                          <a:rPr lang="vi-VN" i="1">
                            <a:latin typeface="Cambria Math" panose="02040503050406030204" pitchFamily="18" charset="0"/>
                          </a:rPr>
                        </m:ctrlPr>
                      </m:funcPr>
                      <m:fName>
                        <m:r>
                          <m:rPr>
                            <m:sty m:val="p"/>
                          </m:rPr>
                          <a:rPr lang="vi-VN">
                            <a:latin typeface="Cambria Math" panose="02040503050406030204" pitchFamily="18" charset="0"/>
                          </a:rPr>
                          <m:t>arg</m:t>
                        </m:r>
                      </m:fName>
                      <m:e>
                        <m:func>
                          <m:funcPr>
                            <m:ctrlPr>
                              <a:rPr lang="vi-VN" i="1">
                                <a:latin typeface="Cambria Math" panose="02040503050406030204" pitchFamily="18" charset="0"/>
                              </a:rPr>
                            </m:ctrlPr>
                          </m:funcPr>
                          <m:fName>
                            <m:limLow>
                              <m:limLowPr>
                                <m:ctrlPr>
                                  <a:rPr lang="vi-VN" i="1">
                                    <a:latin typeface="Cambria Math" panose="02040503050406030204" pitchFamily="18" charset="0"/>
                                  </a:rPr>
                                </m:ctrlPr>
                              </m:limLowPr>
                              <m:e>
                                <m:r>
                                  <m:rPr>
                                    <m:sty m:val="p"/>
                                  </m:rPr>
                                  <a:rPr lang="vi-VN">
                                    <a:latin typeface="Cambria Math" panose="02040503050406030204" pitchFamily="18" charset="0"/>
                                  </a:rPr>
                                  <m:t>min</m:t>
                                </m:r>
                              </m:e>
                              <m:lim>
                                <m:r>
                                  <a:rPr lang="vi-VN" b="1" i="1">
                                    <a:latin typeface="Cambria Math" panose="02040503050406030204" pitchFamily="18" charset="0"/>
                                  </a:rPr>
                                  <m:t>𝒒</m:t>
                                </m:r>
                              </m:lim>
                            </m:limLow>
                          </m:fName>
                          <m:e>
                            <m:r>
                              <a:rPr lang="vi-VN" i="1">
                                <a:latin typeface="Cambria Math" panose="02040503050406030204" pitchFamily="18" charset="0"/>
                              </a:rPr>
                              <m:t>𝐻</m:t>
                            </m:r>
                            <m:r>
                              <a:rPr lang="vi-VN" i="1">
                                <a:latin typeface="Cambria Math" panose="02040503050406030204" pitchFamily="18" charset="0"/>
                              </a:rPr>
                              <m:t>(</m:t>
                            </m:r>
                            <m:r>
                              <a:rPr lang="vi-VN" b="1" i="1">
                                <a:latin typeface="Cambria Math" panose="02040503050406030204" pitchFamily="18" charset="0"/>
                              </a:rPr>
                              <m:t>𝒑</m:t>
                            </m:r>
                            <m:r>
                              <a:rPr lang="vi-VN" b="1" i="1">
                                <a:latin typeface="Cambria Math" panose="02040503050406030204" pitchFamily="18" charset="0"/>
                              </a:rPr>
                              <m:t>,</m:t>
                            </m:r>
                            <m:r>
                              <a:rPr lang="vi-VN" b="1" i="1">
                                <a:latin typeface="Cambria Math" panose="02040503050406030204" pitchFamily="18" charset="0"/>
                              </a:rPr>
                              <m:t>𝒒</m:t>
                            </m:r>
                            <m:r>
                              <a:rPr lang="vi-VN" i="1">
                                <a:latin typeface="Cambria Math" panose="02040503050406030204" pitchFamily="18" charset="0"/>
                              </a:rPr>
                              <m:t>)</m:t>
                            </m:r>
                          </m:e>
                        </m:func>
                      </m:e>
                    </m:func>
                  </m:oMath>
                </a14:m>
                <a:endParaRPr lang="vi-VN" dirty="0"/>
              </a:p>
              <a:p>
                <a:r>
                  <a:rPr lang="vi-VN" dirty="0"/>
                  <a:t>				</a:t>
                </a:r>
                <a:r>
                  <a:rPr lang="vi-VN" i="1" dirty="0"/>
                  <a:t>thỏa mãn</a:t>
                </a:r>
                <a:r>
                  <a:rPr lang="vi-VN" dirty="0"/>
                  <a:t> </a:t>
                </a:r>
                <a14:m>
                  <m:oMath xmlns:m="http://schemas.openxmlformats.org/officeDocument/2006/math">
                    <m:nary>
                      <m:naryPr>
                        <m:chr m:val="∑"/>
                        <m:limLoc m:val="undOvr"/>
                        <m:ctrlPr>
                          <a:rPr lang="vi-VN" i="1">
                            <a:latin typeface="Cambria Math" panose="02040503050406030204" pitchFamily="18" charset="0"/>
                          </a:rPr>
                        </m:ctrlPr>
                      </m:naryPr>
                      <m:sub>
                        <m:r>
                          <a:rPr lang="vi-VN" i="1">
                            <a:latin typeface="Cambria Math" panose="02040503050406030204" pitchFamily="18" charset="0"/>
                          </a:rPr>
                          <m:t>𝑖</m:t>
                        </m:r>
                        <m:r>
                          <a:rPr lang="vi-VN" i="1">
                            <a:latin typeface="Cambria Math" panose="02040503050406030204" pitchFamily="18" charset="0"/>
                          </a:rPr>
                          <m:t>=1</m:t>
                        </m:r>
                      </m:sub>
                      <m:sup>
                        <m:r>
                          <a:rPr lang="vi-VN" i="1">
                            <a:latin typeface="Cambria Math" panose="02040503050406030204" pitchFamily="18" charset="0"/>
                          </a:rPr>
                          <m:t>𝐶</m:t>
                        </m:r>
                      </m:sup>
                      <m:e>
                        <m:sSub>
                          <m:sSubPr>
                            <m:ctrlPr>
                              <a:rPr lang="vi-VN" i="1">
                                <a:latin typeface="Cambria Math" panose="02040503050406030204" pitchFamily="18" charset="0"/>
                              </a:rPr>
                            </m:ctrlPr>
                          </m:sSubPr>
                          <m:e>
                            <m:r>
                              <a:rPr lang="vi-VN" i="1">
                                <a:latin typeface="Cambria Math" panose="02040503050406030204" pitchFamily="18" charset="0"/>
                              </a:rPr>
                              <m:t>𝑞</m:t>
                            </m:r>
                          </m:e>
                          <m:sub>
                            <m:r>
                              <a:rPr lang="vi-VN" i="1">
                                <a:latin typeface="Cambria Math" panose="02040503050406030204" pitchFamily="18" charset="0"/>
                              </a:rPr>
                              <m:t>𝑖</m:t>
                            </m:r>
                          </m:sub>
                        </m:sSub>
                      </m:e>
                    </m:nary>
                    <m:r>
                      <a:rPr lang="vi-VN" i="1">
                        <a:latin typeface="Cambria Math" panose="02040503050406030204" pitchFamily="18" charset="0"/>
                      </a:rPr>
                      <m:t>=1; </m:t>
                    </m:r>
                    <m:sSub>
                      <m:sSubPr>
                        <m:ctrlPr>
                          <a:rPr lang="vi-VN" i="1">
                            <a:latin typeface="Cambria Math" panose="02040503050406030204" pitchFamily="18" charset="0"/>
                          </a:rPr>
                        </m:ctrlPr>
                      </m:sSubPr>
                      <m:e>
                        <m:r>
                          <a:rPr lang="vi-VN" i="1">
                            <a:latin typeface="Cambria Math" panose="02040503050406030204" pitchFamily="18" charset="0"/>
                          </a:rPr>
                          <m:t>𝑞</m:t>
                        </m:r>
                      </m:e>
                      <m:sub>
                        <m:r>
                          <a:rPr lang="vi-VN" i="1">
                            <a:latin typeface="Cambria Math" panose="02040503050406030204" pitchFamily="18" charset="0"/>
                          </a:rPr>
                          <m:t>𝑖</m:t>
                        </m:r>
                      </m:sub>
                    </m:sSub>
                    <m:r>
                      <a:rPr lang="vi-VN" i="1">
                        <a:latin typeface="Cambria Math" panose="02040503050406030204" pitchFamily="18" charset="0"/>
                      </a:rPr>
                      <m:t>&gt;0</m:t>
                    </m:r>
                  </m:oMath>
                </a14:m>
                <a:endParaRPr lang="vi-VN" dirty="0"/>
              </a:p>
              <a:p>
                <a:r>
                  <a:rPr lang="vi-VN" i="1" dirty="0"/>
                  <a:t>có nghiệm </a:t>
                </a:r>
                <a:r>
                  <a:rPr lang="vi-VN" b="1" i="1" dirty="0"/>
                  <a:t>q = p</a:t>
                </a:r>
                <a:r>
                  <a:rPr lang="vi-VN" dirty="0"/>
                  <a:t>.</a:t>
                </a:r>
              </a:p>
              <a:p>
                <a:r>
                  <a:rPr lang="vi-VN" b="1" i="1" dirty="0"/>
                  <a:t>Chứng minh:</a:t>
                </a:r>
              </a:p>
              <a:p>
                <a:r>
                  <a:rPr lang="vi-VN" dirty="0"/>
                  <a:t>Thật vậy bằng phương pháp nhân tử lagrange ta có thể viết:</a:t>
                </a:r>
              </a:p>
              <a:p>
                <a:r>
                  <a:rPr lang="vi-VN" dirty="0"/>
                  <a:t>	</a:t>
                </a:r>
                <a14:m>
                  <m:oMath xmlns:m="http://schemas.openxmlformats.org/officeDocument/2006/math">
                    <m:r>
                      <a:rPr lang="vi-VN" i="1">
                        <a:latin typeface="Cambria Math" panose="02040503050406030204" pitchFamily="18" charset="0"/>
                      </a:rPr>
                      <m:t>ʆ</m:t>
                    </m:r>
                    <m:d>
                      <m:dPr>
                        <m:ctrlPr>
                          <a:rPr lang="vi-VN" i="1">
                            <a:latin typeface="Cambria Math" panose="02040503050406030204" pitchFamily="18" charset="0"/>
                          </a:rPr>
                        </m:ctrlPr>
                      </m:dPr>
                      <m:e>
                        <m:sSub>
                          <m:sSubPr>
                            <m:ctrlPr>
                              <a:rPr lang="vi-VN" i="1">
                                <a:latin typeface="Cambria Math" panose="02040503050406030204" pitchFamily="18" charset="0"/>
                              </a:rPr>
                            </m:ctrlPr>
                          </m:sSubPr>
                          <m:e>
                            <m:r>
                              <a:rPr lang="vi-VN" i="1">
                                <a:latin typeface="Cambria Math" panose="02040503050406030204" pitchFamily="18" charset="0"/>
                              </a:rPr>
                              <m:t>𝑞</m:t>
                            </m:r>
                          </m:e>
                          <m:sub>
                            <m:r>
                              <a:rPr lang="vi-VN" i="1">
                                <a:latin typeface="Cambria Math" panose="02040503050406030204" pitchFamily="18" charset="0"/>
                              </a:rPr>
                              <m:t>1</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𝑞</m:t>
                            </m:r>
                          </m:e>
                          <m:sub>
                            <m:r>
                              <a:rPr lang="vi-VN" i="1">
                                <a:latin typeface="Cambria Math" panose="02040503050406030204" pitchFamily="18" charset="0"/>
                              </a:rPr>
                              <m:t>2</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𝑞</m:t>
                            </m:r>
                          </m:e>
                          <m:sub>
                            <m:r>
                              <a:rPr lang="vi-VN" i="1">
                                <a:latin typeface="Cambria Math" panose="02040503050406030204" pitchFamily="18" charset="0"/>
                              </a:rPr>
                              <m:t>𝐶</m:t>
                            </m:r>
                          </m:sub>
                        </m:sSub>
                        <m:r>
                          <a:rPr lang="vi-VN" i="1">
                            <a:latin typeface="Cambria Math" panose="02040503050406030204" pitchFamily="18" charset="0"/>
                          </a:rPr>
                          <m:t>,</m:t>
                        </m:r>
                        <m:r>
                          <a:rPr lang="vi-VN" i="1">
                            <a:latin typeface="Cambria Math" panose="02040503050406030204" pitchFamily="18" charset="0"/>
                          </a:rPr>
                          <m:t>𝜆</m:t>
                        </m:r>
                      </m:e>
                    </m:d>
                    <m:r>
                      <a:rPr lang="vi-VN" i="1">
                        <a:latin typeface="Cambria Math" panose="02040503050406030204" pitchFamily="18" charset="0"/>
                      </a:rPr>
                      <m:t>=−</m:t>
                    </m:r>
                    <m:nary>
                      <m:naryPr>
                        <m:chr m:val="∑"/>
                        <m:limLoc m:val="subSup"/>
                        <m:ctrlPr>
                          <a:rPr lang="vi-VN" i="1">
                            <a:latin typeface="Cambria Math" panose="02040503050406030204" pitchFamily="18" charset="0"/>
                          </a:rPr>
                        </m:ctrlPr>
                      </m:naryPr>
                      <m:sub>
                        <m:r>
                          <a:rPr lang="vi-VN" i="1">
                            <a:latin typeface="Cambria Math" panose="02040503050406030204" pitchFamily="18" charset="0"/>
                          </a:rPr>
                          <m:t>𝑖</m:t>
                        </m:r>
                        <m:r>
                          <a:rPr lang="vi-VN" i="1">
                            <a:latin typeface="Cambria Math" panose="02040503050406030204" pitchFamily="18" charset="0"/>
                          </a:rPr>
                          <m:t>=1</m:t>
                        </m:r>
                      </m:sub>
                      <m:sup>
                        <m:r>
                          <a:rPr lang="vi-VN" i="1">
                            <a:latin typeface="Cambria Math" panose="02040503050406030204" pitchFamily="18" charset="0"/>
                          </a:rPr>
                          <m:t>𝐶</m:t>
                        </m:r>
                      </m:sup>
                      <m:e>
                        <m:sSub>
                          <m:sSubPr>
                            <m:ctrlPr>
                              <a:rPr lang="vi-VN" i="1">
                                <a:latin typeface="Cambria Math" panose="02040503050406030204" pitchFamily="18" charset="0"/>
                              </a:rPr>
                            </m:ctrlPr>
                          </m:sSubPr>
                          <m:e>
                            <m:r>
                              <a:rPr lang="vi-VN" i="1">
                                <a:latin typeface="Cambria Math" panose="02040503050406030204" pitchFamily="18" charset="0"/>
                              </a:rPr>
                              <m:t>𝑝</m:t>
                            </m:r>
                          </m:e>
                          <m:sub>
                            <m:r>
                              <a:rPr lang="vi-VN" i="1">
                                <a:latin typeface="Cambria Math" panose="02040503050406030204" pitchFamily="18" charset="0"/>
                              </a:rPr>
                              <m:t>𝑖</m:t>
                            </m:r>
                            <m:r>
                              <a:rPr lang="vi-VN" i="1">
                                <a:latin typeface="Cambria Math" panose="02040503050406030204" pitchFamily="18" charset="0"/>
                              </a:rPr>
                              <m:t> </m:t>
                            </m:r>
                          </m:sub>
                        </m:sSub>
                        <m:func>
                          <m:funcPr>
                            <m:ctrlPr>
                              <a:rPr lang="vi-VN" i="1">
                                <a:latin typeface="Cambria Math" panose="02040503050406030204" pitchFamily="18" charset="0"/>
                              </a:rPr>
                            </m:ctrlPr>
                          </m:funcPr>
                          <m:fName>
                            <m:r>
                              <m:rPr>
                                <m:sty m:val="p"/>
                              </m:rPr>
                              <a:rPr lang="vi-VN">
                                <a:latin typeface="Cambria Math" panose="02040503050406030204" pitchFamily="18" charset="0"/>
                              </a:rPr>
                              <m:t>log</m:t>
                            </m:r>
                          </m:fName>
                          <m:e>
                            <m:d>
                              <m:dPr>
                                <m:ctrlPr>
                                  <a:rPr lang="vi-VN" i="1">
                                    <a:latin typeface="Cambria Math" panose="02040503050406030204" pitchFamily="18" charset="0"/>
                                  </a:rPr>
                                </m:ctrlPr>
                              </m:dPr>
                              <m:e>
                                <m:sSub>
                                  <m:sSubPr>
                                    <m:ctrlPr>
                                      <a:rPr lang="vi-VN" i="1">
                                        <a:latin typeface="Cambria Math" panose="02040503050406030204" pitchFamily="18" charset="0"/>
                                      </a:rPr>
                                    </m:ctrlPr>
                                  </m:sSubPr>
                                  <m:e>
                                    <m:r>
                                      <a:rPr lang="vi-VN" i="1">
                                        <a:latin typeface="Cambria Math" panose="02040503050406030204" pitchFamily="18" charset="0"/>
                                      </a:rPr>
                                      <m:t>𝑞</m:t>
                                    </m:r>
                                  </m:e>
                                  <m:sub>
                                    <m:r>
                                      <a:rPr lang="vi-VN" i="1">
                                        <a:latin typeface="Cambria Math" panose="02040503050406030204" pitchFamily="18" charset="0"/>
                                      </a:rPr>
                                      <m:t>𝑖</m:t>
                                    </m:r>
                                  </m:sub>
                                </m:sSub>
                              </m:e>
                            </m:d>
                          </m:e>
                        </m:func>
                        <m:r>
                          <a:rPr lang="vi-VN" i="1">
                            <a:latin typeface="Cambria Math" panose="02040503050406030204" pitchFamily="18" charset="0"/>
                          </a:rPr>
                          <m:t>+</m:t>
                        </m:r>
                      </m:e>
                    </m:nary>
                    <m:r>
                      <a:rPr lang="vi-VN" i="1">
                        <a:latin typeface="Cambria Math" panose="02040503050406030204" pitchFamily="18" charset="0"/>
                      </a:rPr>
                      <m:t>𝜆</m:t>
                    </m:r>
                    <m:r>
                      <a:rPr lang="vi-VN" i="1">
                        <a:latin typeface="Cambria Math" panose="02040503050406030204" pitchFamily="18" charset="0"/>
                      </a:rPr>
                      <m:t> (</m:t>
                    </m:r>
                    <m:nary>
                      <m:naryPr>
                        <m:chr m:val="∑"/>
                        <m:limLoc m:val="undOvr"/>
                        <m:ctrlPr>
                          <a:rPr lang="vi-VN" i="1">
                            <a:latin typeface="Cambria Math" panose="02040503050406030204" pitchFamily="18" charset="0"/>
                          </a:rPr>
                        </m:ctrlPr>
                      </m:naryPr>
                      <m:sub>
                        <m:r>
                          <a:rPr lang="vi-VN" i="1">
                            <a:latin typeface="Cambria Math" panose="02040503050406030204" pitchFamily="18" charset="0"/>
                          </a:rPr>
                          <m:t>𝑖</m:t>
                        </m:r>
                        <m:r>
                          <a:rPr lang="vi-VN" i="1">
                            <a:latin typeface="Cambria Math" panose="02040503050406030204" pitchFamily="18" charset="0"/>
                          </a:rPr>
                          <m:t>=1</m:t>
                        </m:r>
                      </m:sub>
                      <m:sup>
                        <m:r>
                          <a:rPr lang="vi-VN" i="1">
                            <a:latin typeface="Cambria Math" panose="02040503050406030204" pitchFamily="18" charset="0"/>
                          </a:rPr>
                          <m:t>𝐶</m:t>
                        </m:r>
                      </m:sup>
                      <m:e>
                        <m:sSub>
                          <m:sSubPr>
                            <m:ctrlPr>
                              <a:rPr lang="vi-VN" i="1">
                                <a:latin typeface="Cambria Math" panose="02040503050406030204" pitchFamily="18" charset="0"/>
                              </a:rPr>
                            </m:ctrlPr>
                          </m:sSubPr>
                          <m:e>
                            <m:r>
                              <a:rPr lang="vi-VN" i="1">
                                <a:latin typeface="Cambria Math" panose="02040503050406030204" pitchFamily="18" charset="0"/>
                              </a:rPr>
                              <m:t>𝑞</m:t>
                            </m:r>
                          </m:e>
                          <m:sub>
                            <m:r>
                              <a:rPr lang="vi-VN" i="1">
                                <a:latin typeface="Cambria Math" panose="02040503050406030204" pitchFamily="18" charset="0"/>
                              </a:rPr>
                              <m:t>𝑖</m:t>
                            </m:r>
                          </m:sub>
                        </m:sSub>
                      </m:e>
                    </m:nary>
                    <m:r>
                      <a:rPr lang="vi-VN" i="1">
                        <a:latin typeface="Cambria Math" panose="02040503050406030204" pitchFamily="18" charset="0"/>
                      </a:rPr>
                      <m:t>−1)</m:t>
                    </m:r>
                  </m:oMath>
                </a14:m>
                <a:endParaRPr lang="vi-VN" dirty="0"/>
              </a:p>
              <a:p>
                <a:r>
                  <a:rPr lang="vi-VN" dirty="0"/>
                  <a:t>ta cần giải hệ phương trình</a:t>
                </a:r>
              </a:p>
              <a:p>
                <a:pPr/>
                <a14:m>
                  <m:oMathPara xmlns:m="http://schemas.openxmlformats.org/officeDocument/2006/math">
                    <m:oMathParaPr>
                      <m:jc m:val="centerGroup"/>
                    </m:oMathParaPr>
                    <m:oMath xmlns:m="http://schemas.openxmlformats.org/officeDocument/2006/math">
                      <m:sSub>
                        <m:sSubPr>
                          <m:ctrlPr>
                            <a:rPr lang="vi-VN" i="1">
                              <a:latin typeface="Cambria Math" panose="02040503050406030204" pitchFamily="18" charset="0"/>
                            </a:rPr>
                          </m:ctrlPr>
                        </m:sSubPr>
                        <m:e>
                          <m:r>
                            <m:rPr>
                              <m:sty m:val="p"/>
                            </m:rPr>
                            <a:rPr lang="vi-VN">
                              <a:latin typeface="Cambria Math" panose="02040503050406030204" pitchFamily="18" charset="0"/>
                            </a:rPr>
                            <m:t>∇</m:t>
                          </m:r>
                        </m:e>
                        <m:sub>
                          <m:sSub>
                            <m:sSubPr>
                              <m:ctrlPr>
                                <a:rPr lang="vi-VN" i="1">
                                  <a:latin typeface="Cambria Math" panose="02040503050406030204" pitchFamily="18" charset="0"/>
                                </a:rPr>
                              </m:ctrlPr>
                            </m:sSubPr>
                            <m:e>
                              <m:r>
                                <a:rPr lang="vi-VN" i="1">
                                  <a:latin typeface="Cambria Math" panose="02040503050406030204" pitchFamily="18" charset="0"/>
                                </a:rPr>
                                <m:t>𝑞</m:t>
                              </m:r>
                            </m:e>
                            <m:sub>
                              <m:r>
                                <a:rPr lang="vi-VN" i="1">
                                  <a:latin typeface="Cambria Math" panose="02040503050406030204" pitchFamily="18" charset="0"/>
                                </a:rPr>
                                <m:t>1</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𝑞</m:t>
                              </m:r>
                            </m:e>
                            <m:sub>
                              <m:r>
                                <a:rPr lang="vi-VN" i="1">
                                  <a:latin typeface="Cambria Math" panose="02040503050406030204" pitchFamily="18" charset="0"/>
                                </a:rPr>
                                <m:t>2</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𝑞</m:t>
                              </m:r>
                            </m:e>
                            <m:sub>
                              <m:r>
                                <a:rPr lang="vi-VN" i="1">
                                  <a:latin typeface="Cambria Math" panose="02040503050406030204" pitchFamily="18" charset="0"/>
                                </a:rPr>
                                <m:t>𝐶</m:t>
                              </m:r>
                            </m:sub>
                          </m:sSub>
                          <m:r>
                            <a:rPr lang="vi-VN" i="1">
                              <a:latin typeface="Cambria Math" panose="02040503050406030204" pitchFamily="18" charset="0"/>
                            </a:rPr>
                            <m:t>,</m:t>
                          </m:r>
                          <m:r>
                            <a:rPr lang="vi-VN" i="1">
                              <a:latin typeface="Cambria Math" panose="02040503050406030204" pitchFamily="18" charset="0"/>
                            </a:rPr>
                            <m:t>𝜆</m:t>
                          </m:r>
                          <m:r>
                            <a:rPr lang="vi-VN" i="1">
                              <a:latin typeface="Cambria Math" panose="02040503050406030204" pitchFamily="18" charset="0"/>
                            </a:rPr>
                            <m:t> </m:t>
                          </m:r>
                        </m:sub>
                      </m:sSub>
                      <m:r>
                        <a:rPr lang="vi-VN" i="1">
                          <a:latin typeface="Cambria Math" panose="02040503050406030204" pitchFamily="18" charset="0"/>
                        </a:rPr>
                        <m:t>=0  ⇔</m:t>
                      </m:r>
                      <m:d>
                        <m:dPr>
                          <m:begChr m:val="{"/>
                          <m:endChr m:val=""/>
                          <m:ctrlPr>
                            <a:rPr lang="vi-VN" i="1">
                              <a:latin typeface="Cambria Math" panose="02040503050406030204" pitchFamily="18" charset="0"/>
                            </a:rPr>
                          </m:ctrlPr>
                        </m:dPr>
                        <m:e>
                          <m:eqArr>
                            <m:eqArrPr>
                              <m:ctrlPr>
                                <a:rPr lang="vi-VN" i="1">
                                  <a:latin typeface="Cambria Math" panose="02040503050406030204" pitchFamily="18" charset="0"/>
                                </a:rPr>
                              </m:ctrlPr>
                            </m:eqArrPr>
                            <m:e>
                              <m:r>
                                <a:rPr lang="vi-VN" i="1">
                                  <a:latin typeface="Cambria Math" panose="02040503050406030204" pitchFamily="18" charset="0"/>
                                </a:rPr>
                                <m:t>−</m:t>
                              </m:r>
                              <m:f>
                                <m:fPr>
                                  <m:ctrlPr>
                                    <a:rPr lang="vi-VN" i="1">
                                      <a:latin typeface="Cambria Math" panose="02040503050406030204" pitchFamily="18" charset="0"/>
                                    </a:rPr>
                                  </m:ctrlPr>
                                </m:fPr>
                                <m:num>
                                  <m:sSub>
                                    <m:sSubPr>
                                      <m:ctrlPr>
                                        <a:rPr lang="vi-VN" i="1">
                                          <a:latin typeface="Cambria Math" panose="02040503050406030204" pitchFamily="18" charset="0"/>
                                        </a:rPr>
                                      </m:ctrlPr>
                                    </m:sSubPr>
                                    <m:e>
                                      <m:r>
                                        <a:rPr lang="vi-VN" i="1">
                                          <a:latin typeface="Cambria Math" panose="02040503050406030204" pitchFamily="18" charset="0"/>
                                        </a:rPr>
                                        <m:t>𝑝</m:t>
                                      </m:r>
                                    </m:e>
                                    <m:sub>
                                      <m:r>
                                        <a:rPr lang="vi-VN" i="1">
                                          <a:latin typeface="Cambria Math" panose="02040503050406030204" pitchFamily="18" charset="0"/>
                                        </a:rPr>
                                        <m:t>𝑖</m:t>
                                      </m:r>
                                    </m:sub>
                                  </m:sSub>
                                </m:num>
                                <m:den>
                                  <m:sSub>
                                    <m:sSubPr>
                                      <m:ctrlPr>
                                        <a:rPr lang="vi-VN" i="1">
                                          <a:latin typeface="Cambria Math" panose="02040503050406030204" pitchFamily="18" charset="0"/>
                                        </a:rPr>
                                      </m:ctrlPr>
                                    </m:sSubPr>
                                    <m:e>
                                      <m:r>
                                        <a:rPr lang="vi-VN" i="1">
                                          <a:latin typeface="Cambria Math" panose="02040503050406030204" pitchFamily="18" charset="0"/>
                                        </a:rPr>
                                        <m:t>𝑞</m:t>
                                      </m:r>
                                    </m:e>
                                    <m:sub>
                                      <m:r>
                                        <a:rPr lang="vi-VN" i="1">
                                          <a:latin typeface="Cambria Math" panose="02040503050406030204" pitchFamily="18" charset="0"/>
                                        </a:rPr>
                                        <m:t>𝑖</m:t>
                                      </m:r>
                                    </m:sub>
                                  </m:sSub>
                                </m:den>
                              </m:f>
                              <m:r>
                                <a:rPr lang="vi-VN" i="1">
                                  <a:latin typeface="Cambria Math" panose="02040503050406030204" pitchFamily="18" charset="0"/>
                                </a:rPr>
                                <m:t>+</m:t>
                              </m:r>
                              <m:r>
                                <a:rPr lang="vi-VN" i="1">
                                  <a:latin typeface="Cambria Math" panose="02040503050406030204" pitchFamily="18" charset="0"/>
                                </a:rPr>
                                <m:t>𝜆</m:t>
                              </m:r>
                              <m:r>
                                <a:rPr lang="vi-VN" i="1">
                                  <a:latin typeface="Cambria Math" panose="02040503050406030204" pitchFamily="18" charset="0"/>
                                </a:rPr>
                                <m:t>=0, </m:t>
                              </m:r>
                              <m:r>
                                <a:rPr lang="vi-VN" i="1">
                                  <a:latin typeface="Cambria Math" panose="02040503050406030204" pitchFamily="18" charset="0"/>
                                </a:rPr>
                                <m:t>𝑖</m:t>
                              </m:r>
                              <m:r>
                                <a:rPr lang="vi-VN" i="1">
                                  <a:latin typeface="Cambria Math" panose="02040503050406030204" pitchFamily="18" charset="0"/>
                                </a:rPr>
                                <m:t>=1,2,…,</m:t>
                              </m:r>
                              <m:r>
                                <a:rPr lang="vi-VN" i="1">
                                  <a:latin typeface="Cambria Math" panose="02040503050406030204" pitchFamily="18" charset="0"/>
                                </a:rPr>
                                <m:t>𝐶</m:t>
                              </m:r>
                            </m:e>
                            <m:e>
                              <m:sSub>
                                <m:sSubPr>
                                  <m:ctrlPr>
                                    <a:rPr lang="vi-VN" i="1">
                                      <a:latin typeface="Cambria Math" panose="02040503050406030204" pitchFamily="18" charset="0"/>
                                    </a:rPr>
                                  </m:ctrlPr>
                                </m:sSubPr>
                                <m:e>
                                  <m:r>
                                    <a:rPr lang="vi-VN" i="1">
                                      <a:latin typeface="Cambria Math" panose="02040503050406030204" pitchFamily="18" charset="0"/>
                                    </a:rPr>
                                    <m:t>𝑞</m:t>
                                  </m:r>
                                </m:e>
                                <m:sub>
                                  <m:r>
                                    <a:rPr lang="vi-VN" i="1">
                                      <a:latin typeface="Cambria Math" panose="02040503050406030204" pitchFamily="18" charset="0"/>
                                    </a:rPr>
                                    <m:t>1</m:t>
                                  </m:r>
                                </m:sub>
                              </m:sSub>
                              <m:sSub>
                                <m:sSubPr>
                                  <m:ctrlPr>
                                    <a:rPr lang="vi-VN" i="1">
                                      <a:latin typeface="Cambria Math" panose="02040503050406030204" pitchFamily="18" charset="0"/>
                                    </a:rPr>
                                  </m:ctrlPr>
                                </m:sSubPr>
                                <m:e>
                                  <m:r>
                                    <a:rPr lang="vi-VN" i="1">
                                      <a:latin typeface="Cambria Math" panose="02040503050406030204" pitchFamily="18" charset="0"/>
                                    </a:rPr>
                                    <m:t>+</m:t>
                                  </m:r>
                                  <m:r>
                                    <a:rPr lang="vi-VN" i="1">
                                      <a:latin typeface="Cambria Math" panose="02040503050406030204" pitchFamily="18" charset="0"/>
                                    </a:rPr>
                                    <m:t>𝑞</m:t>
                                  </m:r>
                                </m:e>
                                <m:sub>
                                  <m:r>
                                    <a:rPr lang="vi-VN" i="1">
                                      <a:latin typeface="Cambria Math" panose="02040503050406030204" pitchFamily="18" charset="0"/>
                                    </a:rPr>
                                    <m:t>2</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𝑞</m:t>
                                  </m:r>
                                </m:e>
                                <m:sub>
                                  <m:r>
                                    <a:rPr lang="vi-VN" i="1">
                                      <a:latin typeface="Cambria Math" panose="02040503050406030204" pitchFamily="18" charset="0"/>
                                    </a:rPr>
                                    <m:t>𝐶</m:t>
                                  </m:r>
                                </m:sub>
                              </m:sSub>
                              <m:r>
                                <a:rPr lang="vi-VN" i="1">
                                  <a:latin typeface="Cambria Math" panose="02040503050406030204" pitchFamily="18" charset="0"/>
                                </a:rPr>
                                <m:t>=1</m:t>
                              </m:r>
                            </m:e>
                          </m:eqArr>
                        </m:e>
                      </m:d>
                    </m:oMath>
                  </m:oMathPara>
                </a14:m>
                <a:endParaRPr lang="vi-VN" dirty="0"/>
              </a:p>
              <a:p>
                <a:endParaRPr lang="vi-VN" dirty="0"/>
              </a:p>
              <a:p>
                <a:endParaRPr lang="vi-VN" dirty="0"/>
              </a:p>
            </p:txBody>
          </p:sp>
        </mc:Choice>
        <mc:Fallback xmlns="">
          <p:sp>
            <p:nvSpPr>
              <p:cNvPr id="3" name="Content Placeholder 2">
                <a:extLst>
                  <a:ext uri="{FF2B5EF4-FFF2-40B4-BE49-F238E27FC236}">
                    <a16:creationId xmlns:a16="http://schemas.microsoft.com/office/drawing/2014/main" id="{2EABE5B3-1F04-4544-8F5E-E56D7152CFDF}"/>
                  </a:ext>
                </a:extLst>
              </p:cNvPr>
              <p:cNvSpPr>
                <a:spLocks noGrp="1" noRot="1" noChangeAspect="1" noMove="1" noResize="1" noEditPoints="1" noAdjustHandles="1" noChangeArrowheads="1" noChangeShapeType="1" noTextEdit="1"/>
              </p:cNvSpPr>
              <p:nvPr>
                <p:ph idx="1"/>
              </p:nvPr>
            </p:nvSpPr>
            <p:spPr>
              <a:xfrm>
                <a:off x="600891" y="319406"/>
                <a:ext cx="11180292" cy="6219188"/>
              </a:xfrm>
              <a:blipFill>
                <a:blip r:embed="rId2"/>
                <a:stretch>
                  <a:fillRect l="-709" t="-490" r="-2017"/>
                </a:stretch>
              </a:blipFill>
            </p:spPr>
            <p:txBody>
              <a:bodyPr/>
              <a:lstStyle/>
              <a:p>
                <a:r>
                  <a:rPr lang="vi-VN">
                    <a:noFill/>
                  </a:rPr>
                  <a:t> </a:t>
                </a:r>
              </a:p>
            </p:txBody>
          </p:sp>
        </mc:Fallback>
      </mc:AlternateContent>
    </p:spTree>
    <p:extLst>
      <p:ext uri="{BB962C8B-B14F-4D97-AF65-F5344CB8AC3E}">
        <p14:creationId xmlns:p14="http://schemas.microsoft.com/office/powerpoint/2010/main" val="1270738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0B656-3D64-4040-8E03-82A61B6F1458}"/>
              </a:ext>
            </a:extLst>
          </p:cNvPr>
          <p:cNvSpPr>
            <a:spLocks noGrp="1"/>
          </p:cNvSpPr>
          <p:nvPr>
            <p:ph type="title"/>
          </p:nvPr>
        </p:nvSpPr>
        <p:spPr/>
        <p:txBody>
          <a:bodyPr>
            <a:normAutofit fontScale="90000"/>
          </a:bodyPr>
          <a:lstStyle/>
          <a:p>
            <a:endParaRPr lang="vi-VN"/>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06D43DB-3DE1-4DEE-B47F-3D6D9A362A03}"/>
                  </a:ext>
                </a:extLst>
              </p:cNvPr>
              <p:cNvSpPr>
                <a:spLocks noGrp="1"/>
              </p:cNvSpPr>
              <p:nvPr>
                <p:ph idx="1"/>
              </p:nvPr>
            </p:nvSpPr>
            <p:spPr>
              <a:xfrm>
                <a:off x="600892" y="319406"/>
                <a:ext cx="10928500" cy="6538594"/>
              </a:xfrm>
            </p:spPr>
            <p:txBody>
              <a:bodyPr/>
              <a:lstStyle/>
              <a:p>
                <a:r>
                  <a:rPr lang="vi-VN" dirty="0"/>
                  <a:t>Từ phương trình thứ nhất rút ra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𝑝</m:t>
                        </m:r>
                      </m:e>
                      <m:sub>
                        <m:r>
                          <a:rPr lang="vi-VN" i="1">
                            <a:latin typeface="Cambria Math" panose="02040503050406030204" pitchFamily="18" charset="0"/>
                          </a:rPr>
                          <m:t>𝑖</m:t>
                        </m:r>
                      </m:sub>
                    </m:sSub>
                    <m:r>
                      <a:rPr lang="vi-VN" i="1">
                        <a:latin typeface="Cambria Math" panose="02040503050406030204" pitchFamily="18" charset="0"/>
                      </a:rPr>
                      <m:t>=</m:t>
                    </m:r>
                    <m:r>
                      <a:rPr lang="vi-VN" i="1">
                        <a:latin typeface="Cambria Math" panose="02040503050406030204" pitchFamily="18" charset="0"/>
                      </a:rPr>
                      <m:t>𝜆</m:t>
                    </m:r>
                    <m:r>
                      <a:rPr lang="vi-VN" i="1">
                        <a:latin typeface="Cambria Math" panose="02040503050406030204" pitchFamily="18" charset="0"/>
                      </a:rPr>
                      <m:t> </m:t>
                    </m:r>
                    <m:sSub>
                      <m:sSubPr>
                        <m:ctrlPr>
                          <a:rPr lang="vi-VN" i="1">
                            <a:latin typeface="Cambria Math" panose="02040503050406030204" pitchFamily="18" charset="0"/>
                          </a:rPr>
                        </m:ctrlPr>
                      </m:sSubPr>
                      <m:e>
                        <m:r>
                          <a:rPr lang="vi-VN" i="1">
                            <a:latin typeface="Cambria Math" panose="02040503050406030204" pitchFamily="18" charset="0"/>
                          </a:rPr>
                          <m:t>𝑞</m:t>
                        </m:r>
                      </m:e>
                      <m:sub>
                        <m:r>
                          <a:rPr lang="vi-VN" i="1">
                            <a:latin typeface="Cambria Math" panose="02040503050406030204" pitchFamily="18" charset="0"/>
                          </a:rPr>
                          <m:t>𝑖</m:t>
                        </m:r>
                      </m:sub>
                    </m:sSub>
                  </m:oMath>
                </a14:m>
                <a:r>
                  <a:rPr lang="vi-VN" dirty="0"/>
                  <a:t>. Vì vậy </a:t>
                </a:r>
                <a14:m>
                  <m:oMath xmlns:m="http://schemas.openxmlformats.org/officeDocument/2006/math">
                    <m:r>
                      <a:rPr lang="vi-VN" i="1">
                        <a:latin typeface="Cambria Math" panose="02040503050406030204" pitchFamily="18" charset="0"/>
                      </a:rPr>
                      <m:t>1=</m:t>
                    </m:r>
                    <m:nary>
                      <m:naryPr>
                        <m:chr m:val="∑"/>
                        <m:limLoc m:val="undOvr"/>
                        <m:ctrlPr>
                          <a:rPr lang="vi-VN" i="1">
                            <a:latin typeface="Cambria Math" panose="02040503050406030204" pitchFamily="18" charset="0"/>
                          </a:rPr>
                        </m:ctrlPr>
                      </m:naryPr>
                      <m:sub>
                        <m:r>
                          <a:rPr lang="vi-VN" i="1">
                            <a:latin typeface="Cambria Math" panose="02040503050406030204" pitchFamily="18" charset="0"/>
                          </a:rPr>
                          <m:t>𝑖</m:t>
                        </m:r>
                        <m:r>
                          <a:rPr lang="vi-VN" i="1">
                            <a:latin typeface="Cambria Math" panose="02040503050406030204" pitchFamily="18" charset="0"/>
                          </a:rPr>
                          <m:t>=1</m:t>
                        </m:r>
                      </m:sub>
                      <m:sup>
                        <m:r>
                          <a:rPr lang="vi-VN" i="1">
                            <a:latin typeface="Cambria Math" panose="02040503050406030204" pitchFamily="18" charset="0"/>
                          </a:rPr>
                          <m:t>𝐶</m:t>
                        </m:r>
                      </m:sup>
                      <m:e>
                        <m:sSub>
                          <m:sSubPr>
                            <m:ctrlPr>
                              <a:rPr lang="vi-VN" i="1">
                                <a:latin typeface="Cambria Math" panose="02040503050406030204" pitchFamily="18" charset="0"/>
                              </a:rPr>
                            </m:ctrlPr>
                          </m:sSubPr>
                          <m:e>
                            <m:r>
                              <a:rPr lang="vi-VN" i="1">
                                <a:latin typeface="Cambria Math" panose="02040503050406030204" pitchFamily="18" charset="0"/>
                              </a:rPr>
                              <m:t>𝑝</m:t>
                            </m:r>
                          </m:e>
                          <m:sub>
                            <m:r>
                              <a:rPr lang="vi-VN" i="1">
                                <a:latin typeface="Cambria Math" panose="02040503050406030204" pitchFamily="18" charset="0"/>
                              </a:rPr>
                              <m:t>𝑖</m:t>
                            </m:r>
                          </m:sub>
                        </m:sSub>
                        <m:r>
                          <a:rPr lang="vi-VN" i="1">
                            <a:latin typeface="Cambria Math" panose="02040503050406030204" pitchFamily="18" charset="0"/>
                          </a:rPr>
                          <m:t>=</m:t>
                        </m:r>
                        <m:r>
                          <a:rPr lang="vi-VN" i="1">
                            <a:latin typeface="Cambria Math" panose="02040503050406030204" pitchFamily="18" charset="0"/>
                          </a:rPr>
                          <m:t>𝜆</m:t>
                        </m:r>
                        <m:r>
                          <a:rPr lang="vi-VN" i="1">
                            <a:latin typeface="Cambria Math" panose="02040503050406030204" pitchFamily="18" charset="0"/>
                          </a:rPr>
                          <m:t> </m:t>
                        </m:r>
                        <m:nary>
                          <m:naryPr>
                            <m:chr m:val="∑"/>
                            <m:limLoc m:val="undOvr"/>
                            <m:ctrlPr>
                              <a:rPr lang="vi-VN" i="1">
                                <a:latin typeface="Cambria Math" panose="02040503050406030204" pitchFamily="18" charset="0"/>
                              </a:rPr>
                            </m:ctrlPr>
                          </m:naryPr>
                          <m:sub>
                            <m:r>
                              <a:rPr lang="vi-VN" i="1">
                                <a:latin typeface="Cambria Math" panose="02040503050406030204" pitchFamily="18" charset="0"/>
                              </a:rPr>
                              <m:t>𝑖</m:t>
                            </m:r>
                            <m:r>
                              <a:rPr lang="vi-VN" i="1">
                                <a:latin typeface="Cambria Math" panose="02040503050406030204" pitchFamily="18" charset="0"/>
                              </a:rPr>
                              <m:t>=1</m:t>
                            </m:r>
                          </m:sub>
                          <m:sup>
                            <m:r>
                              <a:rPr lang="vi-VN" i="1">
                                <a:latin typeface="Cambria Math" panose="02040503050406030204" pitchFamily="18" charset="0"/>
                              </a:rPr>
                              <m:t>𝐶</m:t>
                            </m:r>
                          </m:sup>
                          <m:e>
                            <m:sSub>
                              <m:sSubPr>
                                <m:ctrlPr>
                                  <a:rPr lang="vi-VN" i="1">
                                    <a:latin typeface="Cambria Math" panose="02040503050406030204" pitchFamily="18" charset="0"/>
                                  </a:rPr>
                                </m:ctrlPr>
                              </m:sSubPr>
                              <m:e>
                                <m:r>
                                  <a:rPr lang="vi-VN" i="1">
                                    <a:latin typeface="Cambria Math" panose="02040503050406030204" pitchFamily="18" charset="0"/>
                                  </a:rPr>
                                  <m:t>𝑞</m:t>
                                </m:r>
                              </m:e>
                              <m:sub>
                                <m:r>
                                  <a:rPr lang="vi-VN" i="1">
                                    <a:latin typeface="Cambria Math" panose="02040503050406030204" pitchFamily="18" charset="0"/>
                                  </a:rPr>
                                  <m:t>𝑖</m:t>
                                </m:r>
                              </m:sub>
                            </m:sSub>
                          </m:e>
                        </m:nary>
                      </m:e>
                    </m:nary>
                    <m:r>
                      <a:rPr lang="vi-VN" i="1">
                        <a:latin typeface="Cambria Math" panose="02040503050406030204" pitchFamily="18" charset="0"/>
                      </a:rPr>
                      <m:t>=</m:t>
                    </m:r>
                    <m:r>
                      <a:rPr lang="vi-VN" i="1">
                        <a:latin typeface="Cambria Math" panose="02040503050406030204" pitchFamily="18" charset="0"/>
                      </a:rPr>
                      <m:t>𝜆</m:t>
                    </m:r>
                    <m:r>
                      <a:rPr lang="vi-VN" i="1">
                        <a:latin typeface="Cambria Math" panose="02040503050406030204" pitchFamily="18" charset="0"/>
                      </a:rPr>
                      <m:t> →</m:t>
                    </m:r>
                    <m:r>
                      <a:rPr lang="vi-VN" i="1">
                        <a:latin typeface="Cambria Math" panose="02040503050406030204" pitchFamily="18" charset="0"/>
                      </a:rPr>
                      <m:t>𝜆</m:t>
                    </m:r>
                    <m:r>
                      <a:rPr lang="vi-VN" i="1">
                        <a:latin typeface="Cambria Math" panose="02040503050406030204" pitchFamily="18" charset="0"/>
                      </a:rPr>
                      <m:t>=1</m:t>
                    </m:r>
                  </m:oMath>
                </a14:m>
                <a:r>
                  <a:rPr lang="vi-VN" dirty="0"/>
                  <a:t> </a:t>
                </a:r>
              </a:p>
              <a:p>
                <a:r>
                  <a:rPr lang="vi-VN" dirty="0"/>
                  <a:t>Điều này tương đương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𝑞</m:t>
                        </m:r>
                      </m:e>
                      <m:sub>
                        <m:r>
                          <a:rPr lang="vi-VN" i="1">
                            <a:latin typeface="Cambria Math" panose="02040503050406030204" pitchFamily="18" charset="0"/>
                          </a:rPr>
                          <m:t>𝑖</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𝑝</m:t>
                        </m:r>
                      </m:e>
                      <m:sub>
                        <m:r>
                          <a:rPr lang="vi-VN" i="1">
                            <a:latin typeface="Cambria Math" panose="02040503050406030204" pitchFamily="18" charset="0"/>
                          </a:rPr>
                          <m:t>𝑖</m:t>
                        </m:r>
                        <m:r>
                          <a:rPr lang="vi-VN" i="1">
                            <a:latin typeface="Cambria Math" panose="02040503050406030204" pitchFamily="18" charset="0"/>
                          </a:rPr>
                          <m:t> </m:t>
                        </m:r>
                      </m:sub>
                    </m:sSub>
                    <m:r>
                      <a:rPr lang="vi-VN" i="1">
                        <a:latin typeface="Cambria Math" panose="02040503050406030204" pitchFamily="18" charset="0"/>
                      </a:rPr>
                      <m:t>∀ </m:t>
                    </m:r>
                    <m:r>
                      <a:rPr lang="vi-VN" i="1">
                        <a:latin typeface="Cambria Math" panose="02040503050406030204" pitchFamily="18" charset="0"/>
                      </a:rPr>
                      <m:t>𝑖</m:t>
                    </m:r>
                    <m:r>
                      <a:rPr lang="vi-VN" i="1">
                        <a:latin typeface="Cambria Math" panose="02040503050406030204" pitchFamily="18" charset="0"/>
                      </a:rPr>
                      <m:t>;</m:t>
                    </m:r>
                  </m:oMath>
                </a14:m>
                <a:endParaRPr lang="vi-VN" dirty="0"/>
              </a:p>
              <a:p>
                <a:r>
                  <a:rPr lang="vi-VN" i="1" u="sng" dirty="0"/>
                  <a:t>Chú ý:</a:t>
                </a:r>
              </a:p>
              <a:p>
                <a:pPr marL="457200" lvl="0" indent="-457200">
                  <a:buFont typeface="+mj-lt"/>
                  <a:buAutoNum type="arabicPeriod"/>
                </a:pPr>
                <a:r>
                  <a:rPr lang="vi-VN" dirty="0"/>
                  <a:t>Hàm cross Entropy không có tính chất đối xứng </a:t>
                </a:r>
                <a14:m>
                  <m:oMath xmlns:m="http://schemas.openxmlformats.org/officeDocument/2006/math">
                    <m:func>
                      <m:funcPr>
                        <m:ctrlPr>
                          <a:rPr lang="vi-VN" i="1">
                            <a:latin typeface="Cambria Math" panose="02040503050406030204" pitchFamily="18" charset="0"/>
                          </a:rPr>
                        </m:ctrlPr>
                      </m:funcPr>
                      <m:fName/>
                      <m:e>
                        <m:r>
                          <a:rPr lang="vi-VN" i="1">
                            <a:latin typeface="Cambria Math" panose="02040503050406030204" pitchFamily="18" charset="0"/>
                          </a:rPr>
                          <m:t>𝐻</m:t>
                        </m:r>
                        <m:r>
                          <a:rPr lang="vi-VN" i="1">
                            <a:latin typeface="Cambria Math" panose="02040503050406030204" pitchFamily="18" charset="0"/>
                          </a:rPr>
                          <m:t>(</m:t>
                        </m:r>
                        <m:r>
                          <a:rPr lang="vi-VN" b="1" i="1">
                            <a:latin typeface="Cambria Math" panose="02040503050406030204" pitchFamily="18" charset="0"/>
                          </a:rPr>
                          <m:t>𝒑</m:t>
                        </m:r>
                        <m:r>
                          <a:rPr lang="vi-VN" b="1" i="1">
                            <a:latin typeface="Cambria Math" panose="02040503050406030204" pitchFamily="18" charset="0"/>
                          </a:rPr>
                          <m:t>,</m:t>
                        </m:r>
                        <m:r>
                          <a:rPr lang="vi-VN" b="1" i="1">
                            <a:latin typeface="Cambria Math" panose="02040503050406030204" pitchFamily="18" charset="0"/>
                          </a:rPr>
                          <m:t>𝒒</m:t>
                        </m:r>
                        <m:r>
                          <a:rPr lang="vi-VN" i="1">
                            <a:latin typeface="Cambria Math" panose="02040503050406030204" pitchFamily="18" charset="0"/>
                          </a:rPr>
                          <m:t>)</m:t>
                        </m:r>
                      </m:e>
                    </m:func>
                    <m:r>
                      <a:rPr lang="vi-VN" i="1">
                        <a:latin typeface="Cambria Math" panose="02040503050406030204" pitchFamily="18" charset="0"/>
                      </a:rPr>
                      <m:t>≠</m:t>
                    </m:r>
                    <m:func>
                      <m:funcPr>
                        <m:ctrlPr>
                          <a:rPr lang="vi-VN" i="1">
                            <a:latin typeface="Cambria Math" panose="02040503050406030204" pitchFamily="18" charset="0"/>
                          </a:rPr>
                        </m:ctrlPr>
                      </m:funcPr>
                      <m:fName/>
                      <m:e>
                        <m:r>
                          <a:rPr lang="vi-VN" i="1">
                            <a:latin typeface="Cambria Math" panose="02040503050406030204" pitchFamily="18" charset="0"/>
                          </a:rPr>
                          <m:t>𝐻</m:t>
                        </m:r>
                        <m:r>
                          <a:rPr lang="vi-VN" i="1">
                            <a:latin typeface="Cambria Math" panose="02040503050406030204" pitchFamily="18" charset="0"/>
                          </a:rPr>
                          <m:t>(</m:t>
                        </m:r>
                        <m:r>
                          <a:rPr lang="vi-VN" b="1" i="1">
                            <a:latin typeface="Cambria Math" panose="02040503050406030204" pitchFamily="18" charset="0"/>
                          </a:rPr>
                          <m:t>𝒒</m:t>
                        </m:r>
                        <m:r>
                          <a:rPr lang="vi-VN" b="1" i="1">
                            <a:latin typeface="Cambria Math" panose="02040503050406030204" pitchFamily="18" charset="0"/>
                          </a:rPr>
                          <m:t>,</m:t>
                        </m:r>
                        <m:r>
                          <a:rPr lang="vi-VN" b="1" i="1">
                            <a:latin typeface="Cambria Math" panose="02040503050406030204" pitchFamily="18" charset="0"/>
                          </a:rPr>
                          <m:t>𝒑</m:t>
                        </m:r>
                        <m:r>
                          <a:rPr lang="vi-VN" i="1">
                            <a:latin typeface="Cambria Math" panose="02040503050406030204" pitchFamily="18" charset="0"/>
                          </a:rPr>
                          <m:t>)</m:t>
                        </m:r>
                      </m:e>
                    </m:func>
                  </m:oMath>
                </a14:m>
                <a:r>
                  <a:rPr lang="vi-VN" dirty="0"/>
                  <a:t>.</a:t>
                </a:r>
              </a:p>
              <a:p>
                <a:pPr marL="457200" lvl="0" indent="-457200">
                  <a:buFont typeface="+mj-lt"/>
                  <a:buAutoNum type="arabicPeriod"/>
                </a:pPr>
                <a:r>
                  <a:rPr lang="vi-VN" dirty="0"/>
                  <a:t>Khi vecto </a:t>
                </a:r>
                <a14:m>
                  <m:oMath xmlns:m="http://schemas.openxmlformats.org/officeDocument/2006/math">
                    <m:r>
                      <a:rPr lang="vi-VN" b="1" i="1">
                        <a:latin typeface="Cambria Math" panose="02040503050406030204" pitchFamily="18" charset="0"/>
                      </a:rPr>
                      <m:t>𝒑</m:t>
                    </m:r>
                  </m:oMath>
                </a14:m>
                <a:r>
                  <a:rPr lang="vi-VN" b="1" dirty="0"/>
                  <a:t> </a:t>
                </a:r>
                <a:r>
                  <a:rPr lang="vi-VN" dirty="0"/>
                  <a:t>dạng one-hot</a:t>
                </a:r>
                <a:r>
                  <a:rPr lang="vi-VN" b="1" dirty="0"/>
                  <a:t> </a:t>
                </a:r>
                <a:r>
                  <a:rPr lang="vi-VN" dirty="0"/>
                  <a:t>mà chỉ có một giá trị giả sử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𝑃</m:t>
                        </m:r>
                      </m:e>
                      <m:sub>
                        <m:r>
                          <a:rPr lang="vi-VN" i="1">
                            <a:latin typeface="Cambria Math" panose="02040503050406030204" pitchFamily="18" charset="0"/>
                          </a:rPr>
                          <m:t>𝐶</m:t>
                        </m:r>
                      </m:sub>
                    </m:sSub>
                    <m:r>
                      <a:rPr lang="vi-VN" i="1">
                        <a:latin typeface="Cambria Math" panose="02040503050406030204" pitchFamily="18" charset="0"/>
                      </a:rPr>
                      <m:t>=1</m:t>
                    </m:r>
                  </m:oMath>
                </a14:m>
                <a:r>
                  <a:rPr lang="vi-VN" dirty="0"/>
                  <a:t> thì biểu thức crosss entropy có dạng </a:t>
                </a:r>
                <a14:m>
                  <m:oMath xmlns:m="http://schemas.openxmlformats.org/officeDocument/2006/math">
                    <m:r>
                      <a:rPr lang="vi-VN" i="1">
                        <a:latin typeface="Cambria Math" panose="02040503050406030204" pitchFamily="18" charset="0"/>
                      </a:rPr>
                      <m:t>–</m:t>
                    </m:r>
                    <m:r>
                      <m:rPr>
                        <m:sty m:val="p"/>
                      </m:rPr>
                      <a:rPr lang="vi-VN">
                        <a:latin typeface="Cambria Math" panose="02040503050406030204" pitchFamily="18" charset="0"/>
                      </a:rPr>
                      <m:t>log</m:t>
                    </m:r>
                    <m:r>
                      <a:rPr lang="vi-VN">
                        <a:latin typeface="Cambria Math" panose="02040503050406030204" pitchFamily="18" charset="0"/>
                      </a:rPr>
                      <m:t>⁡</m:t>
                    </m:r>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𝑞</m:t>
                        </m:r>
                      </m:e>
                      <m:sub>
                        <m:r>
                          <a:rPr lang="vi-VN" i="1">
                            <a:latin typeface="Cambria Math" panose="02040503050406030204" pitchFamily="18" charset="0"/>
                          </a:rPr>
                          <m:t>𝐶</m:t>
                        </m:r>
                      </m:sub>
                    </m:sSub>
                    <m:r>
                      <a:rPr lang="vi-VN" i="1">
                        <a:latin typeface="Cambria Math" panose="02040503050406030204" pitchFamily="18" charset="0"/>
                      </a:rPr>
                      <m:t>)</m:t>
                    </m:r>
                  </m:oMath>
                </a14:m>
                <a:r>
                  <a:rPr lang="vi-VN" dirty="0"/>
                  <a:t> . Biểu thức đạt giá trị nhỏ nhất khi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𝑞</m:t>
                        </m:r>
                      </m:e>
                      <m:sub>
                        <m:r>
                          <a:rPr lang="vi-VN" i="1">
                            <a:latin typeface="Cambria Math" panose="02040503050406030204" pitchFamily="18" charset="0"/>
                          </a:rPr>
                          <m:t>𝐶</m:t>
                        </m:r>
                      </m:sub>
                    </m:sSub>
                    <m:r>
                      <a:rPr lang="vi-VN" i="1">
                        <a:latin typeface="Cambria Math" panose="02040503050406030204" pitchFamily="18" charset="0"/>
                      </a:rPr>
                      <m:t>=1. </m:t>
                    </m:r>
                  </m:oMath>
                </a14:m>
                <a:r>
                  <a:rPr lang="vi-VN" dirty="0"/>
                  <a:t>Điều này không thể. Tuy nhiên ta biết rằng cross entropy tiến đến 0 khi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𝑞</m:t>
                        </m:r>
                      </m:e>
                      <m:sub>
                        <m:r>
                          <a:rPr lang="vi-VN" i="1">
                            <a:latin typeface="Cambria Math" panose="02040503050406030204" pitchFamily="18" charset="0"/>
                          </a:rPr>
                          <m:t>𝐶</m:t>
                        </m:r>
                      </m:sub>
                    </m:sSub>
                    <m:r>
                      <a:rPr lang="vi-VN" i="1">
                        <a:latin typeface="Cambria Math" panose="02040503050406030204" pitchFamily="18" charset="0"/>
                      </a:rPr>
                      <m:t>→1</m:t>
                    </m:r>
                  </m:oMath>
                </a14:m>
                <a:r>
                  <a:rPr lang="vi-VN" dirty="0"/>
                  <a:t>.</a:t>
                </a:r>
              </a:p>
              <a:p>
                <a:r>
                  <a:rPr lang="vi-VN" b="1" dirty="0"/>
                  <a:t>Xây dựng hàm đánh giá</a:t>
                </a:r>
              </a:p>
              <a:p>
                <a:r>
                  <a:rPr lang="vi-VN" dirty="0"/>
                  <a:t>Trong trường hợp có C lớp dữ liệu, sai số giữa đầu ra dự đoán và đầu ra thực sự của một điểm dữ liệu  với nhãn được tính bởi:</a:t>
                </a:r>
              </a:p>
              <a:p>
                <a:r>
                  <a:rPr lang="vi-VN" dirty="0"/>
                  <a:t>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𝐽</m:t>
                        </m:r>
                      </m:e>
                      <m:sub>
                        <m:r>
                          <a:rPr lang="vi-VN" i="1">
                            <a:latin typeface="Cambria Math" panose="02040503050406030204" pitchFamily="18" charset="0"/>
                          </a:rPr>
                          <m:t>𝑖</m:t>
                        </m:r>
                      </m:sub>
                    </m:sSub>
                    <m:d>
                      <m:dPr>
                        <m:ctrlPr>
                          <a:rPr lang="vi-VN" i="1">
                            <a:latin typeface="Cambria Math" panose="02040503050406030204" pitchFamily="18" charset="0"/>
                          </a:rPr>
                        </m:ctrlPr>
                      </m:dPr>
                      <m:e>
                        <m:r>
                          <a:rPr lang="vi-VN" b="1" i="1">
                            <a:latin typeface="Cambria Math" panose="02040503050406030204" pitchFamily="18" charset="0"/>
                          </a:rPr>
                          <m:t>𝑾</m:t>
                        </m:r>
                      </m:e>
                    </m:d>
                    <m:r>
                      <a:rPr lang="vi-VN" i="1">
                        <a:latin typeface="Cambria Math" panose="02040503050406030204" pitchFamily="18" charset="0"/>
                      </a:rPr>
                      <m:t>≜</m:t>
                    </m:r>
                    <m:r>
                      <a:rPr lang="vi-VN" i="1">
                        <a:latin typeface="Cambria Math" panose="02040503050406030204" pitchFamily="18" charset="0"/>
                      </a:rPr>
                      <m:t>𝐽</m:t>
                    </m:r>
                    <m:d>
                      <m:dPr>
                        <m:ctrlPr>
                          <a:rPr lang="vi-VN" i="1">
                            <a:latin typeface="Cambria Math" panose="02040503050406030204" pitchFamily="18" charset="0"/>
                          </a:rPr>
                        </m:ctrlPr>
                      </m:dPr>
                      <m:e>
                        <m:r>
                          <a:rPr lang="vi-VN" b="1" i="1">
                            <a:latin typeface="Cambria Math" panose="02040503050406030204" pitchFamily="18" charset="0"/>
                          </a:rPr>
                          <m:t>𝑾</m:t>
                        </m:r>
                        <m:r>
                          <a:rPr lang="vi-VN" b="1" i="1">
                            <a:latin typeface="Cambria Math" panose="02040503050406030204" pitchFamily="18" charset="0"/>
                          </a:rPr>
                          <m:t>;</m:t>
                        </m:r>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𝒊</m:t>
                            </m:r>
                          </m:sub>
                        </m:sSub>
                        <m:r>
                          <a:rPr lang="vi-VN" b="1" i="1">
                            <a:latin typeface="Cambria Math" panose="02040503050406030204" pitchFamily="18" charset="0"/>
                          </a:rPr>
                          <m:t>,</m:t>
                        </m:r>
                        <m:sSub>
                          <m:sSubPr>
                            <m:ctrlPr>
                              <a:rPr lang="vi-VN" b="1" i="1">
                                <a:latin typeface="Cambria Math" panose="02040503050406030204" pitchFamily="18" charset="0"/>
                              </a:rPr>
                            </m:ctrlPr>
                          </m:sSubPr>
                          <m:e>
                            <m:r>
                              <a:rPr lang="vi-VN" b="1" i="1">
                                <a:latin typeface="Cambria Math" panose="02040503050406030204" pitchFamily="18" charset="0"/>
                              </a:rPr>
                              <m:t>𝒚</m:t>
                            </m:r>
                          </m:e>
                          <m:sub>
                            <m:r>
                              <a:rPr lang="vi-VN" b="1" i="1">
                                <a:latin typeface="Cambria Math" panose="02040503050406030204" pitchFamily="18" charset="0"/>
                              </a:rPr>
                              <m:t>𝒊</m:t>
                            </m:r>
                          </m:sub>
                        </m:sSub>
                      </m:e>
                    </m:d>
                    <m:r>
                      <a:rPr lang="vi-VN" i="1">
                        <a:latin typeface="Cambria Math" panose="02040503050406030204" pitchFamily="18" charset="0"/>
                      </a:rPr>
                      <m:t>=</m:t>
                    </m:r>
                    <m:r>
                      <a:rPr lang="vi-VN" b="0" i="1" smtClean="0">
                        <a:latin typeface="Cambria Math" panose="02040503050406030204" pitchFamily="18" charset="0"/>
                      </a:rPr>
                      <m:t>−</m:t>
                    </m:r>
                    <m:nary>
                      <m:naryPr>
                        <m:chr m:val="∑"/>
                        <m:limLoc m:val="subSup"/>
                        <m:ctrlPr>
                          <a:rPr lang="vi-VN" i="1">
                            <a:latin typeface="Cambria Math" panose="02040503050406030204" pitchFamily="18" charset="0"/>
                          </a:rPr>
                        </m:ctrlPr>
                      </m:naryPr>
                      <m:sub>
                        <m:r>
                          <a:rPr lang="vi-VN" i="1">
                            <a:latin typeface="Cambria Math" panose="02040503050406030204" pitchFamily="18" charset="0"/>
                          </a:rPr>
                          <m:t>𝑗</m:t>
                        </m:r>
                        <m:r>
                          <a:rPr lang="vi-VN" i="1">
                            <a:latin typeface="Cambria Math" panose="02040503050406030204" pitchFamily="18" charset="0"/>
                          </a:rPr>
                          <m:t>=1</m:t>
                        </m:r>
                      </m:sub>
                      <m:sup>
                        <m:r>
                          <a:rPr lang="vi-VN" i="1">
                            <a:latin typeface="Cambria Math" panose="02040503050406030204" pitchFamily="18" charset="0"/>
                          </a:rPr>
                          <m:t>𝐶</m:t>
                        </m:r>
                      </m:sup>
                      <m:e>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𝑗𝑖</m:t>
                            </m:r>
                            <m:r>
                              <a:rPr lang="vi-VN" i="1">
                                <a:latin typeface="Cambria Math" panose="02040503050406030204" pitchFamily="18" charset="0"/>
                              </a:rPr>
                              <m:t> </m:t>
                            </m:r>
                          </m:sub>
                        </m:sSub>
                        <m:r>
                          <m:rPr>
                            <m:sty m:val="p"/>
                          </m:rPr>
                          <a:rPr lang="vi-VN">
                            <a:latin typeface="Cambria Math" panose="02040503050406030204" pitchFamily="18" charset="0"/>
                          </a:rPr>
                          <m:t>log</m:t>
                        </m:r>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𝑎</m:t>
                            </m:r>
                          </m:e>
                          <m:sub>
                            <m:r>
                              <a:rPr lang="vi-VN" i="1">
                                <a:latin typeface="Cambria Math" panose="02040503050406030204" pitchFamily="18" charset="0"/>
                              </a:rPr>
                              <m:t>𝑗𝑖</m:t>
                            </m:r>
                          </m:sub>
                        </m:sSub>
                        <m:r>
                          <a:rPr lang="vi-VN" i="1">
                            <a:latin typeface="Cambria Math" panose="02040503050406030204" pitchFamily="18" charset="0"/>
                          </a:rPr>
                          <m:t>)</m:t>
                        </m:r>
                      </m:e>
                    </m:nary>
                  </m:oMath>
                </a14:m>
                <a:endParaRPr lang="vi-VN" dirty="0"/>
              </a:p>
              <a:p>
                <a:r>
                  <a:rPr lang="vi-VN" dirty="0"/>
                  <a:t>Các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𝑗𝑖</m:t>
                        </m:r>
                      </m:sub>
                    </m:sSub>
                  </m:oMath>
                </a14:m>
                <a:r>
                  <a:rPr lang="vi-VN" dirty="0"/>
                  <a:t> và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𝑎</m:t>
                        </m:r>
                      </m:e>
                      <m:sub>
                        <m:r>
                          <a:rPr lang="vi-VN" i="1">
                            <a:latin typeface="Cambria Math" panose="02040503050406030204" pitchFamily="18" charset="0"/>
                          </a:rPr>
                          <m:t>𝑗𝑖</m:t>
                        </m:r>
                      </m:sub>
                    </m:sSub>
                  </m:oMath>
                </a14:m>
                <a:r>
                  <a:rPr lang="vi-VN" dirty="0"/>
                  <a:t> là thành phần thứ j của các vecto </a:t>
                </a:r>
                <a14:m>
                  <m:oMath xmlns:m="http://schemas.openxmlformats.org/officeDocument/2006/math">
                    <m:sSub>
                      <m:sSubPr>
                        <m:ctrlPr>
                          <a:rPr lang="vi-VN" i="1">
                            <a:latin typeface="Cambria Math" panose="02040503050406030204" pitchFamily="18" charset="0"/>
                          </a:rPr>
                        </m:ctrlPr>
                      </m:sSubPr>
                      <m:e>
                        <m:r>
                          <a:rPr lang="vi-VN" b="1" i="1">
                            <a:latin typeface="Cambria Math" panose="02040503050406030204" pitchFamily="18" charset="0"/>
                          </a:rPr>
                          <m:t>𝒚</m:t>
                        </m:r>
                      </m:e>
                      <m:sub>
                        <m:r>
                          <a:rPr lang="vi-VN" i="1">
                            <a:latin typeface="Cambria Math" panose="02040503050406030204" pitchFamily="18" charset="0"/>
                          </a:rPr>
                          <m:t>𝑖</m:t>
                        </m:r>
                      </m:sub>
                    </m:sSub>
                    <m:r>
                      <a:rPr lang="vi-VN" i="1">
                        <a:latin typeface="Cambria Math" panose="02040503050406030204" pitchFamily="18" charset="0"/>
                      </a:rPr>
                      <m:t> </m:t>
                    </m:r>
                    <m:r>
                      <a:rPr lang="vi-VN" i="1">
                        <a:latin typeface="Cambria Math" panose="02040503050406030204" pitchFamily="18" charset="0"/>
                      </a:rPr>
                      <m:t>𝑣</m:t>
                    </m:r>
                    <m:r>
                      <a:rPr lang="vi-VN" i="1">
                        <a:latin typeface="Cambria Math" panose="02040503050406030204" pitchFamily="18" charset="0"/>
                      </a:rPr>
                      <m:t>à </m:t>
                    </m:r>
                    <m:sSub>
                      <m:sSubPr>
                        <m:ctrlPr>
                          <a:rPr lang="vi-VN" b="1" i="1">
                            <a:latin typeface="Cambria Math" panose="02040503050406030204" pitchFamily="18" charset="0"/>
                          </a:rPr>
                        </m:ctrlPr>
                      </m:sSubPr>
                      <m:e>
                        <m:r>
                          <a:rPr lang="vi-VN" b="1" i="1">
                            <a:latin typeface="Cambria Math" panose="02040503050406030204" pitchFamily="18" charset="0"/>
                          </a:rPr>
                          <m:t>𝒂</m:t>
                        </m:r>
                      </m:e>
                      <m:sub>
                        <m:r>
                          <a:rPr lang="vi-VN" b="1" i="1">
                            <a:latin typeface="Cambria Math" panose="02040503050406030204" pitchFamily="18" charset="0"/>
                          </a:rPr>
                          <m:t>𝒊</m:t>
                        </m:r>
                      </m:sub>
                    </m:sSub>
                  </m:oMath>
                </a14:m>
                <a:r>
                  <a:rPr lang="vi-VN" b="1" dirty="0"/>
                  <a:t>. </a:t>
                </a:r>
                <a:r>
                  <a:rPr lang="vi-VN" dirty="0"/>
                  <a:t>Cần nhớ rằng </a:t>
                </a:r>
                <a14:m>
                  <m:oMath xmlns:m="http://schemas.openxmlformats.org/officeDocument/2006/math">
                    <m:sSub>
                      <m:sSubPr>
                        <m:ctrlPr>
                          <a:rPr lang="vi-VN" b="1" i="1">
                            <a:latin typeface="Cambria Math" panose="02040503050406030204" pitchFamily="18" charset="0"/>
                          </a:rPr>
                        </m:ctrlPr>
                      </m:sSubPr>
                      <m:e>
                        <m:r>
                          <a:rPr lang="vi-VN" b="1" i="1">
                            <a:latin typeface="Cambria Math" panose="02040503050406030204" pitchFamily="18" charset="0"/>
                          </a:rPr>
                          <m:t>𝒂</m:t>
                        </m:r>
                      </m:e>
                      <m:sub>
                        <m:r>
                          <a:rPr lang="vi-VN" b="1" i="1">
                            <a:latin typeface="Cambria Math" panose="02040503050406030204" pitchFamily="18" charset="0"/>
                          </a:rPr>
                          <m:t>𝒊</m:t>
                        </m:r>
                      </m:sub>
                    </m:sSub>
                  </m:oMath>
                </a14:m>
                <a:r>
                  <a:rPr lang="vi-VN" dirty="0"/>
                  <a:t> phụ thuộc vào đầu vào </a:t>
                </a:r>
                <a14:m>
                  <m:oMath xmlns:m="http://schemas.openxmlformats.org/officeDocument/2006/math">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𝒊</m:t>
                        </m:r>
                      </m:sub>
                    </m:sSub>
                  </m:oMath>
                </a14:m>
                <a:r>
                  <a:rPr lang="vi-VN" dirty="0"/>
                  <a:t> và ma trận trọng </a:t>
                </a:r>
                <a14:m>
                  <m:oMath xmlns:m="http://schemas.openxmlformats.org/officeDocument/2006/math">
                    <m:r>
                      <a:rPr lang="vi-VN" b="1" i="1">
                        <a:latin typeface="Cambria Math" panose="02040503050406030204" pitchFamily="18" charset="0"/>
                      </a:rPr>
                      <m:t>𝒘</m:t>
                    </m:r>
                  </m:oMath>
                </a14:m>
                <a:r>
                  <a:rPr lang="vi-VN" b="1" dirty="0"/>
                  <a:t>. </a:t>
                </a:r>
                <a:r>
                  <a:rPr lang="vi-VN" dirty="0"/>
                  <a:t>Để tránh viết công thức ta nhận thấy rằng chỉ có 1 giá trị j mà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𝑗𝑖</m:t>
                        </m:r>
                      </m:sub>
                    </m:sSub>
                    <m:r>
                      <a:rPr lang="vi-VN" i="1">
                        <a:latin typeface="Cambria Math" panose="02040503050406030204" pitchFamily="18" charset="0"/>
                      </a:rPr>
                      <m:t>=1 </m:t>
                    </m:r>
                  </m:oMath>
                </a14:m>
                <a:r>
                  <a:rPr lang="vi-VN" dirty="0"/>
                  <a:t>do đó ta lấy j là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r>
                          <a:rPr lang="vi-VN" i="1">
                            <a:latin typeface="Cambria Math" panose="02040503050406030204" pitchFamily="18" charset="0"/>
                          </a:rPr>
                          <m:t> </m:t>
                        </m:r>
                      </m:sub>
                    </m:sSub>
                    <m:r>
                      <a:rPr lang="vi-VN" i="1">
                        <a:latin typeface="Cambria Math" panose="02040503050406030204" pitchFamily="18" charset="0"/>
                      </a:rPr>
                      <m:t> </m:t>
                    </m:r>
                  </m:oMath>
                </a14:m>
                <a:r>
                  <a:rPr lang="vi-VN" dirty="0"/>
                  <a:t>. </a:t>
                </a:r>
              </a:p>
            </p:txBody>
          </p:sp>
        </mc:Choice>
        <mc:Fallback>
          <p:sp>
            <p:nvSpPr>
              <p:cNvPr id="3" name="Content Placeholder 2">
                <a:extLst>
                  <a:ext uri="{FF2B5EF4-FFF2-40B4-BE49-F238E27FC236}">
                    <a16:creationId xmlns:a16="http://schemas.microsoft.com/office/drawing/2014/main" id="{506D43DB-3DE1-4DEE-B47F-3D6D9A362A03}"/>
                  </a:ext>
                </a:extLst>
              </p:cNvPr>
              <p:cNvSpPr>
                <a:spLocks noGrp="1" noRot="1" noChangeAspect="1" noMove="1" noResize="1" noEditPoints="1" noAdjustHandles="1" noChangeArrowheads="1" noChangeShapeType="1" noTextEdit="1"/>
              </p:cNvSpPr>
              <p:nvPr>
                <p:ph idx="1"/>
              </p:nvPr>
            </p:nvSpPr>
            <p:spPr>
              <a:xfrm>
                <a:off x="600892" y="319406"/>
                <a:ext cx="10928500" cy="6538594"/>
              </a:xfrm>
              <a:blipFill>
                <a:blip r:embed="rId2"/>
                <a:stretch>
                  <a:fillRect l="-725" t="-8015" r="-391"/>
                </a:stretch>
              </a:blipFill>
            </p:spPr>
            <p:txBody>
              <a:bodyPr/>
              <a:lstStyle/>
              <a:p>
                <a:r>
                  <a:rPr lang="vi-VN">
                    <a:noFill/>
                  </a:rPr>
                  <a:t> </a:t>
                </a:r>
              </a:p>
            </p:txBody>
          </p:sp>
        </mc:Fallback>
      </mc:AlternateContent>
    </p:spTree>
    <p:extLst>
      <p:ext uri="{BB962C8B-B14F-4D97-AF65-F5344CB8AC3E}">
        <p14:creationId xmlns:p14="http://schemas.microsoft.com/office/powerpoint/2010/main" val="3203439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3F3AB-2E34-431C-B7B6-29BA2B7097D4}"/>
              </a:ext>
            </a:extLst>
          </p:cNvPr>
          <p:cNvSpPr>
            <a:spLocks noGrp="1"/>
          </p:cNvSpPr>
          <p:nvPr>
            <p:ph type="title"/>
          </p:nvPr>
        </p:nvSpPr>
        <p:spPr/>
        <p:txBody>
          <a:bodyPr>
            <a:normAutofit fontScale="90000"/>
          </a:bodyPr>
          <a:lstStyle/>
          <a:p>
            <a:endParaRPr lang="vi-V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49B09E-4AB7-4F47-9A98-7B87CC7C8E64}"/>
                  </a:ext>
                </a:extLst>
              </p:cNvPr>
              <p:cNvSpPr>
                <a:spLocks noGrp="1"/>
              </p:cNvSpPr>
              <p:nvPr>
                <p:ph idx="1"/>
              </p:nvPr>
            </p:nvSpPr>
            <p:spPr>
              <a:xfrm>
                <a:off x="600891" y="319406"/>
                <a:ext cx="11193544" cy="6219188"/>
              </a:xfrm>
            </p:spPr>
            <p:txBody>
              <a:bodyPr/>
              <a:lstStyle/>
              <a:p>
                <a:r>
                  <a:rPr lang="vi-VN" dirty="0"/>
                  <a:t>Sử dụng các công thức này ta có:</a:t>
                </a:r>
              </a:p>
              <a:p>
                <a:r>
                  <a:rPr lang="vi-VN" dirty="0"/>
                  <a:t>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𝐽</m:t>
                        </m:r>
                      </m:e>
                      <m:sub>
                        <m:r>
                          <a:rPr lang="vi-VN" i="1">
                            <a:latin typeface="Cambria Math" panose="02040503050406030204" pitchFamily="18" charset="0"/>
                          </a:rPr>
                          <m:t>𝑖</m:t>
                        </m:r>
                      </m:sub>
                    </m:sSub>
                    <m:d>
                      <m:dPr>
                        <m:ctrlPr>
                          <a:rPr lang="vi-VN" i="1">
                            <a:latin typeface="Cambria Math" panose="02040503050406030204" pitchFamily="18" charset="0"/>
                          </a:rPr>
                        </m:ctrlPr>
                      </m:dPr>
                      <m:e>
                        <m:r>
                          <a:rPr lang="vi-VN" b="1" i="1">
                            <a:latin typeface="Cambria Math" panose="02040503050406030204" pitchFamily="18" charset="0"/>
                          </a:rPr>
                          <m:t>𝑾</m:t>
                        </m:r>
                      </m:e>
                    </m:d>
                    <m:r>
                      <a:rPr lang="vi-VN" i="1">
                        <a:latin typeface="Cambria Math" panose="02040503050406030204" pitchFamily="18" charset="0"/>
                      </a:rPr>
                      <m:t>=−</m:t>
                    </m:r>
                    <m:func>
                      <m:funcPr>
                        <m:ctrlPr>
                          <a:rPr lang="vi-VN" i="1">
                            <a:latin typeface="Cambria Math" panose="02040503050406030204" pitchFamily="18" charset="0"/>
                          </a:rPr>
                        </m:ctrlPr>
                      </m:funcPr>
                      <m:fName>
                        <m:r>
                          <m:rPr>
                            <m:sty m:val="p"/>
                          </m:rPr>
                          <a:rPr lang="vi-VN">
                            <a:latin typeface="Cambria Math" panose="02040503050406030204" pitchFamily="18" charset="0"/>
                          </a:rPr>
                          <m:t>log</m:t>
                        </m:r>
                      </m:fName>
                      <m:e>
                        <m:d>
                          <m:dPr>
                            <m:ctrlPr>
                              <a:rPr lang="vi-VN" i="1">
                                <a:latin typeface="Cambria Math" panose="02040503050406030204" pitchFamily="18" charset="0"/>
                              </a:rPr>
                            </m:ctrlPr>
                          </m:dPr>
                          <m:e>
                            <m:sSub>
                              <m:sSubPr>
                                <m:ctrlPr>
                                  <a:rPr lang="vi-VN" i="1">
                                    <a:latin typeface="Cambria Math" panose="02040503050406030204" pitchFamily="18" charset="0"/>
                                  </a:rPr>
                                </m:ctrlPr>
                              </m:sSubPr>
                              <m:e>
                                <m:r>
                                  <a:rPr lang="vi-VN" i="1">
                                    <a:latin typeface="Cambria Math" panose="02040503050406030204" pitchFamily="18" charset="0"/>
                                  </a:rPr>
                                  <m:t>𝑎</m:t>
                                </m:r>
                              </m:e>
                              <m:sub>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r>
                                  <a:rPr lang="vi-VN" i="1">
                                    <a:latin typeface="Cambria Math" panose="02040503050406030204" pitchFamily="18" charset="0"/>
                                  </a:rPr>
                                  <m:t>,</m:t>
                                </m:r>
                                <m:r>
                                  <a:rPr lang="vi-VN" i="1">
                                    <a:latin typeface="Cambria Math" panose="02040503050406030204" pitchFamily="18" charset="0"/>
                                  </a:rPr>
                                  <m:t>𝑖</m:t>
                                </m:r>
                              </m:sub>
                            </m:sSub>
                          </m:e>
                        </m:d>
                      </m:e>
                    </m:func>
                  </m:oMath>
                </a14:m>
                <a:endParaRPr lang="vi-VN" dirty="0"/>
              </a:p>
              <a:p>
                <a:r>
                  <a:rPr lang="vi-VN" dirty="0"/>
                  <a:t>Với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𝑎</m:t>
                        </m:r>
                      </m:e>
                      <m:sub>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r>
                          <a:rPr lang="vi-VN" i="1">
                            <a:latin typeface="Cambria Math" panose="02040503050406030204" pitchFamily="18" charset="0"/>
                          </a:rPr>
                          <m:t>,</m:t>
                        </m:r>
                        <m:r>
                          <a:rPr lang="vi-VN" i="1">
                            <a:latin typeface="Cambria Math" panose="02040503050406030204" pitchFamily="18" charset="0"/>
                          </a:rPr>
                          <m:t>𝑖</m:t>
                        </m:r>
                      </m:sub>
                    </m:sSub>
                  </m:oMath>
                </a14:m>
                <a:r>
                  <a:rPr lang="vi-VN" dirty="0"/>
                  <a:t> là phần tử thứ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m:t>
                        </m:r>
                        <m:r>
                          <a:rPr lang="vi-VN" i="1">
                            <a:latin typeface="Cambria Math" panose="02040503050406030204" pitchFamily="18" charset="0"/>
                          </a:rPr>
                          <m:t>𝑖</m:t>
                        </m:r>
                      </m:sub>
                    </m:sSub>
                    <m:r>
                      <a:rPr lang="vi-VN" i="1">
                        <a:latin typeface="Cambria Math" panose="02040503050406030204" pitchFamily="18" charset="0"/>
                      </a:rPr>
                      <m:t> </m:t>
                    </m:r>
                    <m:r>
                      <a:rPr lang="vi-VN" i="1">
                        <a:latin typeface="Cambria Math" panose="02040503050406030204" pitchFamily="18" charset="0"/>
                      </a:rPr>
                      <m:t>𝑐</m:t>
                    </m:r>
                    <m:r>
                      <a:rPr lang="vi-VN" i="1">
                        <a:latin typeface="Cambria Math" panose="02040503050406030204" pitchFamily="18" charset="0"/>
                      </a:rPr>
                      <m:t>ủ</m:t>
                    </m:r>
                    <m:r>
                      <a:rPr lang="vi-VN" i="1">
                        <a:latin typeface="Cambria Math" panose="02040503050406030204" pitchFamily="18" charset="0"/>
                      </a:rPr>
                      <m:t>𝑎</m:t>
                    </m:r>
                    <m:r>
                      <a:rPr lang="vi-VN" i="1">
                        <a:latin typeface="Cambria Math" panose="02040503050406030204" pitchFamily="18" charset="0"/>
                      </a:rPr>
                      <m:t> </m:t>
                    </m:r>
                    <m:r>
                      <a:rPr lang="vi-VN" i="1">
                        <a:latin typeface="Cambria Math" panose="02040503050406030204" pitchFamily="18" charset="0"/>
                      </a:rPr>
                      <m:t>𝑣𝑒𝑐𝑡𝑜</m:t>
                    </m:r>
                    <m:r>
                      <a:rPr lang="vi-VN" i="1">
                        <a:latin typeface="Cambria Math" panose="02040503050406030204" pitchFamily="18" charset="0"/>
                      </a:rPr>
                      <m:t> </m:t>
                    </m:r>
                    <m:sSub>
                      <m:sSubPr>
                        <m:ctrlPr>
                          <a:rPr lang="vi-VN" b="1" i="1">
                            <a:latin typeface="Cambria Math" panose="02040503050406030204" pitchFamily="18" charset="0"/>
                          </a:rPr>
                        </m:ctrlPr>
                      </m:sSubPr>
                      <m:e>
                        <m:r>
                          <a:rPr lang="vi-VN" b="1" i="1">
                            <a:latin typeface="Cambria Math" panose="02040503050406030204" pitchFamily="18" charset="0"/>
                          </a:rPr>
                          <m:t>𝒂</m:t>
                        </m:r>
                      </m:e>
                      <m:sub>
                        <m:r>
                          <a:rPr lang="vi-VN" b="1" i="1">
                            <a:latin typeface="Cambria Math" panose="02040503050406030204" pitchFamily="18" charset="0"/>
                          </a:rPr>
                          <m:t>𝒊</m:t>
                        </m:r>
                      </m:sub>
                    </m:sSub>
                  </m:oMath>
                </a14:m>
                <a:r>
                  <a:rPr lang="vi-VN" dirty="0"/>
                  <a:t> .</a:t>
                </a:r>
              </a:p>
              <a:p>
                <a:r>
                  <a:rPr lang="vi-VN" dirty="0"/>
                  <a:t>Kết hợp với toàn bộ cặp dữ liệu </a:t>
                </a:r>
                <a14:m>
                  <m:oMath xmlns:m="http://schemas.openxmlformats.org/officeDocument/2006/math">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𝒊</m:t>
                        </m:r>
                      </m:sub>
                    </m:sSub>
                    <m:r>
                      <a:rPr lang="vi-VN" b="1" i="1">
                        <a:latin typeface="Cambria Math" panose="02040503050406030204" pitchFamily="18" charset="0"/>
                      </a:rPr>
                      <m:t>, </m:t>
                    </m:r>
                    <m:sSub>
                      <m:sSubPr>
                        <m:ctrlPr>
                          <a:rPr lang="vi-VN" b="1" i="1">
                            <a:latin typeface="Cambria Math" panose="02040503050406030204" pitchFamily="18" charset="0"/>
                          </a:rPr>
                        </m:ctrlPr>
                      </m:sSubPr>
                      <m:e>
                        <m:r>
                          <a:rPr lang="vi-VN" b="1" i="1">
                            <a:latin typeface="Cambria Math" panose="02040503050406030204" pitchFamily="18" charset="0"/>
                          </a:rPr>
                          <m:t>𝒚</m:t>
                        </m:r>
                      </m:e>
                      <m:sub>
                        <m:r>
                          <a:rPr lang="vi-VN" b="1" i="1">
                            <a:latin typeface="Cambria Math" panose="02040503050406030204" pitchFamily="18" charset="0"/>
                          </a:rPr>
                          <m:t>𝒊</m:t>
                        </m:r>
                      </m:sub>
                    </m:sSub>
                  </m:oMath>
                </a14:m>
                <a:r>
                  <a:rPr lang="vi-VN" dirty="0"/>
                  <a:t>  i=1,2,...N, hàm sai số có thể được viết:</a:t>
                </a:r>
              </a:p>
              <a:p>
                <a:r>
                  <a:rPr lang="vi-VN" dirty="0"/>
                  <a:t>			</a:t>
                </a:r>
                <a14:m>
                  <m:oMath xmlns:m="http://schemas.openxmlformats.org/officeDocument/2006/math">
                    <m:r>
                      <a:rPr lang="vi-VN" i="1">
                        <a:latin typeface="Cambria Math" panose="02040503050406030204" pitchFamily="18" charset="0"/>
                      </a:rPr>
                      <m:t>𝐽</m:t>
                    </m:r>
                    <m:d>
                      <m:dPr>
                        <m:ctrlPr>
                          <a:rPr lang="vi-VN" i="1">
                            <a:latin typeface="Cambria Math" panose="02040503050406030204" pitchFamily="18" charset="0"/>
                          </a:rPr>
                        </m:ctrlPr>
                      </m:dPr>
                      <m:e>
                        <m:r>
                          <a:rPr lang="vi-VN" b="1" i="1">
                            <a:latin typeface="Cambria Math" panose="02040503050406030204" pitchFamily="18" charset="0"/>
                          </a:rPr>
                          <m:t>𝑾</m:t>
                        </m:r>
                        <m:r>
                          <a:rPr lang="vi-VN" b="1" i="1">
                            <a:latin typeface="Cambria Math" panose="02040503050406030204" pitchFamily="18" charset="0"/>
                          </a:rPr>
                          <m:t>;</m:t>
                        </m:r>
                        <m:r>
                          <a:rPr lang="vi-VN" b="1" i="1">
                            <a:latin typeface="Cambria Math" panose="02040503050406030204" pitchFamily="18" charset="0"/>
                          </a:rPr>
                          <m:t>𝑿</m:t>
                        </m:r>
                        <m:r>
                          <a:rPr lang="vi-VN" b="1" i="1">
                            <a:latin typeface="Cambria Math" panose="02040503050406030204" pitchFamily="18" charset="0"/>
                          </a:rPr>
                          <m:t>,</m:t>
                        </m:r>
                        <m:r>
                          <a:rPr lang="vi-VN" b="1" i="1">
                            <a:latin typeface="Cambria Math" panose="02040503050406030204" pitchFamily="18" charset="0"/>
                          </a:rPr>
                          <m:t>𝒀</m:t>
                        </m:r>
                      </m:e>
                    </m:d>
                    <m:r>
                      <a:rPr lang="vi-VN" i="1">
                        <a:latin typeface="Cambria Math" panose="02040503050406030204" pitchFamily="18" charset="0"/>
                      </a:rPr>
                      <m:t>=−</m:t>
                    </m:r>
                    <m:f>
                      <m:fPr>
                        <m:ctrlPr>
                          <a:rPr lang="vi-VN" i="1">
                            <a:latin typeface="Cambria Math" panose="02040503050406030204" pitchFamily="18" charset="0"/>
                          </a:rPr>
                        </m:ctrlPr>
                      </m:fPr>
                      <m:num>
                        <m:r>
                          <a:rPr lang="vi-VN" i="1">
                            <a:latin typeface="Cambria Math" panose="02040503050406030204" pitchFamily="18" charset="0"/>
                          </a:rPr>
                          <m:t>1</m:t>
                        </m:r>
                      </m:num>
                      <m:den>
                        <m:r>
                          <a:rPr lang="vi-VN" i="1">
                            <a:latin typeface="Cambria Math" panose="02040503050406030204" pitchFamily="18" charset="0"/>
                          </a:rPr>
                          <m:t>𝑁</m:t>
                        </m:r>
                      </m:den>
                    </m:f>
                    <m:nary>
                      <m:naryPr>
                        <m:chr m:val="∑"/>
                        <m:limLoc m:val="undOvr"/>
                        <m:ctrlPr>
                          <a:rPr lang="vi-VN" i="1">
                            <a:latin typeface="Cambria Math" panose="02040503050406030204" pitchFamily="18" charset="0"/>
                          </a:rPr>
                        </m:ctrlPr>
                      </m:naryPr>
                      <m:sub>
                        <m:r>
                          <a:rPr lang="vi-VN" i="1">
                            <a:latin typeface="Cambria Math" panose="02040503050406030204" pitchFamily="18" charset="0"/>
                          </a:rPr>
                          <m:t>𝑖</m:t>
                        </m:r>
                        <m:r>
                          <a:rPr lang="vi-VN" i="1">
                            <a:latin typeface="Cambria Math" panose="02040503050406030204" pitchFamily="18" charset="0"/>
                          </a:rPr>
                          <m:t>=1</m:t>
                        </m:r>
                      </m:sub>
                      <m:sup>
                        <m:r>
                          <a:rPr lang="vi-VN" i="1">
                            <a:latin typeface="Cambria Math" panose="02040503050406030204" pitchFamily="18" charset="0"/>
                          </a:rPr>
                          <m:t>𝑁</m:t>
                        </m:r>
                      </m:sup>
                      <m:e>
                        <m:r>
                          <m:rPr>
                            <m:sty m:val="p"/>
                          </m:rPr>
                          <a:rPr lang="vi-VN">
                            <a:latin typeface="Cambria Math" panose="02040503050406030204" pitchFamily="18" charset="0"/>
                          </a:rPr>
                          <m:t>log</m:t>
                        </m:r>
                        <m:r>
                          <a:rPr lang="vi-VN">
                            <a:latin typeface="Cambria Math" panose="02040503050406030204" pitchFamily="18" charset="0"/>
                          </a:rPr>
                          <m:t>⁡</m:t>
                        </m:r>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𝑎</m:t>
                            </m:r>
                          </m:e>
                          <m:sub>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r>
                              <a:rPr lang="vi-VN" i="1">
                                <a:latin typeface="Cambria Math" panose="02040503050406030204" pitchFamily="18" charset="0"/>
                              </a:rPr>
                              <m:t>,</m:t>
                            </m:r>
                            <m:r>
                              <a:rPr lang="vi-VN" i="1">
                                <a:latin typeface="Cambria Math" panose="02040503050406030204" pitchFamily="18" charset="0"/>
                              </a:rPr>
                              <m:t>𝑖</m:t>
                            </m:r>
                          </m:sub>
                        </m:sSub>
                        <m:r>
                          <a:rPr lang="vi-VN" i="1">
                            <a:latin typeface="Cambria Math" panose="02040503050406030204" pitchFamily="18" charset="0"/>
                          </a:rPr>
                          <m:t>)</m:t>
                        </m:r>
                      </m:e>
                    </m:nary>
                  </m:oMath>
                </a14:m>
                <a:r>
                  <a:rPr lang="vi-VN" dirty="0"/>
                  <a:t> </a:t>
                </a:r>
              </a:p>
              <a:p>
                <a:r>
                  <a:rPr lang="vi-VN" dirty="0"/>
                  <a:t>Mặc dù hàm sai số này nhìn khá phức tạp nhưng đạo hàm của nó lại được viết khá đơn giản. Ta cũng có  thể mở rộng hàm sai số này khi thêm thành phần điều chỉnh vào để tránh overfitting như sau:</a:t>
                </a:r>
              </a:p>
              <a:p>
                <a:r>
                  <a:rPr lang="vi-VN" dirty="0"/>
                  <a:t>		</a:t>
                </a:r>
                <a14:m>
                  <m:oMath xmlns:m="http://schemas.openxmlformats.org/officeDocument/2006/math">
                    <m:r>
                      <a:rPr lang="vi-VN" i="1">
                        <a:latin typeface="Cambria Math" panose="02040503050406030204" pitchFamily="18" charset="0"/>
                      </a:rPr>
                      <m:t>𝐽</m:t>
                    </m:r>
                    <m:d>
                      <m:dPr>
                        <m:ctrlPr>
                          <a:rPr lang="vi-VN" i="1">
                            <a:latin typeface="Cambria Math" panose="02040503050406030204" pitchFamily="18" charset="0"/>
                          </a:rPr>
                        </m:ctrlPr>
                      </m:dPr>
                      <m:e>
                        <m:r>
                          <a:rPr lang="vi-VN" b="1" i="1">
                            <a:latin typeface="Cambria Math" panose="02040503050406030204" pitchFamily="18" charset="0"/>
                          </a:rPr>
                          <m:t>𝑾</m:t>
                        </m:r>
                        <m:r>
                          <a:rPr lang="vi-VN" b="1" i="1">
                            <a:latin typeface="Cambria Math" panose="02040503050406030204" pitchFamily="18" charset="0"/>
                          </a:rPr>
                          <m:t>;</m:t>
                        </m:r>
                        <m:r>
                          <a:rPr lang="vi-VN" b="1" i="1">
                            <a:latin typeface="Cambria Math" panose="02040503050406030204" pitchFamily="18" charset="0"/>
                          </a:rPr>
                          <m:t>𝑿</m:t>
                        </m:r>
                        <m:r>
                          <a:rPr lang="vi-VN" b="1" i="1">
                            <a:latin typeface="Cambria Math" panose="02040503050406030204" pitchFamily="18" charset="0"/>
                          </a:rPr>
                          <m:t>,</m:t>
                        </m:r>
                        <m:r>
                          <a:rPr lang="vi-VN" b="1" i="1">
                            <a:latin typeface="Cambria Math" panose="02040503050406030204" pitchFamily="18" charset="0"/>
                          </a:rPr>
                          <m:t>𝒀</m:t>
                        </m:r>
                      </m:e>
                    </m:d>
                    <m:r>
                      <a:rPr lang="vi-VN" i="1">
                        <a:latin typeface="Cambria Math" panose="02040503050406030204" pitchFamily="18" charset="0"/>
                      </a:rPr>
                      <m:t>=−</m:t>
                    </m:r>
                    <m:f>
                      <m:fPr>
                        <m:ctrlPr>
                          <a:rPr lang="vi-VN" i="1">
                            <a:latin typeface="Cambria Math" panose="02040503050406030204" pitchFamily="18" charset="0"/>
                          </a:rPr>
                        </m:ctrlPr>
                      </m:fPr>
                      <m:num>
                        <m:r>
                          <a:rPr lang="vi-VN" i="1">
                            <a:latin typeface="Cambria Math" panose="02040503050406030204" pitchFamily="18" charset="0"/>
                          </a:rPr>
                          <m:t>1</m:t>
                        </m:r>
                      </m:num>
                      <m:den>
                        <m:r>
                          <a:rPr lang="vi-VN" i="1">
                            <a:latin typeface="Cambria Math" panose="02040503050406030204" pitchFamily="18" charset="0"/>
                          </a:rPr>
                          <m:t>𝑁</m:t>
                        </m:r>
                      </m:den>
                    </m:f>
                    <m:r>
                      <a:rPr lang="vi-VN" i="1">
                        <a:latin typeface="Cambria Math" panose="02040503050406030204" pitchFamily="18" charset="0"/>
                      </a:rPr>
                      <m:t>(</m:t>
                    </m:r>
                    <m:nary>
                      <m:naryPr>
                        <m:chr m:val="∑"/>
                        <m:limLoc m:val="undOvr"/>
                        <m:ctrlPr>
                          <a:rPr lang="vi-VN" i="1">
                            <a:latin typeface="Cambria Math" panose="02040503050406030204" pitchFamily="18" charset="0"/>
                          </a:rPr>
                        </m:ctrlPr>
                      </m:naryPr>
                      <m:sub>
                        <m:r>
                          <a:rPr lang="vi-VN" i="1">
                            <a:latin typeface="Cambria Math" panose="02040503050406030204" pitchFamily="18" charset="0"/>
                          </a:rPr>
                          <m:t>𝑖</m:t>
                        </m:r>
                        <m:r>
                          <a:rPr lang="vi-VN" i="1">
                            <a:latin typeface="Cambria Math" panose="02040503050406030204" pitchFamily="18" charset="0"/>
                          </a:rPr>
                          <m:t>=1</m:t>
                        </m:r>
                      </m:sub>
                      <m:sup>
                        <m:r>
                          <a:rPr lang="vi-VN" i="1">
                            <a:latin typeface="Cambria Math" panose="02040503050406030204" pitchFamily="18" charset="0"/>
                          </a:rPr>
                          <m:t>𝑁</m:t>
                        </m:r>
                      </m:sup>
                      <m:e>
                        <m:r>
                          <m:rPr>
                            <m:sty m:val="p"/>
                          </m:rPr>
                          <a:rPr lang="vi-VN">
                            <a:latin typeface="Cambria Math" panose="02040503050406030204" pitchFamily="18" charset="0"/>
                          </a:rPr>
                          <m:t>log</m:t>
                        </m:r>
                        <m:r>
                          <a:rPr lang="vi-VN">
                            <a:latin typeface="Cambria Math" panose="02040503050406030204" pitchFamily="18" charset="0"/>
                          </a:rPr>
                          <m:t>⁡</m:t>
                        </m:r>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𝑎</m:t>
                            </m:r>
                          </m:e>
                          <m:sub>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r>
                              <a:rPr lang="vi-VN" i="1">
                                <a:latin typeface="Cambria Math" panose="02040503050406030204" pitchFamily="18" charset="0"/>
                              </a:rPr>
                              <m:t>,</m:t>
                            </m:r>
                            <m:r>
                              <a:rPr lang="vi-VN" i="1">
                                <a:latin typeface="Cambria Math" panose="02040503050406030204" pitchFamily="18" charset="0"/>
                              </a:rPr>
                              <m:t>𝑖</m:t>
                            </m:r>
                          </m:sub>
                        </m:sSub>
                        <m:r>
                          <a:rPr lang="vi-VN" i="1">
                            <a:latin typeface="Cambria Math" panose="02040503050406030204" pitchFamily="18" charset="0"/>
                          </a:rPr>
                          <m:t>)</m:t>
                        </m:r>
                      </m:e>
                    </m:nary>
                    <m:r>
                      <a:rPr lang="vi-VN" i="1">
                        <a:latin typeface="Cambria Math" panose="02040503050406030204" pitchFamily="18" charset="0"/>
                      </a:rPr>
                      <m:t>+</m:t>
                    </m:r>
                    <m:f>
                      <m:fPr>
                        <m:ctrlPr>
                          <a:rPr lang="vi-VN" i="1">
                            <a:latin typeface="Cambria Math" panose="02040503050406030204" pitchFamily="18" charset="0"/>
                          </a:rPr>
                        </m:ctrlPr>
                      </m:fPr>
                      <m:num>
                        <m:r>
                          <a:rPr lang="vi-VN" i="1">
                            <a:latin typeface="Cambria Math" panose="02040503050406030204" pitchFamily="18" charset="0"/>
                          </a:rPr>
                          <m:t>𝜆</m:t>
                        </m:r>
                      </m:num>
                      <m:den>
                        <m:r>
                          <a:rPr lang="vi-VN" i="1">
                            <a:latin typeface="Cambria Math" panose="02040503050406030204" pitchFamily="18" charset="0"/>
                          </a:rPr>
                          <m:t>2</m:t>
                        </m:r>
                      </m:den>
                    </m:f>
                    <m:sSubSup>
                      <m:sSubSupPr>
                        <m:ctrlPr>
                          <a:rPr lang="vi-VN" i="1">
                            <a:latin typeface="Cambria Math" panose="02040503050406030204" pitchFamily="18" charset="0"/>
                          </a:rPr>
                        </m:ctrlPr>
                      </m:sSubSupPr>
                      <m:e>
                        <m:d>
                          <m:dPr>
                            <m:begChr m:val="‖"/>
                            <m:endChr m:val="‖"/>
                            <m:ctrlPr>
                              <a:rPr lang="vi-VN" i="1">
                                <a:latin typeface="Cambria Math" panose="02040503050406030204" pitchFamily="18" charset="0"/>
                              </a:rPr>
                            </m:ctrlPr>
                          </m:dPr>
                          <m:e>
                            <m:r>
                              <a:rPr lang="vi-VN" b="1" i="1">
                                <a:latin typeface="Cambria Math" panose="02040503050406030204" pitchFamily="18" charset="0"/>
                              </a:rPr>
                              <m:t>𝑾</m:t>
                            </m:r>
                          </m:e>
                        </m:d>
                      </m:e>
                      <m:sub>
                        <m:r>
                          <a:rPr lang="vi-VN" i="1">
                            <a:latin typeface="Cambria Math" panose="02040503050406030204" pitchFamily="18" charset="0"/>
                          </a:rPr>
                          <m:t>𝐹</m:t>
                        </m:r>
                      </m:sub>
                      <m:sup>
                        <m:r>
                          <a:rPr lang="vi-VN" i="1">
                            <a:latin typeface="Cambria Math" panose="02040503050406030204" pitchFamily="18" charset="0"/>
                          </a:rPr>
                          <m:t>2</m:t>
                        </m:r>
                      </m:sup>
                    </m:sSubSup>
                    <m:r>
                      <a:rPr lang="vi-VN" i="1">
                        <a:latin typeface="Cambria Math" panose="02040503050406030204" pitchFamily="18" charset="0"/>
                      </a:rPr>
                      <m:t>)</m:t>
                    </m:r>
                  </m:oMath>
                </a14:m>
                <a:r>
                  <a:rPr lang="vi-VN" dirty="0"/>
                  <a:t>	</a:t>
                </a:r>
              </a:p>
              <a:p>
                <a:r>
                  <a:rPr lang="vi-VN" dirty="0"/>
                  <a:t>Số hạng </a:t>
                </a:r>
                <a14:m>
                  <m:oMath xmlns:m="http://schemas.openxmlformats.org/officeDocument/2006/math">
                    <m:f>
                      <m:fPr>
                        <m:ctrlPr>
                          <a:rPr lang="vi-VN" i="1">
                            <a:latin typeface="Cambria Math" panose="02040503050406030204" pitchFamily="18" charset="0"/>
                          </a:rPr>
                        </m:ctrlPr>
                      </m:fPr>
                      <m:num>
                        <m:r>
                          <a:rPr lang="vi-VN" i="1">
                            <a:latin typeface="Cambria Math" panose="02040503050406030204" pitchFamily="18" charset="0"/>
                          </a:rPr>
                          <m:t>𝜆</m:t>
                        </m:r>
                      </m:num>
                      <m:den>
                        <m:r>
                          <a:rPr lang="vi-VN" i="1">
                            <a:latin typeface="Cambria Math" panose="02040503050406030204" pitchFamily="18" charset="0"/>
                          </a:rPr>
                          <m:t>2</m:t>
                        </m:r>
                      </m:den>
                    </m:f>
                    <m:sSubSup>
                      <m:sSubSupPr>
                        <m:ctrlPr>
                          <a:rPr lang="vi-VN" i="1">
                            <a:latin typeface="Cambria Math" panose="02040503050406030204" pitchFamily="18" charset="0"/>
                          </a:rPr>
                        </m:ctrlPr>
                      </m:sSubSupPr>
                      <m:e>
                        <m:d>
                          <m:dPr>
                            <m:begChr m:val="‖"/>
                            <m:endChr m:val="‖"/>
                            <m:ctrlPr>
                              <a:rPr lang="vi-VN" i="1">
                                <a:latin typeface="Cambria Math" panose="02040503050406030204" pitchFamily="18" charset="0"/>
                              </a:rPr>
                            </m:ctrlPr>
                          </m:dPr>
                          <m:e>
                            <m:r>
                              <a:rPr lang="vi-VN" b="1" i="1">
                                <a:latin typeface="Cambria Math" panose="02040503050406030204" pitchFamily="18" charset="0"/>
                              </a:rPr>
                              <m:t>𝑾</m:t>
                            </m:r>
                          </m:e>
                        </m:d>
                      </m:e>
                      <m:sub>
                        <m:r>
                          <a:rPr lang="vi-VN" i="1">
                            <a:latin typeface="Cambria Math" panose="02040503050406030204" pitchFamily="18" charset="0"/>
                          </a:rPr>
                          <m:t>𝐹</m:t>
                        </m:r>
                      </m:sub>
                      <m:sup>
                        <m:r>
                          <a:rPr lang="vi-VN" i="1">
                            <a:latin typeface="Cambria Math" panose="02040503050406030204" pitchFamily="18" charset="0"/>
                          </a:rPr>
                          <m:t>2</m:t>
                        </m:r>
                      </m:sup>
                    </m:sSubSup>
                  </m:oMath>
                </a14:m>
                <a:r>
                  <a:rPr lang="vi-VN" dirty="0"/>
                  <a:t> có thể lấy đơn giản là </a:t>
                </a:r>
                <a14:m>
                  <m:oMath xmlns:m="http://schemas.openxmlformats.org/officeDocument/2006/math">
                    <m:r>
                      <a:rPr lang="vi-VN" i="1">
                        <a:latin typeface="Cambria Math" panose="02040503050406030204" pitchFamily="18" charset="0"/>
                      </a:rPr>
                      <m:t>𝜆</m:t>
                    </m:r>
                    <m:r>
                      <a:rPr lang="vi-VN" b="1" i="1">
                        <a:latin typeface="Cambria Math" panose="02040503050406030204" pitchFamily="18" charset="0"/>
                      </a:rPr>
                      <m:t>𝑾</m:t>
                    </m:r>
                  </m:oMath>
                </a14:m>
                <a:endParaRPr lang="vi-VN" dirty="0"/>
              </a:p>
              <a:p>
                <a:endParaRPr lang="vi-VN" dirty="0"/>
              </a:p>
            </p:txBody>
          </p:sp>
        </mc:Choice>
        <mc:Fallback xmlns="">
          <p:sp>
            <p:nvSpPr>
              <p:cNvPr id="3" name="Content Placeholder 2">
                <a:extLst>
                  <a:ext uri="{FF2B5EF4-FFF2-40B4-BE49-F238E27FC236}">
                    <a16:creationId xmlns:a16="http://schemas.microsoft.com/office/drawing/2014/main" id="{F549B09E-4AB7-4F47-9A98-7B87CC7C8E64}"/>
                  </a:ext>
                </a:extLst>
              </p:cNvPr>
              <p:cNvSpPr>
                <a:spLocks noGrp="1" noRot="1" noChangeAspect="1" noMove="1" noResize="1" noEditPoints="1" noAdjustHandles="1" noChangeArrowheads="1" noChangeShapeType="1" noTextEdit="1"/>
              </p:cNvSpPr>
              <p:nvPr>
                <p:ph idx="1"/>
              </p:nvPr>
            </p:nvSpPr>
            <p:spPr>
              <a:xfrm>
                <a:off x="600891" y="319406"/>
                <a:ext cx="11193544" cy="6219188"/>
              </a:xfrm>
              <a:blipFill>
                <a:blip r:embed="rId2"/>
                <a:stretch>
                  <a:fillRect l="-708" t="-490" r="-381"/>
                </a:stretch>
              </a:blipFill>
            </p:spPr>
            <p:txBody>
              <a:bodyPr/>
              <a:lstStyle/>
              <a:p>
                <a:r>
                  <a:rPr lang="vi-VN">
                    <a:noFill/>
                  </a:rPr>
                  <a:t> </a:t>
                </a:r>
              </a:p>
            </p:txBody>
          </p:sp>
        </mc:Fallback>
      </mc:AlternateContent>
    </p:spTree>
    <p:extLst>
      <p:ext uri="{BB962C8B-B14F-4D97-AF65-F5344CB8AC3E}">
        <p14:creationId xmlns:p14="http://schemas.microsoft.com/office/powerpoint/2010/main" val="259702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A444C-B22A-4C11-9041-06A25C6504CC}"/>
              </a:ext>
            </a:extLst>
          </p:cNvPr>
          <p:cNvSpPr>
            <a:spLocks noGrp="1"/>
          </p:cNvSpPr>
          <p:nvPr>
            <p:ph type="title"/>
          </p:nvPr>
        </p:nvSpPr>
        <p:spPr/>
        <p:txBody>
          <a:bodyPr>
            <a:normAutofit fontScale="90000"/>
          </a:bodyPr>
          <a:lstStyle/>
          <a:p>
            <a:endParaRPr lang="vi-VN"/>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FCE2BAA-515C-40D3-BF43-5BFFC9B6F10E}"/>
                  </a:ext>
                </a:extLst>
              </p:cNvPr>
              <p:cNvSpPr>
                <a:spLocks noGrp="1"/>
              </p:cNvSpPr>
              <p:nvPr>
                <p:ph idx="1"/>
              </p:nvPr>
            </p:nvSpPr>
            <p:spPr>
              <a:xfrm>
                <a:off x="600891" y="319406"/>
                <a:ext cx="11140535" cy="6346437"/>
              </a:xfrm>
            </p:spPr>
            <p:txBody>
              <a:bodyPr>
                <a:normAutofit fontScale="92500" lnSpcReduction="10000"/>
              </a:bodyPr>
              <a:lstStyle/>
              <a:p>
                <a:r>
                  <a:rPr lang="vi-VN" b="1" dirty="0"/>
                  <a:t>9. Tối ưu hàm đánh giá cho softmax</a:t>
                </a:r>
              </a:p>
              <a:p>
                <a:r>
                  <a:rPr lang="vi-VN" dirty="0"/>
                  <a:t>Để cập nhật trọng số ta sẽ sử dụng phương pháp giảm gradient mà cụ thể là mini-batch gradient descent. Mỗi lần cập nhật trọng được thực hiện trên một tập con có số phần tử là 1&lt;k&lt;&lt;N.</a:t>
                </a:r>
              </a:p>
              <a:p>
                <a:r>
                  <a:rPr lang="vi-VN" dirty="0"/>
                  <a:t>Trước hết phải tính được đạo hàm của hàm sai số tại một điểm dữ liệu.</a:t>
                </a:r>
              </a:p>
              <a:p>
                <a:r>
                  <a:rPr lang="vi-VN" dirty="0"/>
                  <a:t>Với mỗi cặp dữ liệu </a:t>
                </a:r>
                <a14:m>
                  <m:oMath xmlns:m="http://schemas.openxmlformats.org/officeDocument/2006/math">
                    <m:r>
                      <a:rPr lang="vi-VN" i="1">
                        <a:latin typeface="Cambria Math" panose="02040503050406030204" pitchFamily="18" charset="0"/>
                      </a:rPr>
                      <m:t>(</m:t>
                    </m:r>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𝒊</m:t>
                        </m:r>
                      </m:sub>
                    </m:sSub>
                    <m:r>
                      <a:rPr lang="vi-VN" b="1" i="1">
                        <a:latin typeface="Cambria Math" panose="02040503050406030204" pitchFamily="18" charset="0"/>
                      </a:rPr>
                      <m:t>,</m:t>
                    </m:r>
                    <m:sSub>
                      <m:sSubPr>
                        <m:ctrlPr>
                          <a:rPr lang="vi-VN" b="1" i="1">
                            <a:latin typeface="Cambria Math" panose="02040503050406030204" pitchFamily="18" charset="0"/>
                          </a:rPr>
                        </m:ctrlPr>
                      </m:sSubPr>
                      <m:e>
                        <m:r>
                          <a:rPr lang="vi-VN" b="1" i="1">
                            <a:latin typeface="Cambria Math" panose="02040503050406030204" pitchFamily="18" charset="0"/>
                          </a:rPr>
                          <m:t>𝒚</m:t>
                        </m:r>
                      </m:e>
                      <m:sub>
                        <m:r>
                          <a:rPr lang="vi-VN" b="1" i="1">
                            <a:latin typeface="Cambria Math" panose="02040503050406030204" pitchFamily="18" charset="0"/>
                          </a:rPr>
                          <m:t>𝒊</m:t>
                        </m:r>
                      </m:sub>
                    </m:sSub>
                    <m:r>
                      <a:rPr lang="vi-VN" i="1">
                        <a:latin typeface="Cambria Math" panose="02040503050406030204" pitchFamily="18" charset="0"/>
                      </a:rPr>
                      <m:t>)</m:t>
                    </m:r>
                  </m:oMath>
                </a14:m>
                <a:r>
                  <a:rPr lang="vi-VN" dirty="0"/>
                  <a:t> ta viết hàm sai số</a:t>
                </a:r>
              </a:p>
              <a:p>
                <a:r>
                  <a:rPr lang="vi-VN" dirty="0"/>
                  <a:t>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𝐽</m:t>
                        </m:r>
                      </m:e>
                      <m:sub>
                        <m:r>
                          <a:rPr lang="vi-VN" i="1">
                            <a:latin typeface="Cambria Math" panose="02040503050406030204" pitchFamily="18" charset="0"/>
                          </a:rPr>
                          <m:t>𝑖</m:t>
                        </m:r>
                      </m:sub>
                    </m:sSub>
                    <m:d>
                      <m:dPr>
                        <m:ctrlPr>
                          <a:rPr lang="vi-VN" i="1">
                            <a:latin typeface="Cambria Math" panose="02040503050406030204" pitchFamily="18" charset="0"/>
                          </a:rPr>
                        </m:ctrlPr>
                      </m:dPr>
                      <m:e>
                        <m:r>
                          <a:rPr lang="vi-VN" i="1">
                            <a:latin typeface="Cambria Math" panose="02040503050406030204" pitchFamily="18" charset="0"/>
                          </a:rPr>
                          <m:t>𝑊</m:t>
                        </m:r>
                      </m:e>
                    </m:d>
                    <m:r>
                      <a:rPr lang="vi-VN" i="1">
                        <a:latin typeface="Cambria Math" panose="02040503050406030204" pitchFamily="18" charset="0"/>
                      </a:rPr>
                      <m:t>=−</m:t>
                    </m:r>
                    <m:nary>
                      <m:naryPr>
                        <m:chr m:val="∑"/>
                        <m:limLoc m:val="undOvr"/>
                        <m:ctrlPr>
                          <a:rPr lang="vi-VN" i="1">
                            <a:latin typeface="Cambria Math" panose="02040503050406030204" pitchFamily="18" charset="0"/>
                          </a:rPr>
                        </m:ctrlPr>
                      </m:naryPr>
                      <m:sub>
                        <m:r>
                          <a:rPr lang="vi-VN" i="1">
                            <a:latin typeface="Cambria Math" panose="02040503050406030204" pitchFamily="18" charset="0"/>
                          </a:rPr>
                          <m:t>𝑗</m:t>
                        </m:r>
                        <m:r>
                          <a:rPr lang="vi-VN" i="1">
                            <a:latin typeface="Cambria Math" panose="02040503050406030204" pitchFamily="18" charset="0"/>
                          </a:rPr>
                          <m:t>=1</m:t>
                        </m:r>
                      </m:sub>
                      <m:sup>
                        <m:r>
                          <a:rPr lang="vi-VN" i="1">
                            <a:latin typeface="Cambria Math" panose="02040503050406030204" pitchFamily="18" charset="0"/>
                          </a:rPr>
                          <m:t>𝐶</m:t>
                        </m:r>
                      </m:sup>
                      <m:e>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𝑗𝑖</m:t>
                            </m:r>
                          </m:sub>
                        </m:sSub>
                        <m:func>
                          <m:funcPr>
                            <m:ctrlPr>
                              <a:rPr lang="vi-VN" i="1">
                                <a:latin typeface="Cambria Math" panose="02040503050406030204" pitchFamily="18" charset="0"/>
                              </a:rPr>
                            </m:ctrlPr>
                          </m:funcPr>
                          <m:fName>
                            <m:r>
                              <m:rPr>
                                <m:sty m:val="p"/>
                              </m:rPr>
                              <a:rPr lang="vi-VN">
                                <a:latin typeface="Cambria Math" panose="02040503050406030204" pitchFamily="18" charset="0"/>
                              </a:rPr>
                              <m:t>log</m:t>
                            </m:r>
                          </m:fName>
                          <m:e>
                            <m:d>
                              <m:dPr>
                                <m:ctrlPr>
                                  <a:rPr lang="vi-VN" i="1">
                                    <a:latin typeface="Cambria Math" panose="02040503050406030204" pitchFamily="18" charset="0"/>
                                  </a:rPr>
                                </m:ctrlPr>
                              </m:dPr>
                              <m:e>
                                <m:sSub>
                                  <m:sSubPr>
                                    <m:ctrlPr>
                                      <a:rPr lang="vi-VN" i="1">
                                        <a:latin typeface="Cambria Math" panose="02040503050406030204" pitchFamily="18" charset="0"/>
                                      </a:rPr>
                                    </m:ctrlPr>
                                  </m:sSubPr>
                                  <m:e>
                                    <m:r>
                                      <a:rPr lang="vi-VN" i="1">
                                        <a:latin typeface="Cambria Math" panose="02040503050406030204" pitchFamily="18" charset="0"/>
                                      </a:rPr>
                                      <m:t>𝑎</m:t>
                                    </m:r>
                                  </m:e>
                                  <m:sub>
                                    <m:r>
                                      <a:rPr lang="vi-VN" i="1">
                                        <a:latin typeface="Cambria Math" panose="02040503050406030204" pitchFamily="18" charset="0"/>
                                      </a:rPr>
                                      <m:t>𝑗𝑖</m:t>
                                    </m:r>
                                  </m:sub>
                                </m:sSub>
                              </m:e>
                            </m:d>
                          </m:e>
                        </m:func>
                        <m:r>
                          <a:rPr lang="vi-VN" i="1">
                            <a:latin typeface="Cambria Math" panose="02040503050406030204" pitchFamily="18" charset="0"/>
                          </a:rPr>
                          <m:t>=−</m:t>
                        </m:r>
                        <m:nary>
                          <m:naryPr>
                            <m:chr m:val="∑"/>
                            <m:limLoc m:val="undOvr"/>
                            <m:ctrlPr>
                              <a:rPr lang="vi-VN" i="1">
                                <a:latin typeface="Cambria Math" panose="02040503050406030204" pitchFamily="18" charset="0"/>
                              </a:rPr>
                            </m:ctrlPr>
                          </m:naryPr>
                          <m:sub>
                            <m:r>
                              <a:rPr lang="vi-VN" i="1">
                                <a:latin typeface="Cambria Math" panose="02040503050406030204" pitchFamily="18" charset="0"/>
                              </a:rPr>
                              <m:t>𝑗</m:t>
                            </m:r>
                            <m:r>
                              <a:rPr lang="vi-VN" i="1">
                                <a:latin typeface="Cambria Math" panose="02040503050406030204" pitchFamily="18" charset="0"/>
                              </a:rPr>
                              <m:t>=1</m:t>
                            </m:r>
                          </m:sub>
                          <m:sup>
                            <m:r>
                              <a:rPr lang="vi-VN" i="1">
                                <a:latin typeface="Cambria Math" panose="02040503050406030204" pitchFamily="18" charset="0"/>
                              </a:rPr>
                              <m:t>𝐶</m:t>
                            </m:r>
                          </m:sup>
                          <m:e>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𝑗𝑖</m:t>
                                </m:r>
                              </m:sub>
                            </m:sSub>
                            <m:r>
                              <a:rPr lang="vi-VN" i="1">
                                <a:latin typeface="Cambria Math" panose="02040503050406030204" pitchFamily="18" charset="0"/>
                              </a:rPr>
                              <m:t> </m:t>
                            </m:r>
                            <m:r>
                              <m:rPr>
                                <m:sty m:val="p"/>
                              </m:rPr>
                              <a:rPr lang="vi-VN">
                                <a:latin typeface="Cambria Math" panose="02040503050406030204" pitchFamily="18" charset="0"/>
                              </a:rPr>
                              <m:t>log</m:t>
                            </m:r>
                            <m:r>
                              <a:rPr lang="vi-VN" i="1">
                                <a:latin typeface="Cambria Math" panose="02040503050406030204" pitchFamily="18" charset="0"/>
                              </a:rPr>
                              <m:t>⁡(</m:t>
                            </m:r>
                            <m:f>
                              <m:fPr>
                                <m:ctrlPr>
                                  <a:rPr lang="vi-VN" i="1">
                                    <a:latin typeface="Cambria Math" panose="02040503050406030204" pitchFamily="18" charset="0"/>
                                  </a:rPr>
                                </m:ctrlPr>
                              </m:fPr>
                              <m:num>
                                <m:func>
                                  <m:funcPr>
                                    <m:ctrlPr>
                                      <a:rPr lang="vi-VN" i="1">
                                        <a:latin typeface="Cambria Math" panose="02040503050406030204" pitchFamily="18" charset="0"/>
                                      </a:rPr>
                                    </m:ctrlPr>
                                  </m:funcPr>
                                  <m:fName>
                                    <m:r>
                                      <m:rPr>
                                        <m:sty m:val="p"/>
                                      </m:rPr>
                                      <a:rPr lang="vi-VN">
                                        <a:latin typeface="Cambria Math" panose="02040503050406030204" pitchFamily="18" charset="0"/>
                                      </a:rPr>
                                      <m:t>exp</m:t>
                                    </m:r>
                                  </m:fName>
                                  <m:e>
                                    <m:d>
                                      <m:dPr>
                                        <m:ctrlPr>
                                          <a:rPr lang="vi-VN" i="1">
                                            <a:latin typeface="Cambria Math" panose="02040503050406030204" pitchFamily="18" charset="0"/>
                                          </a:rPr>
                                        </m:ctrlPr>
                                      </m:dPr>
                                      <m:e>
                                        <m:sSubSup>
                                          <m:sSubSupPr>
                                            <m:ctrlPr>
                                              <a:rPr lang="vi-VN" i="1">
                                                <a:latin typeface="Cambria Math" panose="02040503050406030204" pitchFamily="18" charset="0"/>
                                              </a:rPr>
                                            </m:ctrlPr>
                                          </m:sSubSupPr>
                                          <m:e>
                                            <m:r>
                                              <a:rPr lang="vi-VN" b="1" i="1">
                                                <a:latin typeface="Cambria Math" panose="02040503050406030204" pitchFamily="18" charset="0"/>
                                              </a:rPr>
                                              <m:t>𝑾</m:t>
                                            </m:r>
                                          </m:e>
                                          <m:sub>
                                            <m:r>
                                              <a:rPr lang="vi-VN" i="1">
                                                <a:latin typeface="Cambria Math" panose="02040503050406030204" pitchFamily="18" charset="0"/>
                                              </a:rPr>
                                              <m:t>𝑗</m:t>
                                            </m:r>
                                          </m:sub>
                                          <m:sup>
                                            <m:r>
                                              <a:rPr lang="vi-VN" i="1">
                                                <a:latin typeface="Cambria Math" panose="02040503050406030204" pitchFamily="18" charset="0"/>
                                              </a:rPr>
                                              <m:t>𝑇</m:t>
                                            </m:r>
                                          </m:sup>
                                        </m:sSubSup>
                                        <m:sSub>
                                          <m:sSubPr>
                                            <m:ctrlPr>
                                              <a:rPr lang="vi-VN" i="1">
                                                <a:latin typeface="Cambria Math" panose="02040503050406030204" pitchFamily="18" charset="0"/>
                                              </a:rPr>
                                            </m:ctrlPr>
                                          </m:sSubPr>
                                          <m:e>
                                            <m:r>
                                              <a:rPr lang="vi-VN" b="1" i="1">
                                                <a:latin typeface="Cambria Math" panose="02040503050406030204" pitchFamily="18" charset="0"/>
                                              </a:rPr>
                                              <m:t>𝒙</m:t>
                                            </m:r>
                                          </m:e>
                                          <m:sub>
                                            <m:r>
                                              <a:rPr lang="vi-VN" i="1">
                                                <a:latin typeface="Cambria Math" panose="02040503050406030204" pitchFamily="18" charset="0"/>
                                              </a:rPr>
                                              <m:t>𝑖</m:t>
                                            </m:r>
                                          </m:sub>
                                        </m:sSub>
                                      </m:e>
                                    </m:d>
                                  </m:e>
                                </m:func>
                              </m:num>
                              <m:den>
                                <m:nary>
                                  <m:naryPr>
                                    <m:chr m:val="∑"/>
                                    <m:limLoc m:val="undOvr"/>
                                    <m:ctrlPr>
                                      <a:rPr lang="vi-VN" i="1">
                                        <a:latin typeface="Cambria Math" panose="02040503050406030204" pitchFamily="18" charset="0"/>
                                      </a:rPr>
                                    </m:ctrlPr>
                                  </m:naryPr>
                                  <m:sub>
                                    <m:r>
                                      <a:rPr lang="vi-VN" i="1">
                                        <a:latin typeface="Cambria Math" panose="02040503050406030204" pitchFamily="18" charset="0"/>
                                      </a:rPr>
                                      <m:t>𝑘</m:t>
                                    </m:r>
                                    <m:r>
                                      <a:rPr lang="vi-VN" i="1">
                                        <a:latin typeface="Cambria Math" panose="02040503050406030204" pitchFamily="18" charset="0"/>
                                      </a:rPr>
                                      <m:t>=1</m:t>
                                    </m:r>
                                  </m:sub>
                                  <m:sup>
                                    <m:r>
                                      <a:rPr lang="vi-VN" i="1">
                                        <a:latin typeface="Cambria Math" panose="02040503050406030204" pitchFamily="18" charset="0"/>
                                      </a:rPr>
                                      <m:t>𝐶</m:t>
                                    </m:r>
                                  </m:sup>
                                  <m:e>
                                    <m:func>
                                      <m:funcPr>
                                        <m:ctrlPr>
                                          <a:rPr lang="vi-VN" i="1">
                                            <a:latin typeface="Cambria Math" panose="02040503050406030204" pitchFamily="18" charset="0"/>
                                          </a:rPr>
                                        </m:ctrlPr>
                                      </m:funcPr>
                                      <m:fName>
                                        <m:r>
                                          <m:rPr>
                                            <m:sty m:val="p"/>
                                          </m:rPr>
                                          <a:rPr lang="vi-VN">
                                            <a:latin typeface="Cambria Math" panose="02040503050406030204" pitchFamily="18" charset="0"/>
                                          </a:rPr>
                                          <m:t>exp</m:t>
                                        </m:r>
                                      </m:fName>
                                      <m:e>
                                        <m:d>
                                          <m:dPr>
                                            <m:ctrlPr>
                                              <a:rPr lang="vi-VN" i="1">
                                                <a:latin typeface="Cambria Math" panose="02040503050406030204" pitchFamily="18" charset="0"/>
                                              </a:rPr>
                                            </m:ctrlPr>
                                          </m:dPr>
                                          <m:e>
                                            <m:sSubSup>
                                              <m:sSubSupPr>
                                                <m:ctrlPr>
                                                  <a:rPr lang="vi-VN" i="1">
                                                    <a:latin typeface="Cambria Math" panose="02040503050406030204" pitchFamily="18" charset="0"/>
                                                  </a:rPr>
                                                </m:ctrlPr>
                                              </m:sSubSupPr>
                                              <m:e>
                                                <m:r>
                                                  <a:rPr lang="vi-VN" b="1" i="1">
                                                    <a:latin typeface="Cambria Math" panose="02040503050406030204" pitchFamily="18" charset="0"/>
                                                  </a:rPr>
                                                  <m:t>𝑾</m:t>
                                                </m:r>
                                              </m:e>
                                              <m:sub>
                                                <m:r>
                                                  <a:rPr lang="vi-VN" i="1">
                                                    <a:latin typeface="Cambria Math" panose="02040503050406030204" pitchFamily="18" charset="0"/>
                                                  </a:rPr>
                                                  <m:t>𝑘</m:t>
                                                </m:r>
                                              </m:sub>
                                              <m:sup>
                                                <m:r>
                                                  <a:rPr lang="vi-VN" i="1">
                                                    <a:latin typeface="Cambria Math" panose="02040503050406030204" pitchFamily="18" charset="0"/>
                                                  </a:rPr>
                                                  <m:t>𝑇</m:t>
                                                </m:r>
                                              </m:sup>
                                            </m:sSubSup>
                                            <m:sSub>
                                              <m:sSubPr>
                                                <m:ctrlPr>
                                                  <a:rPr lang="vi-VN" i="1">
                                                    <a:latin typeface="Cambria Math" panose="02040503050406030204" pitchFamily="18" charset="0"/>
                                                  </a:rPr>
                                                </m:ctrlPr>
                                              </m:sSubPr>
                                              <m:e>
                                                <m:r>
                                                  <a:rPr lang="vi-VN" b="1" i="1">
                                                    <a:latin typeface="Cambria Math" panose="02040503050406030204" pitchFamily="18" charset="0"/>
                                                  </a:rPr>
                                                  <m:t>𝒙</m:t>
                                                </m:r>
                                              </m:e>
                                              <m:sub>
                                                <m:r>
                                                  <a:rPr lang="vi-VN" i="1">
                                                    <a:latin typeface="Cambria Math" panose="02040503050406030204" pitchFamily="18" charset="0"/>
                                                  </a:rPr>
                                                  <m:t>𝑖</m:t>
                                                </m:r>
                                              </m:sub>
                                            </m:sSub>
                                          </m:e>
                                        </m:d>
                                      </m:e>
                                    </m:func>
                                  </m:e>
                                </m:nary>
                              </m:den>
                            </m:f>
                            <m:r>
                              <a:rPr lang="vi-VN" i="1">
                                <a:latin typeface="Cambria Math" panose="02040503050406030204" pitchFamily="18" charset="0"/>
                              </a:rPr>
                              <m:t>)</m:t>
                            </m:r>
                          </m:e>
                        </m:nary>
                      </m:e>
                    </m:nary>
                  </m:oMath>
                </a14:m>
                <a:endParaRPr lang="vi-VN" dirty="0"/>
              </a:p>
              <a:p>
                <a:r>
                  <a:rPr lang="vi-VN" dirty="0"/>
                  <a:t>	</a:t>
                </a:r>
                <a:r>
                  <a:rPr lang="vi-VN" b="1" dirty="0"/>
                  <a:t>	</a:t>
                </a:r>
                <a14:m>
                  <m:oMath xmlns:m="http://schemas.openxmlformats.org/officeDocument/2006/math">
                    <m:r>
                      <a:rPr lang="vi-VN" b="1" i="1">
                        <a:latin typeface="Cambria Math" panose="02040503050406030204" pitchFamily="18" charset="0"/>
                      </a:rPr>
                      <m:t>=−</m:t>
                    </m:r>
                    <m:nary>
                      <m:naryPr>
                        <m:chr m:val="∑"/>
                        <m:limLoc m:val="undOvr"/>
                        <m:ctrlPr>
                          <a:rPr lang="vi-VN" i="1">
                            <a:latin typeface="Cambria Math" panose="02040503050406030204" pitchFamily="18" charset="0"/>
                          </a:rPr>
                        </m:ctrlPr>
                      </m:naryPr>
                      <m:sub>
                        <m:r>
                          <a:rPr lang="vi-VN" i="1">
                            <a:latin typeface="Cambria Math" panose="02040503050406030204" pitchFamily="18" charset="0"/>
                          </a:rPr>
                          <m:t>𝑖</m:t>
                        </m:r>
                        <m:r>
                          <a:rPr lang="vi-VN" i="1">
                            <a:latin typeface="Cambria Math" panose="02040503050406030204" pitchFamily="18" charset="0"/>
                          </a:rPr>
                          <m:t>=1</m:t>
                        </m:r>
                      </m:sub>
                      <m:sup>
                        <m:r>
                          <a:rPr lang="vi-VN" i="1">
                            <a:latin typeface="Cambria Math" panose="02040503050406030204" pitchFamily="18" charset="0"/>
                          </a:rPr>
                          <m:t>𝐶</m:t>
                        </m:r>
                      </m:sup>
                      <m:e>
                        <m:sSub>
                          <m:sSubPr>
                            <m:ctrlPr>
                              <a:rPr lang="vi-VN" i="1">
                                <a:latin typeface="Cambria Math" panose="02040503050406030204" pitchFamily="18" charset="0"/>
                              </a:rPr>
                            </m:ctrlPr>
                          </m:sSubPr>
                          <m:e>
                            <m:r>
                              <a:rPr lang="vi-VN" i="1">
                                <a:latin typeface="Cambria Math" panose="02040503050406030204" pitchFamily="18" charset="0"/>
                              </a:rPr>
                              <m:t>(</m:t>
                            </m:r>
                            <m:r>
                              <a:rPr lang="vi-VN" i="1">
                                <a:latin typeface="Cambria Math" panose="02040503050406030204" pitchFamily="18" charset="0"/>
                              </a:rPr>
                              <m:t>𝑦</m:t>
                            </m:r>
                          </m:e>
                          <m:sub>
                            <m:r>
                              <a:rPr lang="vi-VN" i="1">
                                <a:latin typeface="Cambria Math" panose="02040503050406030204" pitchFamily="18" charset="0"/>
                              </a:rPr>
                              <m:t>𝑗𝑖</m:t>
                            </m:r>
                            <m:r>
                              <a:rPr lang="vi-VN" i="1">
                                <a:latin typeface="Cambria Math" panose="02040503050406030204" pitchFamily="18" charset="0"/>
                              </a:rPr>
                              <m:t> </m:t>
                            </m:r>
                          </m:sub>
                        </m:sSub>
                        <m:sSubSup>
                          <m:sSubSupPr>
                            <m:ctrlPr>
                              <a:rPr lang="vi-VN" i="1">
                                <a:latin typeface="Cambria Math" panose="02040503050406030204" pitchFamily="18" charset="0"/>
                              </a:rPr>
                            </m:ctrlPr>
                          </m:sSubSupPr>
                          <m:e>
                            <m:r>
                              <a:rPr lang="vi-VN" b="1" i="1">
                                <a:latin typeface="Cambria Math" panose="02040503050406030204" pitchFamily="18" charset="0"/>
                              </a:rPr>
                              <m:t>𝑾</m:t>
                            </m:r>
                          </m:e>
                          <m:sub>
                            <m:r>
                              <a:rPr lang="vi-VN" i="1">
                                <a:latin typeface="Cambria Math" panose="02040503050406030204" pitchFamily="18" charset="0"/>
                              </a:rPr>
                              <m:t>𝑗</m:t>
                            </m:r>
                          </m:sub>
                          <m:sup>
                            <m:r>
                              <a:rPr lang="vi-VN" i="1">
                                <a:latin typeface="Cambria Math" panose="02040503050406030204" pitchFamily="18" charset="0"/>
                              </a:rPr>
                              <m:t>𝑇</m:t>
                            </m:r>
                          </m:sup>
                        </m:sSubSup>
                        <m:sSub>
                          <m:sSubPr>
                            <m:ctrlPr>
                              <a:rPr lang="vi-VN" i="1">
                                <a:latin typeface="Cambria Math" panose="02040503050406030204" pitchFamily="18" charset="0"/>
                              </a:rPr>
                            </m:ctrlPr>
                          </m:sSubPr>
                          <m:e>
                            <m:r>
                              <a:rPr lang="vi-VN" b="1" i="1">
                                <a:latin typeface="Cambria Math" panose="02040503050406030204" pitchFamily="18" charset="0"/>
                              </a:rPr>
                              <m:t>𝒙</m:t>
                            </m:r>
                          </m:e>
                          <m:sub>
                            <m:r>
                              <a:rPr lang="vi-VN" i="1">
                                <a:latin typeface="Cambria Math" panose="02040503050406030204" pitchFamily="18" charset="0"/>
                              </a:rPr>
                              <m:t>𝑖</m:t>
                            </m:r>
                          </m:sub>
                        </m:sSub>
                      </m:e>
                    </m:nary>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𝑗𝑖</m:t>
                        </m:r>
                        <m:r>
                          <a:rPr lang="vi-VN" i="1">
                            <a:latin typeface="Cambria Math" panose="02040503050406030204" pitchFamily="18" charset="0"/>
                          </a:rPr>
                          <m:t> </m:t>
                        </m:r>
                      </m:sub>
                    </m:sSub>
                    <m:func>
                      <m:funcPr>
                        <m:ctrlPr>
                          <a:rPr lang="vi-VN" i="1">
                            <a:latin typeface="Cambria Math" panose="02040503050406030204" pitchFamily="18" charset="0"/>
                          </a:rPr>
                        </m:ctrlPr>
                      </m:funcPr>
                      <m:fName>
                        <m:r>
                          <m:rPr>
                            <m:sty m:val="p"/>
                          </m:rPr>
                          <a:rPr lang="vi-VN">
                            <a:latin typeface="Cambria Math" panose="02040503050406030204" pitchFamily="18" charset="0"/>
                          </a:rPr>
                          <m:t>log</m:t>
                        </m:r>
                      </m:fName>
                      <m:e>
                        <m:d>
                          <m:dPr>
                            <m:ctrlPr>
                              <a:rPr lang="vi-VN" i="1">
                                <a:latin typeface="Cambria Math" panose="02040503050406030204" pitchFamily="18" charset="0"/>
                              </a:rPr>
                            </m:ctrlPr>
                          </m:dPr>
                          <m:e>
                            <m:nary>
                              <m:naryPr>
                                <m:chr m:val="∑"/>
                                <m:limLoc m:val="undOvr"/>
                                <m:ctrlPr>
                                  <a:rPr lang="vi-VN" i="1">
                                    <a:latin typeface="Cambria Math" panose="02040503050406030204" pitchFamily="18" charset="0"/>
                                  </a:rPr>
                                </m:ctrlPr>
                              </m:naryPr>
                              <m:sub>
                                <m:r>
                                  <a:rPr lang="vi-VN" i="1">
                                    <a:latin typeface="Cambria Math" panose="02040503050406030204" pitchFamily="18" charset="0"/>
                                  </a:rPr>
                                  <m:t>𝑘</m:t>
                                </m:r>
                                <m:r>
                                  <a:rPr lang="vi-VN" i="1">
                                    <a:latin typeface="Cambria Math" panose="02040503050406030204" pitchFamily="18" charset="0"/>
                                  </a:rPr>
                                  <m:t>=1</m:t>
                                </m:r>
                              </m:sub>
                              <m:sup>
                                <m:r>
                                  <a:rPr lang="vi-VN" i="1">
                                    <a:latin typeface="Cambria Math" panose="02040503050406030204" pitchFamily="18" charset="0"/>
                                  </a:rPr>
                                  <m:t>𝐶</m:t>
                                </m:r>
                              </m:sup>
                              <m:e>
                                <m:func>
                                  <m:funcPr>
                                    <m:ctrlPr>
                                      <a:rPr lang="vi-VN" i="1">
                                        <a:latin typeface="Cambria Math" panose="02040503050406030204" pitchFamily="18" charset="0"/>
                                      </a:rPr>
                                    </m:ctrlPr>
                                  </m:funcPr>
                                  <m:fName>
                                    <m:r>
                                      <m:rPr>
                                        <m:sty m:val="p"/>
                                      </m:rPr>
                                      <a:rPr lang="vi-VN">
                                        <a:latin typeface="Cambria Math" panose="02040503050406030204" pitchFamily="18" charset="0"/>
                                      </a:rPr>
                                      <m:t>exp</m:t>
                                    </m:r>
                                  </m:fName>
                                  <m:e>
                                    <m:d>
                                      <m:dPr>
                                        <m:ctrlPr>
                                          <a:rPr lang="vi-VN" i="1">
                                            <a:latin typeface="Cambria Math" panose="02040503050406030204" pitchFamily="18" charset="0"/>
                                          </a:rPr>
                                        </m:ctrlPr>
                                      </m:dPr>
                                      <m:e>
                                        <m:sSubSup>
                                          <m:sSubSupPr>
                                            <m:ctrlPr>
                                              <a:rPr lang="vi-VN" i="1">
                                                <a:latin typeface="Cambria Math" panose="02040503050406030204" pitchFamily="18" charset="0"/>
                                              </a:rPr>
                                            </m:ctrlPr>
                                          </m:sSubSupPr>
                                          <m:e>
                                            <m:r>
                                              <a:rPr lang="vi-VN" b="1" i="1">
                                                <a:latin typeface="Cambria Math" panose="02040503050406030204" pitchFamily="18" charset="0"/>
                                              </a:rPr>
                                              <m:t>𝑾</m:t>
                                            </m:r>
                                          </m:e>
                                          <m:sub>
                                            <m:r>
                                              <a:rPr lang="vi-VN" i="1">
                                                <a:latin typeface="Cambria Math" panose="02040503050406030204" pitchFamily="18" charset="0"/>
                                              </a:rPr>
                                              <m:t>𝑘</m:t>
                                            </m:r>
                                          </m:sub>
                                          <m:sup>
                                            <m:r>
                                              <a:rPr lang="vi-VN" i="1">
                                                <a:latin typeface="Cambria Math" panose="02040503050406030204" pitchFamily="18" charset="0"/>
                                              </a:rPr>
                                              <m:t>𝑇</m:t>
                                            </m:r>
                                          </m:sup>
                                        </m:sSubSup>
                                        <m:sSub>
                                          <m:sSubPr>
                                            <m:ctrlPr>
                                              <a:rPr lang="vi-VN" i="1">
                                                <a:latin typeface="Cambria Math" panose="02040503050406030204" pitchFamily="18" charset="0"/>
                                              </a:rPr>
                                            </m:ctrlPr>
                                          </m:sSubPr>
                                          <m:e>
                                            <m:r>
                                              <a:rPr lang="vi-VN" b="1" i="1">
                                                <a:latin typeface="Cambria Math" panose="02040503050406030204" pitchFamily="18" charset="0"/>
                                              </a:rPr>
                                              <m:t>𝒙</m:t>
                                            </m:r>
                                          </m:e>
                                          <m:sub>
                                            <m:r>
                                              <a:rPr lang="vi-VN" i="1">
                                                <a:latin typeface="Cambria Math" panose="02040503050406030204" pitchFamily="18" charset="0"/>
                                              </a:rPr>
                                              <m:t>𝑖</m:t>
                                            </m:r>
                                          </m:sub>
                                        </m:sSub>
                                      </m:e>
                                    </m:d>
                                  </m:e>
                                </m:func>
                              </m:e>
                            </m:nary>
                          </m:e>
                        </m:d>
                      </m:e>
                    </m:func>
                  </m:oMath>
                </a14:m>
                <a:endParaRPr lang="vi-VN" dirty="0"/>
              </a:p>
              <a:p>
                <a:r>
                  <a:rPr lang="vi-VN" b="1" dirty="0"/>
                  <a:t>		</a:t>
                </a:r>
                <a14:m>
                  <m:oMath xmlns:m="http://schemas.openxmlformats.org/officeDocument/2006/math">
                    <m:r>
                      <a:rPr lang="vi-VN" b="1" i="1">
                        <a:latin typeface="Cambria Math" panose="02040503050406030204" pitchFamily="18" charset="0"/>
                      </a:rPr>
                      <m:t>=−</m:t>
                    </m:r>
                    <m:nary>
                      <m:naryPr>
                        <m:chr m:val="∑"/>
                        <m:limLoc m:val="undOvr"/>
                        <m:ctrlPr>
                          <a:rPr lang="vi-VN" i="1">
                            <a:latin typeface="Cambria Math" panose="02040503050406030204" pitchFamily="18" charset="0"/>
                          </a:rPr>
                        </m:ctrlPr>
                      </m:naryPr>
                      <m:sub>
                        <m:r>
                          <a:rPr lang="vi-VN" i="1">
                            <a:latin typeface="Cambria Math" panose="02040503050406030204" pitchFamily="18" charset="0"/>
                          </a:rPr>
                          <m:t>𝑖</m:t>
                        </m:r>
                        <m:r>
                          <a:rPr lang="vi-VN" i="1">
                            <a:latin typeface="Cambria Math" panose="02040503050406030204" pitchFamily="18" charset="0"/>
                          </a:rPr>
                          <m:t>=1</m:t>
                        </m:r>
                      </m:sub>
                      <m:sup>
                        <m:r>
                          <a:rPr lang="vi-VN" i="1">
                            <a:latin typeface="Cambria Math" panose="02040503050406030204" pitchFamily="18" charset="0"/>
                          </a:rPr>
                          <m:t>𝐶</m:t>
                        </m:r>
                      </m:sup>
                      <m:e>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𝑗𝑖</m:t>
                            </m:r>
                            <m:r>
                              <a:rPr lang="vi-VN" i="1">
                                <a:latin typeface="Cambria Math" panose="02040503050406030204" pitchFamily="18" charset="0"/>
                              </a:rPr>
                              <m:t> </m:t>
                            </m:r>
                          </m:sub>
                        </m:sSub>
                        <m:sSubSup>
                          <m:sSubSupPr>
                            <m:ctrlPr>
                              <a:rPr lang="vi-VN" i="1">
                                <a:latin typeface="Cambria Math" panose="02040503050406030204" pitchFamily="18" charset="0"/>
                              </a:rPr>
                            </m:ctrlPr>
                          </m:sSubSupPr>
                          <m:e>
                            <m:r>
                              <a:rPr lang="vi-VN" b="1" i="1">
                                <a:latin typeface="Cambria Math" panose="02040503050406030204" pitchFamily="18" charset="0"/>
                              </a:rPr>
                              <m:t>𝑾</m:t>
                            </m:r>
                          </m:e>
                          <m:sub>
                            <m:r>
                              <a:rPr lang="vi-VN" i="1">
                                <a:latin typeface="Cambria Math" panose="02040503050406030204" pitchFamily="18" charset="0"/>
                              </a:rPr>
                              <m:t>𝑗</m:t>
                            </m:r>
                          </m:sub>
                          <m:sup>
                            <m:r>
                              <a:rPr lang="vi-VN" i="1">
                                <a:latin typeface="Cambria Math" panose="02040503050406030204" pitchFamily="18" charset="0"/>
                              </a:rPr>
                              <m:t>𝑇</m:t>
                            </m:r>
                          </m:sup>
                        </m:sSubSup>
                        <m:sSub>
                          <m:sSubPr>
                            <m:ctrlPr>
                              <a:rPr lang="vi-VN" i="1">
                                <a:latin typeface="Cambria Math" panose="02040503050406030204" pitchFamily="18" charset="0"/>
                              </a:rPr>
                            </m:ctrlPr>
                          </m:sSubPr>
                          <m:e>
                            <m:r>
                              <a:rPr lang="vi-VN" b="1" i="1">
                                <a:latin typeface="Cambria Math" panose="02040503050406030204" pitchFamily="18" charset="0"/>
                              </a:rPr>
                              <m:t>𝒙</m:t>
                            </m:r>
                          </m:e>
                          <m:sub>
                            <m:r>
                              <a:rPr lang="vi-VN" i="1">
                                <a:latin typeface="Cambria Math" panose="02040503050406030204" pitchFamily="18" charset="0"/>
                              </a:rPr>
                              <m:t>𝑖</m:t>
                            </m:r>
                          </m:sub>
                        </m:sSub>
                        <m:r>
                          <a:rPr lang="vi-VN" i="1">
                            <a:latin typeface="Cambria Math" panose="02040503050406030204" pitchFamily="18" charset="0"/>
                          </a:rPr>
                          <m:t>+</m:t>
                        </m:r>
                        <m:func>
                          <m:funcPr>
                            <m:ctrlPr>
                              <a:rPr lang="vi-VN" i="1">
                                <a:latin typeface="Cambria Math" panose="02040503050406030204" pitchFamily="18" charset="0"/>
                              </a:rPr>
                            </m:ctrlPr>
                          </m:funcPr>
                          <m:fName>
                            <m:r>
                              <m:rPr>
                                <m:sty m:val="p"/>
                              </m:rPr>
                              <a:rPr lang="vi-VN">
                                <a:latin typeface="Cambria Math" panose="02040503050406030204" pitchFamily="18" charset="0"/>
                              </a:rPr>
                              <m:t>log</m:t>
                            </m:r>
                          </m:fName>
                          <m:e>
                            <m:d>
                              <m:dPr>
                                <m:ctrlPr>
                                  <a:rPr lang="vi-VN" i="1">
                                    <a:latin typeface="Cambria Math" panose="02040503050406030204" pitchFamily="18" charset="0"/>
                                  </a:rPr>
                                </m:ctrlPr>
                              </m:dPr>
                              <m:e>
                                <m:nary>
                                  <m:naryPr>
                                    <m:chr m:val="∑"/>
                                    <m:limLoc m:val="undOvr"/>
                                    <m:ctrlPr>
                                      <a:rPr lang="vi-VN" i="1">
                                        <a:latin typeface="Cambria Math" panose="02040503050406030204" pitchFamily="18" charset="0"/>
                                      </a:rPr>
                                    </m:ctrlPr>
                                  </m:naryPr>
                                  <m:sub>
                                    <m:r>
                                      <a:rPr lang="vi-VN" i="1">
                                        <a:latin typeface="Cambria Math" panose="02040503050406030204" pitchFamily="18" charset="0"/>
                                      </a:rPr>
                                      <m:t>𝑘</m:t>
                                    </m:r>
                                    <m:r>
                                      <a:rPr lang="vi-VN" i="1">
                                        <a:latin typeface="Cambria Math" panose="02040503050406030204" pitchFamily="18" charset="0"/>
                                      </a:rPr>
                                      <m:t>=1</m:t>
                                    </m:r>
                                  </m:sub>
                                  <m:sup>
                                    <m:r>
                                      <a:rPr lang="vi-VN" i="1">
                                        <a:latin typeface="Cambria Math" panose="02040503050406030204" pitchFamily="18" charset="0"/>
                                      </a:rPr>
                                      <m:t>𝐶</m:t>
                                    </m:r>
                                  </m:sup>
                                  <m:e>
                                    <m:func>
                                      <m:funcPr>
                                        <m:ctrlPr>
                                          <a:rPr lang="vi-VN" i="1">
                                            <a:latin typeface="Cambria Math" panose="02040503050406030204" pitchFamily="18" charset="0"/>
                                          </a:rPr>
                                        </m:ctrlPr>
                                      </m:funcPr>
                                      <m:fName>
                                        <m:r>
                                          <m:rPr>
                                            <m:sty m:val="p"/>
                                          </m:rPr>
                                          <a:rPr lang="vi-VN">
                                            <a:latin typeface="Cambria Math" panose="02040503050406030204" pitchFamily="18" charset="0"/>
                                          </a:rPr>
                                          <m:t>exp</m:t>
                                        </m:r>
                                      </m:fName>
                                      <m:e>
                                        <m:d>
                                          <m:dPr>
                                            <m:ctrlPr>
                                              <a:rPr lang="vi-VN" i="1">
                                                <a:latin typeface="Cambria Math" panose="02040503050406030204" pitchFamily="18" charset="0"/>
                                              </a:rPr>
                                            </m:ctrlPr>
                                          </m:dPr>
                                          <m:e>
                                            <m:sSubSup>
                                              <m:sSubSupPr>
                                                <m:ctrlPr>
                                                  <a:rPr lang="vi-VN" i="1">
                                                    <a:latin typeface="Cambria Math" panose="02040503050406030204" pitchFamily="18" charset="0"/>
                                                  </a:rPr>
                                                </m:ctrlPr>
                                              </m:sSubSupPr>
                                              <m:e>
                                                <m:r>
                                                  <a:rPr lang="vi-VN" b="1" i="1">
                                                    <a:latin typeface="Cambria Math" panose="02040503050406030204" pitchFamily="18" charset="0"/>
                                                  </a:rPr>
                                                  <m:t>𝑾</m:t>
                                                </m:r>
                                              </m:e>
                                              <m:sub>
                                                <m:r>
                                                  <a:rPr lang="vi-VN" i="1">
                                                    <a:latin typeface="Cambria Math" panose="02040503050406030204" pitchFamily="18" charset="0"/>
                                                  </a:rPr>
                                                  <m:t>𝑘</m:t>
                                                </m:r>
                                              </m:sub>
                                              <m:sup>
                                                <m:r>
                                                  <a:rPr lang="vi-VN" i="1">
                                                    <a:latin typeface="Cambria Math" panose="02040503050406030204" pitchFamily="18" charset="0"/>
                                                  </a:rPr>
                                                  <m:t>𝑇</m:t>
                                                </m:r>
                                              </m:sup>
                                            </m:sSubSup>
                                            <m:sSub>
                                              <m:sSubPr>
                                                <m:ctrlPr>
                                                  <a:rPr lang="vi-VN" i="1">
                                                    <a:latin typeface="Cambria Math" panose="02040503050406030204" pitchFamily="18" charset="0"/>
                                                  </a:rPr>
                                                </m:ctrlPr>
                                              </m:sSubPr>
                                              <m:e>
                                                <m:r>
                                                  <a:rPr lang="vi-VN" b="1" i="1">
                                                    <a:latin typeface="Cambria Math" panose="02040503050406030204" pitchFamily="18" charset="0"/>
                                                  </a:rPr>
                                                  <m:t>𝒙</m:t>
                                                </m:r>
                                              </m:e>
                                              <m:sub>
                                                <m:r>
                                                  <a:rPr lang="vi-VN" i="1">
                                                    <a:latin typeface="Cambria Math" panose="02040503050406030204" pitchFamily="18" charset="0"/>
                                                  </a:rPr>
                                                  <m:t>𝑖</m:t>
                                                </m:r>
                                              </m:sub>
                                            </m:sSub>
                                          </m:e>
                                        </m:d>
                                      </m:e>
                                    </m:func>
                                  </m:e>
                                </m:nary>
                              </m:e>
                            </m:d>
                          </m:e>
                        </m:func>
                      </m:e>
                    </m:nary>
                  </m:oMath>
                </a14:m>
                <a:endParaRPr lang="vi-VN" dirty="0"/>
              </a:p>
              <a:p>
                <a:r>
                  <a:rPr lang="vi-VN" dirty="0"/>
                  <a:t>Gradient của hàm J theo w được viết như sau::</a:t>
                </a:r>
              </a:p>
              <a:p>
                <a:r>
                  <a:rPr lang="vi-VN" dirty="0"/>
                  <a:t>		</a:t>
                </a:r>
                <a14:m>
                  <m:oMath xmlns:m="http://schemas.openxmlformats.org/officeDocument/2006/math">
                    <m:sSub>
                      <m:sSubPr>
                        <m:ctrlPr>
                          <a:rPr lang="vi-VN" i="1">
                            <a:latin typeface="Cambria Math" panose="02040503050406030204" pitchFamily="18" charset="0"/>
                          </a:rPr>
                        </m:ctrlPr>
                      </m:sSubPr>
                      <m:e>
                        <m:r>
                          <m:rPr>
                            <m:sty m:val="p"/>
                          </m:rPr>
                          <a:rPr lang="vi-VN">
                            <a:latin typeface="Cambria Math" panose="02040503050406030204" pitchFamily="18" charset="0"/>
                          </a:rPr>
                          <m:t>∇</m:t>
                        </m:r>
                      </m:e>
                      <m:sub>
                        <m:r>
                          <a:rPr lang="vi-VN" i="1">
                            <a:latin typeface="Cambria Math" panose="02040503050406030204" pitchFamily="18" charset="0"/>
                          </a:rPr>
                          <m:t>𝑊</m:t>
                        </m:r>
                      </m:sub>
                    </m:sSub>
                    <m:r>
                      <a:rPr lang="vi-VN" i="1">
                        <a:latin typeface="Cambria Math" panose="02040503050406030204" pitchFamily="18" charset="0"/>
                      </a:rPr>
                      <m:t> </m:t>
                    </m:r>
                    <m:sSub>
                      <m:sSubPr>
                        <m:ctrlPr>
                          <a:rPr lang="vi-VN" i="1">
                            <a:latin typeface="Cambria Math" panose="02040503050406030204" pitchFamily="18" charset="0"/>
                          </a:rPr>
                        </m:ctrlPr>
                      </m:sSubPr>
                      <m:e>
                        <m:r>
                          <a:rPr lang="vi-VN" i="1">
                            <a:latin typeface="Cambria Math" panose="02040503050406030204" pitchFamily="18" charset="0"/>
                          </a:rPr>
                          <m:t>𝐽</m:t>
                        </m:r>
                      </m:e>
                      <m:sub>
                        <m:r>
                          <a:rPr lang="vi-VN" i="1">
                            <a:latin typeface="Cambria Math" panose="02040503050406030204" pitchFamily="18" charset="0"/>
                          </a:rPr>
                          <m:t>𝑖</m:t>
                        </m:r>
                      </m:sub>
                    </m:sSub>
                    <m:d>
                      <m:dPr>
                        <m:ctrlPr>
                          <a:rPr lang="vi-VN" i="1">
                            <a:latin typeface="Cambria Math" panose="02040503050406030204" pitchFamily="18" charset="0"/>
                          </a:rPr>
                        </m:ctrlPr>
                      </m:dPr>
                      <m:e>
                        <m:r>
                          <a:rPr lang="vi-VN" b="1" i="1">
                            <a:latin typeface="Cambria Math" panose="02040503050406030204" pitchFamily="18" charset="0"/>
                          </a:rPr>
                          <m:t>𝑾</m:t>
                        </m:r>
                      </m:e>
                    </m:d>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vi-VN">
                            <a:latin typeface="Cambria Math" panose="02040503050406030204" pitchFamily="18" charset="0"/>
                          </a:rPr>
                          <m:t>∇</m:t>
                        </m:r>
                      </m:e>
                      <m:sub>
                        <m:r>
                          <a:rPr lang="vi-VN" b="1" i="1">
                            <a:latin typeface="Cambria Math" panose="02040503050406030204" pitchFamily="18" charset="0"/>
                          </a:rPr>
                          <m:t>𝑾</m:t>
                        </m:r>
                        <m:r>
                          <a:rPr lang="vi-VN" b="1" i="1">
                            <a:latin typeface="Cambria Math" panose="02040503050406030204" pitchFamily="18" charset="0"/>
                          </a:rPr>
                          <m:t>𝟏</m:t>
                        </m:r>
                      </m:sub>
                    </m:sSub>
                    <m:r>
                      <a:rPr lang="vi-VN" i="1">
                        <a:latin typeface="Cambria Math" panose="02040503050406030204" pitchFamily="18" charset="0"/>
                      </a:rPr>
                      <m:t> </m:t>
                    </m:r>
                    <m:sSub>
                      <m:sSubPr>
                        <m:ctrlPr>
                          <a:rPr lang="vi-VN" i="1">
                            <a:latin typeface="Cambria Math" panose="02040503050406030204" pitchFamily="18" charset="0"/>
                          </a:rPr>
                        </m:ctrlPr>
                      </m:sSubPr>
                      <m:e>
                        <m:r>
                          <a:rPr lang="vi-VN" i="1">
                            <a:latin typeface="Cambria Math" panose="02040503050406030204" pitchFamily="18" charset="0"/>
                          </a:rPr>
                          <m:t>𝐽</m:t>
                        </m:r>
                      </m:e>
                      <m:sub>
                        <m:r>
                          <a:rPr lang="vi-VN" i="1">
                            <a:latin typeface="Cambria Math" panose="02040503050406030204" pitchFamily="18" charset="0"/>
                          </a:rPr>
                          <m:t>𝑖</m:t>
                        </m:r>
                      </m:sub>
                    </m:sSub>
                    <m:d>
                      <m:dPr>
                        <m:ctrlPr>
                          <a:rPr lang="vi-VN" i="1">
                            <a:latin typeface="Cambria Math" panose="02040503050406030204" pitchFamily="18" charset="0"/>
                          </a:rPr>
                        </m:ctrlPr>
                      </m:dPr>
                      <m:e>
                        <m:r>
                          <a:rPr lang="vi-VN" b="1" i="1">
                            <a:latin typeface="Cambria Math" panose="02040503050406030204" pitchFamily="18" charset="0"/>
                          </a:rPr>
                          <m:t>𝑾</m:t>
                        </m:r>
                      </m:e>
                    </m:d>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vi-VN">
                            <a:latin typeface="Cambria Math" panose="02040503050406030204" pitchFamily="18" charset="0"/>
                          </a:rPr>
                          <m:t>∇</m:t>
                        </m:r>
                      </m:e>
                      <m:sub>
                        <m:r>
                          <a:rPr lang="vi-VN" i="1">
                            <a:latin typeface="Cambria Math" panose="02040503050406030204" pitchFamily="18" charset="0"/>
                          </a:rPr>
                          <m:t>𝑊</m:t>
                        </m:r>
                        <m:r>
                          <a:rPr lang="vi-VN" i="1">
                            <a:latin typeface="Cambria Math" panose="02040503050406030204" pitchFamily="18" charset="0"/>
                          </a:rPr>
                          <m:t>2</m:t>
                        </m:r>
                      </m:sub>
                    </m:sSub>
                    <m:r>
                      <a:rPr lang="vi-VN" i="1">
                        <a:latin typeface="Cambria Math" panose="02040503050406030204" pitchFamily="18" charset="0"/>
                      </a:rPr>
                      <m:t> </m:t>
                    </m:r>
                    <m:sSub>
                      <m:sSubPr>
                        <m:ctrlPr>
                          <a:rPr lang="vi-VN" i="1">
                            <a:latin typeface="Cambria Math" panose="02040503050406030204" pitchFamily="18" charset="0"/>
                          </a:rPr>
                        </m:ctrlPr>
                      </m:sSubPr>
                      <m:e>
                        <m:r>
                          <a:rPr lang="vi-VN" i="1">
                            <a:latin typeface="Cambria Math" panose="02040503050406030204" pitchFamily="18" charset="0"/>
                          </a:rPr>
                          <m:t>𝐽</m:t>
                        </m:r>
                      </m:e>
                      <m:sub>
                        <m:r>
                          <a:rPr lang="vi-VN" i="1">
                            <a:latin typeface="Cambria Math" panose="02040503050406030204" pitchFamily="18" charset="0"/>
                          </a:rPr>
                          <m:t>𝑖</m:t>
                        </m:r>
                      </m:sub>
                    </m:sSub>
                    <m:d>
                      <m:dPr>
                        <m:ctrlPr>
                          <a:rPr lang="vi-VN" i="1">
                            <a:latin typeface="Cambria Math" panose="02040503050406030204" pitchFamily="18" charset="0"/>
                          </a:rPr>
                        </m:ctrlPr>
                      </m:dPr>
                      <m:e>
                        <m:r>
                          <a:rPr lang="vi-VN" b="1" i="1">
                            <a:latin typeface="Cambria Math" panose="02040503050406030204" pitchFamily="18" charset="0"/>
                          </a:rPr>
                          <m:t>𝑾</m:t>
                        </m:r>
                      </m:e>
                    </m:d>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vi-VN">
                            <a:latin typeface="Cambria Math" panose="02040503050406030204" pitchFamily="18" charset="0"/>
                          </a:rPr>
                          <m:t>∇</m:t>
                        </m:r>
                      </m:e>
                      <m:sub>
                        <m:r>
                          <a:rPr lang="vi-VN" i="1">
                            <a:latin typeface="Cambria Math" panose="02040503050406030204" pitchFamily="18" charset="0"/>
                          </a:rPr>
                          <m:t>𝑊𝐶</m:t>
                        </m:r>
                      </m:sub>
                    </m:sSub>
                    <m:r>
                      <a:rPr lang="vi-VN" i="1">
                        <a:latin typeface="Cambria Math" panose="02040503050406030204" pitchFamily="18" charset="0"/>
                      </a:rPr>
                      <m:t> </m:t>
                    </m:r>
                    <m:sSub>
                      <m:sSubPr>
                        <m:ctrlPr>
                          <a:rPr lang="vi-VN" i="1">
                            <a:latin typeface="Cambria Math" panose="02040503050406030204" pitchFamily="18" charset="0"/>
                          </a:rPr>
                        </m:ctrlPr>
                      </m:sSubPr>
                      <m:e>
                        <m:r>
                          <a:rPr lang="vi-VN" i="1">
                            <a:latin typeface="Cambria Math" panose="02040503050406030204" pitchFamily="18" charset="0"/>
                          </a:rPr>
                          <m:t>𝐽</m:t>
                        </m:r>
                      </m:e>
                      <m:sub>
                        <m:r>
                          <a:rPr lang="vi-VN" i="1">
                            <a:latin typeface="Cambria Math" panose="02040503050406030204" pitchFamily="18" charset="0"/>
                          </a:rPr>
                          <m:t>𝑖</m:t>
                        </m:r>
                      </m:sub>
                    </m:sSub>
                    <m:d>
                      <m:dPr>
                        <m:ctrlPr>
                          <a:rPr lang="vi-VN" i="1">
                            <a:latin typeface="Cambria Math" panose="02040503050406030204" pitchFamily="18" charset="0"/>
                          </a:rPr>
                        </m:ctrlPr>
                      </m:dPr>
                      <m:e>
                        <m:r>
                          <a:rPr lang="vi-VN" b="1" i="1">
                            <a:latin typeface="Cambria Math" panose="02040503050406030204" pitchFamily="18" charset="0"/>
                          </a:rPr>
                          <m:t>𝑾</m:t>
                        </m:r>
                      </m:e>
                    </m:d>
                    <m:r>
                      <a:rPr lang="vi-VN" i="1">
                        <a:latin typeface="Cambria Math" panose="02040503050406030204" pitchFamily="18" charset="0"/>
                      </a:rPr>
                      <m:t>]</m:t>
                    </m:r>
                  </m:oMath>
                </a14:m>
                <a:endParaRPr lang="vi-VN" dirty="0"/>
              </a:p>
              <a:p>
                <a:r>
                  <a:rPr lang="vi-VN" dirty="0"/>
                  <a:t>Trong đó gradient của từng cột </a:t>
                </a:r>
                <a14:m>
                  <m:oMath xmlns:m="http://schemas.openxmlformats.org/officeDocument/2006/math">
                    <m:r>
                      <a:rPr lang="vi-VN" b="1" i="1">
                        <a:latin typeface="Cambria Math" panose="02040503050406030204" pitchFamily="18" charset="0"/>
                      </a:rPr>
                      <m:t>𝑾</m:t>
                    </m:r>
                    <m:r>
                      <a:rPr lang="vi-VN" b="1" i="1" smtClean="0">
                        <a:latin typeface="Cambria Math" panose="02040503050406030204" pitchFamily="18" charset="0"/>
                      </a:rPr>
                      <m:t>𝒋</m:t>
                    </m:r>
                  </m:oMath>
                </a14:m>
                <a:r>
                  <a:rPr lang="vi-VN" dirty="0"/>
                  <a:t>  có thể được tính theo đạo hàm chuỗi như sau:</a:t>
                </a:r>
              </a:p>
              <a:p>
                <a:pPr/>
                <a14:m>
                  <m:oMathPara xmlns:m="http://schemas.openxmlformats.org/officeDocument/2006/math">
                    <m:oMathParaPr>
                      <m:jc m:val="centerGroup"/>
                    </m:oMathParaPr>
                    <m:oMath xmlns:m="http://schemas.openxmlformats.org/officeDocument/2006/math">
                      <m:sSub>
                        <m:sSubPr>
                          <m:ctrlPr>
                            <a:rPr lang="vi-VN" i="1">
                              <a:latin typeface="Cambria Math" panose="02040503050406030204" pitchFamily="18" charset="0"/>
                            </a:rPr>
                          </m:ctrlPr>
                        </m:sSubPr>
                        <m:e>
                          <m:r>
                            <m:rPr>
                              <m:sty m:val="p"/>
                            </m:rPr>
                            <a:rPr lang="vi-VN">
                              <a:latin typeface="Cambria Math" panose="02040503050406030204" pitchFamily="18" charset="0"/>
                            </a:rPr>
                            <m:t>∇</m:t>
                          </m:r>
                        </m:e>
                        <m:sub>
                          <m:r>
                            <a:rPr lang="vi-VN" i="1">
                              <a:latin typeface="Cambria Math" panose="02040503050406030204" pitchFamily="18" charset="0"/>
                            </a:rPr>
                            <m:t>𝑊</m:t>
                          </m:r>
                        </m:sub>
                      </m:sSub>
                      <m:r>
                        <a:rPr lang="vi-VN" i="1">
                          <a:latin typeface="Cambria Math" panose="02040503050406030204" pitchFamily="18" charset="0"/>
                        </a:rPr>
                        <m:t> </m:t>
                      </m:r>
                      <m:sSub>
                        <m:sSubPr>
                          <m:ctrlPr>
                            <a:rPr lang="vi-VN" i="1">
                              <a:latin typeface="Cambria Math" panose="02040503050406030204" pitchFamily="18" charset="0"/>
                            </a:rPr>
                          </m:ctrlPr>
                        </m:sSubPr>
                        <m:e>
                          <m:r>
                            <a:rPr lang="vi-VN" i="1">
                              <a:latin typeface="Cambria Math" panose="02040503050406030204" pitchFamily="18" charset="0"/>
                            </a:rPr>
                            <m:t>𝐽</m:t>
                          </m:r>
                        </m:e>
                        <m:sub>
                          <m:r>
                            <a:rPr lang="vi-VN" i="1">
                              <a:latin typeface="Cambria Math" panose="02040503050406030204" pitchFamily="18" charset="0"/>
                            </a:rPr>
                            <m:t>𝑖</m:t>
                          </m:r>
                        </m:sub>
                      </m:sSub>
                      <m:d>
                        <m:dPr>
                          <m:ctrlPr>
                            <a:rPr lang="vi-VN" i="1">
                              <a:latin typeface="Cambria Math" panose="02040503050406030204" pitchFamily="18" charset="0"/>
                            </a:rPr>
                          </m:ctrlPr>
                        </m:dPr>
                        <m:e>
                          <m:r>
                            <a:rPr lang="vi-VN" b="1" i="1">
                              <a:latin typeface="Cambria Math" panose="02040503050406030204" pitchFamily="18" charset="0"/>
                            </a:rPr>
                            <m:t>𝑾</m:t>
                          </m:r>
                        </m:e>
                      </m:d>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𝑗𝑖</m:t>
                          </m:r>
                        </m:sub>
                      </m:sSub>
                      <m:sSub>
                        <m:sSubPr>
                          <m:ctrlPr>
                            <a:rPr lang="vi-VN"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𝑖</m:t>
                          </m:r>
                        </m:sub>
                      </m:sSub>
                      <m:r>
                        <a:rPr lang="vi-VN" i="1">
                          <a:latin typeface="Cambria Math" panose="02040503050406030204" pitchFamily="18" charset="0"/>
                        </a:rPr>
                        <m:t>+</m:t>
                      </m:r>
                      <m:f>
                        <m:fPr>
                          <m:ctrlPr>
                            <a:rPr lang="vi-VN" i="1">
                              <a:latin typeface="Cambria Math" panose="02040503050406030204" pitchFamily="18" charset="0"/>
                            </a:rPr>
                          </m:ctrlPr>
                        </m:fPr>
                        <m:num>
                          <m:func>
                            <m:funcPr>
                              <m:ctrlPr>
                                <a:rPr lang="vi-VN" i="1">
                                  <a:latin typeface="Cambria Math" panose="02040503050406030204" pitchFamily="18" charset="0"/>
                                </a:rPr>
                              </m:ctrlPr>
                            </m:funcPr>
                            <m:fName>
                              <m:r>
                                <m:rPr>
                                  <m:sty m:val="p"/>
                                </m:rPr>
                                <a:rPr lang="vi-VN">
                                  <a:latin typeface="Cambria Math" panose="02040503050406030204" pitchFamily="18" charset="0"/>
                                </a:rPr>
                                <m:t>exp</m:t>
                              </m:r>
                            </m:fName>
                            <m:e>
                              <m:d>
                                <m:dPr>
                                  <m:ctrlPr>
                                    <a:rPr lang="vi-VN" i="1">
                                      <a:latin typeface="Cambria Math" panose="02040503050406030204" pitchFamily="18" charset="0"/>
                                    </a:rPr>
                                  </m:ctrlPr>
                                </m:dPr>
                                <m:e>
                                  <m:sSubSup>
                                    <m:sSubSupPr>
                                      <m:ctrlPr>
                                        <a:rPr lang="vi-VN" i="1">
                                          <a:latin typeface="Cambria Math" panose="02040503050406030204" pitchFamily="18" charset="0"/>
                                        </a:rPr>
                                      </m:ctrlPr>
                                    </m:sSubSupPr>
                                    <m:e>
                                      <m:r>
                                        <a:rPr lang="vi-VN" b="1" i="1">
                                          <a:latin typeface="Cambria Math" panose="02040503050406030204" pitchFamily="18" charset="0"/>
                                        </a:rPr>
                                        <m:t>𝑾</m:t>
                                      </m:r>
                                    </m:e>
                                    <m:sub>
                                      <m:r>
                                        <a:rPr lang="vi-VN" i="1">
                                          <a:latin typeface="Cambria Math" panose="02040503050406030204" pitchFamily="18" charset="0"/>
                                        </a:rPr>
                                        <m:t>𝑗</m:t>
                                      </m:r>
                                    </m:sub>
                                    <m:sup>
                                      <m:r>
                                        <a:rPr lang="vi-VN" i="1">
                                          <a:latin typeface="Cambria Math" panose="02040503050406030204" pitchFamily="18" charset="0"/>
                                        </a:rPr>
                                        <m:t>𝑇</m:t>
                                      </m:r>
                                    </m:sup>
                                  </m:sSubSup>
                                  <m:sSub>
                                    <m:sSubPr>
                                      <m:ctrlPr>
                                        <a:rPr lang="vi-VN" i="1">
                                          <a:latin typeface="Cambria Math" panose="02040503050406030204" pitchFamily="18" charset="0"/>
                                        </a:rPr>
                                      </m:ctrlPr>
                                    </m:sSubPr>
                                    <m:e>
                                      <m:r>
                                        <a:rPr lang="vi-VN" b="1" i="1">
                                          <a:latin typeface="Cambria Math" panose="02040503050406030204" pitchFamily="18" charset="0"/>
                                        </a:rPr>
                                        <m:t>𝒙</m:t>
                                      </m:r>
                                    </m:e>
                                    <m:sub>
                                      <m:r>
                                        <a:rPr lang="vi-VN" i="1">
                                          <a:latin typeface="Cambria Math" panose="02040503050406030204" pitchFamily="18" charset="0"/>
                                        </a:rPr>
                                        <m:t>𝑖</m:t>
                                      </m:r>
                                    </m:sub>
                                  </m:sSub>
                                </m:e>
                              </m:d>
                            </m:e>
                          </m:func>
                        </m:num>
                        <m:den>
                          <m:nary>
                            <m:naryPr>
                              <m:chr m:val="∑"/>
                              <m:limLoc m:val="undOvr"/>
                              <m:ctrlPr>
                                <a:rPr lang="vi-VN" i="1">
                                  <a:latin typeface="Cambria Math" panose="02040503050406030204" pitchFamily="18" charset="0"/>
                                </a:rPr>
                              </m:ctrlPr>
                            </m:naryPr>
                            <m:sub>
                              <m:r>
                                <a:rPr lang="vi-VN" i="1">
                                  <a:latin typeface="Cambria Math" panose="02040503050406030204" pitchFamily="18" charset="0"/>
                                </a:rPr>
                                <m:t>𝑘</m:t>
                              </m:r>
                              <m:r>
                                <a:rPr lang="vi-VN" i="1">
                                  <a:latin typeface="Cambria Math" panose="02040503050406030204" pitchFamily="18" charset="0"/>
                                </a:rPr>
                                <m:t>=1</m:t>
                              </m:r>
                            </m:sub>
                            <m:sup>
                              <m:r>
                                <a:rPr lang="vi-VN" i="1">
                                  <a:latin typeface="Cambria Math" panose="02040503050406030204" pitchFamily="18" charset="0"/>
                                </a:rPr>
                                <m:t>𝐶</m:t>
                              </m:r>
                            </m:sup>
                            <m:e>
                              <m:func>
                                <m:funcPr>
                                  <m:ctrlPr>
                                    <a:rPr lang="vi-VN" i="1">
                                      <a:latin typeface="Cambria Math" panose="02040503050406030204" pitchFamily="18" charset="0"/>
                                    </a:rPr>
                                  </m:ctrlPr>
                                </m:funcPr>
                                <m:fName>
                                  <m:r>
                                    <m:rPr>
                                      <m:sty m:val="p"/>
                                    </m:rPr>
                                    <a:rPr lang="vi-VN">
                                      <a:latin typeface="Cambria Math" panose="02040503050406030204" pitchFamily="18" charset="0"/>
                                    </a:rPr>
                                    <m:t>exp</m:t>
                                  </m:r>
                                </m:fName>
                                <m:e>
                                  <m:d>
                                    <m:dPr>
                                      <m:ctrlPr>
                                        <a:rPr lang="vi-VN" i="1">
                                          <a:latin typeface="Cambria Math" panose="02040503050406030204" pitchFamily="18" charset="0"/>
                                        </a:rPr>
                                      </m:ctrlPr>
                                    </m:dPr>
                                    <m:e>
                                      <m:sSubSup>
                                        <m:sSubSupPr>
                                          <m:ctrlPr>
                                            <a:rPr lang="vi-VN" i="1">
                                              <a:latin typeface="Cambria Math" panose="02040503050406030204" pitchFamily="18" charset="0"/>
                                            </a:rPr>
                                          </m:ctrlPr>
                                        </m:sSubSupPr>
                                        <m:e>
                                          <m:r>
                                            <a:rPr lang="vi-VN" b="1" i="1">
                                              <a:latin typeface="Cambria Math" panose="02040503050406030204" pitchFamily="18" charset="0"/>
                                            </a:rPr>
                                            <m:t>𝑾</m:t>
                                          </m:r>
                                        </m:e>
                                        <m:sub>
                                          <m:r>
                                            <a:rPr lang="vi-VN" i="1">
                                              <a:latin typeface="Cambria Math" panose="02040503050406030204" pitchFamily="18" charset="0"/>
                                            </a:rPr>
                                            <m:t>𝑘</m:t>
                                          </m:r>
                                        </m:sub>
                                        <m:sup>
                                          <m:r>
                                            <a:rPr lang="vi-VN" i="1">
                                              <a:latin typeface="Cambria Math" panose="02040503050406030204" pitchFamily="18" charset="0"/>
                                            </a:rPr>
                                            <m:t>𝑇</m:t>
                                          </m:r>
                                        </m:sup>
                                      </m:sSubSup>
                                      <m:sSub>
                                        <m:sSubPr>
                                          <m:ctrlPr>
                                            <a:rPr lang="vi-VN" i="1">
                                              <a:latin typeface="Cambria Math" panose="02040503050406030204" pitchFamily="18" charset="0"/>
                                            </a:rPr>
                                          </m:ctrlPr>
                                        </m:sSubPr>
                                        <m:e>
                                          <m:r>
                                            <a:rPr lang="vi-VN" b="1" i="1">
                                              <a:latin typeface="Cambria Math" panose="02040503050406030204" pitchFamily="18" charset="0"/>
                                            </a:rPr>
                                            <m:t>𝒙</m:t>
                                          </m:r>
                                        </m:e>
                                        <m:sub>
                                          <m:r>
                                            <a:rPr lang="vi-VN" i="1">
                                              <a:latin typeface="Cambria Math" panose="02040503050406030204" pitchFamily="18" charset="0"/>
                                            </a:rPr>
                                            <m:t>𝑖</m:t>
                                          </m:r>
                                        </m:sub>
                                      </m:sSub>
                                    </m:e>
                                  </m:d>
                                </m:e>
                              </m:func>
                            </m:e>
                          </m:nary>
                        </m:den>
                      </m:f>
                      <m:sSub>
                        <m:sSubPr>
                          <m:ctrlPr>
                            <a:rPr lang="vi-VN" i="1">
                              <a:latin typeface="Cambria Math" panose="02040503050406030204" pitchFamily="18" charset="0"/>
                            </a:rPr>
                          </m:ctrlPr>
                        </m:sSubPr>
                        <m:e>
                          <m:r>
                            <a:rPr lang="vi-VN" b="1" i="1">
                              <a:latin typeface="Cambria Math" panose="02040503050406030204" pitchFamily="18" charset="0"/>
                            </a:rPr>
                            <m:t>𝒙</m:t>
                          </m:r>
                        </m:e>
                        <m:sub>
                          <m:r>
                            <a:rPr lang="vi-VN" i="1">
                              <a:latin typeface="Cambria Math" panose="02040503050406030204" pitchFamily="18" charset="0"/>
                            </a:rPr>
                            <m:t>𝑖</m:t>
                          </m:r>
                        </m:sub>
                      </m:sSub>
                    </m:oMath>
                  </m:oMathPara>
                </a14:m>
                <a:endParaRPr lang="vi-VN" dirty="0"/>
              </a:p>
              <a:p>
                <a:r>
                  <a:rPr lang="vi-VN" dirty="0"/>
                  <a:t>			        </a:t>
                </a:r>
                <a14:m>
                  <m:oMath xmlns:m="http://schemas.openxmlformats.org/officeDocument/2006/math">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𝑗𝑖</m:t>
                        </m:r>
                      </m:sub>
                    </m:sSub>
                    <m:sSub>
                      <m:sSubPr>
                        <m:ctrlPr>
                          <a:rPr lang="vi-VN" i="1">
                            <a:latin typeface="Cambria Math" panose="02040503050406030204" pitchFamily="18" charset="0"/>
                          </a:rPr>
                        </m:ctrlPr>
                      </m:sSubPr>
                      <m:e>
                        <m:r>
                          <a:rPr lang="vi-VN" b="1" i="1">
                            <a:latin typeface="Cambria Math" panose="02040503050406030204" pitchFamily="18" charset="0"/>
                          </a:rPr>
                          <m:t>𝒙</m:t>
                        </m:r>
                      </m:e>
                      <m:sub>
                        <m:r>
                          <a:rPr lang="vi-VN" i="1">
                            <a:latin typeface="Cambria Math" panose="02040503050406030204" pitchFamily="18" charset="0"/>
                          </a:rPr>
                          <m:t>𝑖</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𝑎</m:t>
                        </m:r>
                      </m:e>
                      <m:sub>
                        <m:r>
                          <a:rPr lang="vi-VN" i="1">
                            <a:latin typeface="Cambria Math" panose="02040503050406030204" pitchFamily="18" charset="0"/>
                          </a:rPr>
                          <m:t>𝑗𝑖</m:t>
                        </m:r>
                      </m:sub>
                    </m:sSub>
                    <m:sSub>
                      <m:sSubPr>
                        <m:ctrlPr>
                          <a:rPr lang="vi-VN" i="1">
                            <a:latin typeface="Cambria Math" panose="02040503050406030204" pitchFamily="18" charset="0"/>
                          </a:rPr>
                        </m:ctrlPr>
                      </m:sSubPr>
                      <m:e>
                        <m:r>
                          <a:rPr lang="vi-VN" b="1" i="1">
                            <a:latin typeface="Cambria Math" panose="02040503050406030204" pitchFamily="18" charset="0"/>
                          </a:rPr>
                          <m:t>𝒙</m:t>
                        </m:r>
                      </m:e>
                      <m:sub>
                        <m:r>
                          <a:rPr lang="vi-VN" i="1">
                            <a:latin typeface="Cambria Math" panose="02040503050406030204" pitchFamily="18" charset="0"/>
                          </a:rPr>
                          <m:t>𝑖</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b="1" i="1">
                            <a:latin typeface="Cambria Math" panose="02040503050406030204" pitchFamily="18" charset="0"/>
                          </a:rPr>
                          <m:t>𝒙</m:t>
                        </m:r>
                      </m:e>
                      <m:sub>
                        <m:r>
                          <a:rPr lang="vi-VN" i="1">
                            <a:latin typeface="Cambria Math" panose="02040503050406030204" pitchFamily="18" charset="0"/>
                          </a:rPr>
                          <m:t>𝑖</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𝑎</m:t>
                        </m:r>
                      </m:e>
                      <m:sub>
                        <m:r>
                          <a:rPr lang="vi-VN" i="1">
                            <a:latin typeface="Cambria Math" panose="02040503050406030204" pitchFamily="18" charset="0"/>
                          </a:rPr>
                          <m:t>𝑗𝑖</m:t>
                        </m:r>
                      </m:sub>
                    </m:sSub>
                    <m:sSub>
                      <m:sSubPr>
                        <m:ctrlPr>
                          <a:rPr lang="vi-VN" i="1">
                            <a:latin typeface="Cambria Math" panose="02040503050406030204" pitchFamily="18" charset="0"/>
                          </a:rPr>
                        </m:ctrlPr>
                      </m:sSubPr>
                      <m:e>
                        <m:r>
                          <a:rPr lang="vi-VN" i="1">
                            <a:latin typeface="Cambria Math" panose="02040503050406030204" pitchFamily="18" charset="0"/>
                          </a:rPr>
                          <m:t>−</m:t>
                        </m:r>
                        <m:r>
                          <a:rPr lang="vi-VN" i="1">
                            <a:latin typeface="Cambria Math" panose="02040503050406030204" pitchFamily="18" charset="0"/>
                          </a:rPr>
                          <m:t>𝑦</m:t>
                        </m:r>
                      </m:e>
                      <m:sub>
                        <m:r>
                          <a:rPr lang="vi-VN" i="1">
                            <a:latin typeface="Cambria Math" panose="02040503050406030204" pitchFamily="18" charset="0"/>
                          </a:rPr>
                          <m:t>𝑗𝑖</m:t>
                        </m:r>
                      </m:sub>
                    </m:sSub>
                    <m:r>
                      <a:rPr lang="vi-VN" i="1">
                        <a:latin typeface="Cambria Math" panose="02040503050406030204" pitchFamily="18" charset="0"/>
                      </a:rPr>
                      <m:t>)</m:t>
                    </m:r>
                  </m:oMath>
                </a14:m>
                <a:r>
                  <a:rPr lang="vi-VN" dirty="0"/>
                  <a:t>	</a:t>
                </a:r>
              </a:p>
              <a:p>
                <a:r>
                  <a:rPr lang="vi-VN" dirty="0"/>
                  <a:t>			        </a:t>
                </a:r>
                <a14:m>
                  <m:oMath xmlns:m="http://schemas.openxmlformats.org/officeDocument/2006/math">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𝑒</m:t>
                        </m:r>
                      </m:e>
                      <m:sub>
                        <m:r>
                          <a:rPr lang="vi-VN" i="1">
                            <a:latin typeface="Cambria Math" panose="02040503050406030204" pitchFamily="18" charset="0"/>
                          </a:rPr>
                          <m:t>𝑗𝑖</m:t>
                        </m:r>
                      </m:sub>
                    </m:sSub>
                    <m:sSub>
                      <m:sSubPr>
                        <m:ctrlPr>
                          <a:rPr lang="vi-VN" i="1">
                            <a:latin typeface="Cambria Math" panose="02040503050406030204" pitchFamily="18" charset="0"/>
                          </a:rPr>
                        </m:ctrlPr>
                      </m:sSubPr>
                      <m:e>
                        <m:r>
                          <a:rPr lang="vi-VN" b="1" i="1">
                            <a:latin typeface="Cambria Math" panose="02040503050406030204" pitchFamily="18" charset="0"/>
                          </a:rPr>
                          <m:t>𝒙</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vi-VN" i="1">
                            <a:latin typeface="Cambria Math" panose="02040503050406030204" pitchFamily="18" charset="0"/>
                          </a:rPr>
                        </m:ctrlPr>
                      </m:sSubPr>
                      <m:e>
                        <m:r>
                          <a:rPr lang="vi-VN" i="1">
                            <a:latin typeface="Cambria Math" panose="02040503050406030204" pitchFamily="18" charset="0"/>
                          </a:rPr>
                          <m:t>𝑒</m:t>
                        </m:r>
                      </m:e>
                      <m:sub>
                        <m:r>
                          <a:rPr lang="vi-VN" i="1">
                            <a:latin typeface="Cambria Math" panose="02040503050406030204" pitchFamily="18" charset="0"/>
                          </a:rPr>
                          <m:t>𝑗𝑖</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𝑎</m:t>
                        </m:r>
                      </m:e>
                      <m:sub>
                        <m:r>
                          <a:rPr lang="vi-VN" i="1">
                            <a:latin typeface="Cambria Math" panose="02040503050406030204" pitchFamily="18" charset="0"/>
                          </a:rPr>
                          <m:t>𝑗𝑖</m:t>
                        </m:r>
                      </m:sub>
                    </m:sSub>
                    <m:sSub>
                      <m:sSubPr>
                        <m:ctrlPr>
                          <a:rPr lang="vi-VN" i="1">
                            <a:latin typeface="Cambria Math" panose="02040503050406030204" pitchFamily="18" charset="0"/>
                          </a:rPr>
                        </m:ctrlPr>
                      </m:sSubPr>
                      <m:e>
                        <m:r>
                          <a:rPr lang="vi-VN" i="1">
                            <a:latin typeface="Cambria Math" panose="02040503050406030204" pitchFamily="18" charset="0"/>
                          </a:rPr>
                          <m:t>−</m:t>
                        </m:r>
                        <m:r>
                          <a:rPr lang="vi-VN" i="1">
                            <a:latin typeface="Cambria Math" panose="02040503050406030204" pitchFamily="18" charset="0"/>
                          </a:rPr>
                          <m:t>𝑦</m:t>
                        </m:r>
                      </m:e>
                      <m:sub>
                        <m:r>
                          <a:rPr lang="vi-VN" i="1">
                            <a:latin typeface="Cambria Math" panose="02040503050406030204" pitchFamily="18" charset="0"/>
                          </a:rPr>
                          <m:t>𝑗𝑖</m:t>
                        </m:r>
                      </m:sub>
                    </m:sSub>
                  </m:oMath>
                </a14:m>
                <a:endParaRPr lang="vi-VN" dirty="0"/>
              </a:p>
              <a:p>
                <a:endParaRPr lang="vi-VN" dirty="0"/>
              </a:p>
            </p:txBody>
          </p:sp>
        </mc:Choice>
        <mc:Fallback>
          <p:sp>
            <p:nvSpPr>
              <p:cNvPr id="3" name="Content Placeholder 2">
                <a:extLst>
                  <a:ext uri="{FF2B5EF4-FFF2-40B4-BE49-F238E27FC236}">
                    <a16:creationId xmlns:a16="http://schemas.microsoft.com/office/drawing/2014/main" id="{FFCE2BAA-515C-40D3-BF43-5BFFC9B6F10E}"/>
                  </a:ext>
                </a:extLst>
              </p:cNvPr>
              <p:cNvSpPr>
                <a:spLocks noGrp="1" noRot="1" noChangeAspect="1" noMove="1" noResize="1" noEditPoints="1" noAdjustHandles="1" noChangeArrowheads="1" noChangeShapeType="1" noTextEdit="1"/>
              </p:cNvSpPr>
              <p:nvPr>
                <p:ph idx="1"/>
              </p:nvPr>
            </p:nvSpPr>
            <p:spPr>
              <a:xfrm>
                <a:off x="600891" y="319406"/>
                <a:ext cx="11140535" cy="6346437"/>
              </a:xfrm>
              <a:blipFill>
                <a:blip r:embed="rId2"/>
                <a:stretch>
                  <a:fillRect l="-602" t="-865" r="-438"/>
                </a:stretch>
              </a:blipFill>
            </p:spPr>
            <p:txBody>
              <a:bodyPr/>
              <a:lstStyle/>
              <a:p>
                <a:r>
                  <a:rPr lang="vi-VN">
                    <a:noFill/>
                  </a:rPr>
                  <a:t> </a:t>
                </a:r>
              </a:p>
            </p:txBody>
          </p:sp>
        </mc:Fallback>
      </mc:AlternateContent>
    </p:spTree>
    <p:extLst>
      <p:ext uri="{BB962C8B-B14F-4D97-AF65-F5344CB8AC3E}">
        <p14:creationId xmlns:p14="http://schemas.microsoft.com/office/powerpoint/2010/main" val="931112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47665-A564-4CE7-B371-976D2EAB61BB}"/>
              </a:ext>
            </a:extLst>
          </p:cNvPr>
          <p:cNvSpPr>
            <a:spLocks noGrp="1"/>
          </p:cNvSpPr>
          <p:nvPr>
            <p:ph type="title"/>
          </p:nvPr>
        </p:nvSpPr>
        <p:spPr/>
        <p:txBody>
          <a:bodyPr>
            <a:normAutofit fontScale="90000"/>
          </a:bodyPr>
          <a:lstStyle/>
          <a:p>
            <a:endParaRPr lang="vi-V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3F7078-24EA-432B-8889-B79C0C956E9D}"/>
                  </a:ext>
                </a:extLst>
              </p:cNvPr>
              <p:cNvSpPr>
                <a:spLocks noGrp="1"/>
              </p:cNvSpPr>
              <p:nvPr>
                <p:ph idx="1"/>
              </p:nvPr>
            </p:nvSpPr>
            <p:spPr/>
            <p:txBody>
              <a:bodyPr/>
              <a:lstStyle/>
              <a:p>
                <a:r>
                  <a:rPr lang="vi-VN" dirty="0"/>
                  <a:t>Giá trị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𝑒</m:t>
                        </m:r>
                      </m:e>
                      <m:sub>
                        <m:r>
                          <a:rPr lang="vi-VN" i="1">
                            <a:latin typeface="Cambria Math" panose="02040503050406030204" pitchFamily="18" charset="0"/>
                          </a:rPr>
                          <m:t>𝑗𝑖</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𝑎</m:t>
                        </m:r>
                      </m:e>
                      <m:sub>
                        <m:r>
                          <a:rPr lang="vi-VN" i="1">
                            <a:latin typeface="Cambria Math" panose="02040503050406030204" pitchFamily="18" charset="0"/>
                          </a:rPr>
                          <m:t>𝑗𝑖</m:t>
                        </m:r>
                      </m:sub>
                    </m:sSub>
                    <m:sSub>
                      <m:sSubPr>
                        <m:ctrlPr>
                          <a:rPr lang="vi-VN" i="1">
                            <a:latin typeface="Cambria Math" panose="02040503050406030204" pitchFamily="18" charset="0"/>
                          </a:rPr>
                        </m:ctrlPr>
                      </m:sSubPr>
                      <m:e>
                        <m:r>
                          <a:rPr lang="vi-VN" i="1">
                            <a:latin typeface="Cambria Math" panose="02040503050406030204" pitchFamily="18" charset="0"/>
                          </a:rPr>
                          <m:t>−</m:t>
                        </m:r>
                        <m:r>
                          <a:rPr lang="vi-VN" i="1">
                            <a:latin typeface="Cambria Math" panose="02040503050406030204" pitchFamily="18" charset="0"/>
                          </a:rPr>
                          <m:t>𝑦</m:t>
                        </m:r>
                      </m:e>
                      <m:sub>
                        <m:r>
                          <a:rPr lang="vi-VN" i="1">
                            <a:latin typeface="Cambria Math" panose="02040503050406030204" pitchFamily="18" charset="0"/>
                          </a:rPr>
                          <m:t>𝑗𝑖</m:t>
                        </m:r>
                      </m:sub>
                    </m:sSub>
                  </m:oMath>
                </a14:m>
                <a:r>
                  <a:rPr lang="vi-VN" dirty="0"/>
                  <a:t> chính là sai số giữa đầu ra dự đoán và đầu ra thực sự tại thành phần thứ j. Kết hợp các công thức trên với </a:t>
                </a:r>
                <a14:m>
                  <m:oMath xmlns:m="http://schemas.openxmlformats.org/officeDocument/2006/math">
                    <m:sSub>
                      <m:sSubPr>
                        <m:ctrlPr>
                          <a:rPr lang="vi-VN" i="1">
                            <a:latin typeface="Cambria Math" panose="02040503050406030204" pitchFamily="18" charset="0"/>
                          </a:rPr>
                        </m:ctrlPr>
                      </m:sSubPr>
                      <m:e>
                        <m:r>
                          <a:rPr lang="vi-VN" b="1" i="1">
                            <a:latin typeface="Cambria Math" panose="02040503050406030204" pitchFamily="18" charset="0"/>
                          </a:rPr>
                          <m:t>𝒆</m:t>
                        </m:r>
                      </m:e>
                      <m:sub>
                        <m:r>
                          <a:rPr lang="vi-VN" i="1">
                            <a:latin typeface="Cambria Math" panose="02040503050406030204" pitchFamily="18" charset="0"/>
                          </a:rPr>
                          <m:t>𝑖</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b="1" i="1">
                            <a:latin typeface="Cambria Math" panose="02040503050406030204" pitchFamily="18" charset="0"/>
                          </a:rPr>
                          <m:t>𝒂</m:t>
                        </m:r>
                      </m:e>
                      <m:sub>
                        <m:r>
                          <a:rPr lang="vi-VN" i="1">
                            <a:latin typeface="Cambria Math" panose="02040503050406030204" pitchFamily="18" charset="0"/>
                          </a:rPr>
                          <m:t>𝑖</m:t>
                        </m:r>
                      </m:sub>
                    </m:sSub>
                    <m:sSub>
                      <m:sSubPr>
                        <m:ctrlPr>
                          <a:rPr lang="vi-VN" i="1">
                            <a:latin typeface="Cambria Math" panose="02040503050406030204" pitchFamily="18" charset="0"/>
                          </a:rPr>
                        </m:ctrlPr>
                      </m:sSubPr>
                      <m:e>
                        <m:r>
                          <a:rPr lang="vi-VN" i="1">
                            <a:latin typeface="Cambria Math" panose="02040503050406030204" pitchFamily="18" charset="0"/>
                          </a:rPr>
                          <m:t>−</m:t>
                        </m:r>
                        <m:r>
                          <a:rPr lang="vi-VN" b="1" i="1">
                            <a:latin typeface="Cambria Math" panose="02040503050406030204" pitchFamily="18" charset="0"/>
                          </a:rPr>
                          <m:t>𝒚</m:t>
                        </m:r>
                      </m:e>
                      <m:sub>
                        <m:r>
                          <a:rPr lang="vi-VN" i="1">
                            <a:latin typeface="Cambria Math" panose="02040503050406030204" pitchFamily="18" charset="0"/>
                          </a:rPr>
                          <m:t>𝑖</m:t>
                        </m:r>
                      </m:sub>
                    </m:sSub>
                  </m:oMath>
                </a14:m>
                <a:r>
                  <a:rPr lang="vi-VN" dirty="0"/>
                  <a:t> ta có:</a:t>
                </a:r>
              </a:p>
              <a:p>
                <a:r>
                  <a:rPr lang="vi-VN" dirty="0"/>
                  <a:t>		</a:t>
                </a:r>
                <a14:m>
                  <m:oMath xmlns:m="http://schemas.openxmlformats.org/officeDocument/2006/math">
                    <m:sSub>
                      <m:sSubPr>
                        <m:ctrlPr>
                          <a:rPr lang="vi-VN" i="1">
                            <a:latin typeface="Cambria Math" panose="02040503050406030204" pitchFamily="18" charset="0"/>
                          </a:rPr>
                        </m:ctrlPr>
                      </m:sSubPr>
                      <m:e>
                        <m:r>
                          <m:rPr>
                            <m:sty m:val="p"/>
                          </m:rPr>
                          <a:rPr lang="vi-VN">
                            <a:latin typeface="Cambria Math" panose="02040503050406030204" pitchFamily="18" charset="0"/>
                          </a:rPr>
                          <m:t>∇</m:t>
                        </m:r>
                      </m:e>
                      <m:sub>
                        <m:r>
                          <a:rPr lang="vi-VN" i="1">
                            <a:latin typeface="Cambria Math" panose="02040503050406030204" pitchFamily="18" charset="0"/>
                          </a:rPr>
                          <m:t>𝑊</m:t>
                        </m:r>
                      </m:sub>
                    </m:sSub>
                    <m:r>
                      <a:rPr lang="vi-VN" i="1">
                        <a:latin typeface="Cambria Math" panose="02040503050406030204" pitchFamily="18" charset="0"/>
                      </a:rPr>
                      <m:t> </m:t>
                    </m:r>
                    <m:sSub>
                      <m:sSubPr>
                        <m:ctrlPr>
                          <a:rPr lang="vi-VN" i="1">
                            <a:latin typeface="Cambria Math" panose="02040503050406030204" pitchFamily="18" charset="0"/>
                          </a:rPr>
                        </m:ctrlPr>
                      </m:sSubPr>
                      <m:e>
                        <m:r>
                          <a:rPr lang="vi-VN" i="1">
                            <a:latin typeface="Cambria Math" panose="02040503050406030204" pitchFamily="18" charset="0"/>
                          </a:rPr>
                          <m:t>𝐽</m:t>
                        </m:r>
                      </m:e>
                      <m:sub>
                        <m:r>
                          <a:rPr lang="vi-VN" i="1">
                            <a:latin typeface="Cambria Math" panose="02040503050406030204" pitchFamily="18" charset="0"/>
                          </a:rPr>
                          <m:t>𝑖</m:t>
                        </m:r>
                      </m:sub>
                    </m:sSub>
                    <m:d>
                      <m:dPr>
                        <m:ctrlPr>
                          <a:rPr lang="vi-VN" i="1">
                            <a:latin typeface="Cambria Math" panose="02040503050406030204" pitchFamily="18" charset="0"/>
                          </a:rPr>
                        </m:ctrlPr>
                      </m:dPr>
                      <m:e>
                        <m:r>
                          <a:rPr lang="vi-VN" b="1" i="1">
                            <a:latin typeface="Cambria Math" panose="02040503050406030204" pitchFamily="18" charset="0"/>
                          </a:rPr>
                          <m:t>𝑾</m:t>
                        </m:r>
                      </m:e>
                    </m:d>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𝑖</m:t>
                        </m:r>
                      </m:sub>
                    </m:sSub>
                    <m:d>
                      <m:dPr>
                        <m:begChr m:val="["/>
                        <m:endChr m:val="]"/>
                        <m:ctrlPr>
                          <a:rPr lang="vi-VN" i="1">
                            <a:latin typeface="Cambria Math" panose="02040503050406030204" pitchFamily="18" charset="0"/>
                          </a:rPr>
                        </m:ctrlPr>
                      </m:dPr>
                      <m:e>
                        <m:sSub>
                          <m:sSubPr>
                            <m:ctrlPr>
                              <a:rPr lang="vi-VN" i="1">
                                <a:latin typeface="Cambria Math" panose="02040503050406030204" pitchFamily="18" charset="0"/>
                              </a:rPr>
                            </m:ctrlPr>
                          </m:sSubPr>
                          <m:e>
                            <m:r>
                              <a:rPr lang="vi-VN" i="1">
                                <a:latin typeface="Cambria Math" panose="02040503050406030204" pitchFamily="18" charset="0"/>
                              </a:rPr>
                              <m:t>𝑒</m:t>
                            </m:r>
                          </m:e>
                          <m:sub>
                            <m:r>
                              <a:rPr lang="vi-VN" i="1">
                                <a:latin typeface="Cambria Math" panose="02040503050406030204" pitchFamily="18" charset="0"/>
                              </a:rPr>
                              <m:t>1</m:t>
                            </m:r>
                            <m:r>
                              <a:rPr lang="vi-VN" i="1">
                                <a:latin typeface="Cambria Math" panose="02040503050406030204" pitchFamily="18" charset="0"/>
                              </a:rPr>
                              <m:t>𝑖</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𝑒</m:t>
                            </m:r>
                          </m:e>
                          <m:sub>
                            <m:r>
                              <a:rPr lang="vi-VN" i="1">
                                <a:latin typeface="Cambria Math" panose="02040503050406030204" pitchFamily="18" charset="0"/>
                              </a:rPr>
                              <m:t>2</m:t>
                            </m:r>
                            <m:r>
                              <a:rPr lang="vi-VN" i="1">
                                <a:latin typeface="Cambria Math" panose="02040503050406030204" pitchFamily="18" charset="0"/>
                              </a:rPr>
                              <m:t>𝑖</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m:t>
                            </m:r>
                            <m:r>
                              <a:rPr lang="vi-VN" i="1">
                                <a:latin typeface="Cambria Math" panose="02040503050406030204" pitchFamily="18" charset="0"/>
                              </a:rPr>
                              <m:t>𝑒</m:t>
                            </m:r>
                          </m:e>
                          <m:sub>
                            <m:r>
                              <a:rPr lang="vi-VN" i="1">
                                <a:latin typeface="Cambria Math" panose="02040503050406030204" pitchFamily="18" charset="0"/>
                              </a:rPr>
                              <m:t>𝐶𝑖</m:t>
                            </m:r>
                          </m:sub>
                        </m:sSub>
                      </m:e>
                    </m:d>
                    <m:r>
                      <a:rPr lang="vi-VN" i="1">
                        <a:latin typeface="Cambria Math" panose="02040503050406030204" pitchFamily="18" charset="0"/>
                      </a:rPr>
                      <m:t>=</m:t>
                    </m:r>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𝒊</m:t>
                        </m:r>
                      </m:sub>
                    </m:sSub>
                    <m:sSubSup>
                      <m:sSubSupPr>
                        <m:ctrlPr>
                          <a:rPr lang="vi-VN" b="1" i="1">
                            <a:latin typeface="Cambria Math" panose="02040503050406030204" pitchFamily="18" charset="0"/>
                          </a:rPr>
                        </m:ctrlPr>
                      </m:sSubSupPr>
                      <m:e>
                        <m:r>
                          <a:rPr lang="vi-VN" b="1" i="1">
                            <a:latin typeface="Cambria Math" panose="02040503050406030204" pitchFamily="18" charset="0"/>
                          </a:rPr>
                          <m:t>𝒆</m:t>
                        </m:r>
                      </m:e>
                      <m:sub>
                        <m:r>
                          <a:rPr lang="vi-VN" b="1" i="1">
                            <a:latin typeface="Cambria Math" panose="02040503050406030204" pitchFamily="18" charset="0"/>
                          </a:rPr>
                          <m:t>𝒊</m:t>
                        </m:r>
                      </m:sub>
                      <m:sup>
                        <m:r>
                          <a:rPr lang="vi-VN" b="1" i="1">
                            <a:latin typeface="Cambria Math" panose="02040503050406030204" pitchFamily="18" charset="0"/>
                          </a:rPr>
                          <m:t>𝑻</m:t>
                        </m:r>
                      </m:sup>
                    </m:sSubSup>
                  </m:oMath>
                </a14:m>
                <a:r>
                  <a:rPr lang="vi-VN" dirty="0"/>
                  <a:t> </a:t>
                </a:r>
              </a:p>
              <a:p>
                <a:r>
                  <a:rPr lang="vi-VN" dirty="0"/>
                  <a:t>		→   </a:t>
                </a:r>
                <a14:m>
                  <m:oMath xmlns:m="http://schemas.openxmlformats.org/officeDocument/2006/math">
                    <m:sSub>
                      <m:sSubPr>
                        <m:ctrlPr>
                          <a:rPr lang="vi-VN" i="1">
                            <a:latin typeface="Cambria Math" panose="02040503050406030204" pitchFamily="18" charset="0"/>
                          </a:rPr>
                        </m:ctrlPr>
                      </m:sSubPr>
                      <m:e>
                        <m:r>
                          <m:rPr>
                            <m:sty m:val="p"/>
                          </m:rPr>
                          <a:rPr lang="vi-VN">
                            <a:latin typeface="Cambria Math" panose="02040503050406030204" pitchFamily="18" charset="0"/>
                          </a:rPr>
                          <m:t>∇</m:t>
                        </m:r>
                      </m:e>
                      <m:sub>
                        <m:r>
                          <a:rPr lang="vi-VN" i="1">
                            <a:latin typeface="Cambria Math" panose="02040503050406030204" pitchFamily="18" charset="0"/>
                          </a:rPr>
                          <m:t>𝑊</m:t>
                        </m:r>
                      </m:sub>
                    </m:sSub>
                    <m:r>
                      <a:rPr lang="vi-VN" i="1">
                        <a:latin typeface="Cambria Math" panose="02040503050406030204" pitchFamily="18" charset="0"/>
                      </a:rPr>
                      <m:t> </m:t>
                    </m:r>
                    <m:r>
                      <a:rPr lang="vi-VN" i="1">
                        <a:latin typeface="Cambria Math" panose="02040503050406030204" pitchFamily="18" charset="0"/>
                      </a:rPr>
                      <m:t>𝐽</m:t>
                    </m:r>
                    <m:d>
                      <m:dPr>
                        <m:ctrlPr>
                          <a:rPr lang="vi-VN" i="1">
                            <a:latin typeface="Cambria Math" panose="02040503050406030204" pitchFamily="18" charset="0"/>
                          </a:rPr>
                        </m:ctrlPr>
                      </m:dPr>
                      <m:e>
                        <m:r>
                          <a:rPr lang="vi-VN" b="1" i="1">
                            <a:latin typeface="Cambria Math" panose="02040503050406030204" pitchFamily="18" charset="0"/>
                          </a:rPr>
                          <m:t>𝑾</m:t>
                        </m:r>
                      </m:e>
                    </m:d>
                    <m:r>
                      <a:rPr lang="vi-VN" i="1">
                        <a:latin typeface="Cambria Math" panose="02040503050406030204" pitchFamily="18" charset="0"/>
                      </a:rPr>
                      <m:t>=</m:t>
                    </m:r>
                    <m:f>
                      <m:fPr>
                        <m:ctrlPr>
                          <a:rPr lang="vi-VN" i="1">
                            <a:latin typeface="Cambria Math" panose="02040503050406030204" pitchFamily="18" charset="0"/>
                          </a:rPr>
                        </m:ctrlPr>
                      </m:fPr>
                      <m:num>
                        <m:r>
                          <a:rPr lang="vi-VN" i="1">
                            <a:latin typeface="Cambria Math" panose="02040503050406030204" pitchFamily="18" charset="0"/>
                          </a:rPr>
                          <m:t>1</m:t>
                        </m:r>
                      </m:num>
                      <m:den>
                        <m:r>
                          <a:rPr lang="vi-VN" i="1">
                            <a:latin typeface="Cambria Math" panose="02040503050406030204" pitchFamily="18" charset="0"/>
                          </a:rPr>
                          <m:t>𝑁</m:t>
                        </m:r>
                      </m:den>
                    </m:f>
                    <m:nary>
                      <m:naryPr>
                        <m:chr m:val="∑"/>
                        <m:limLoc m:val="subSup"/>
                        <m:ctrlPr>
                          <a:rPr lang="vi-VN" i="1">
                            <a:latin typeface="Cambria Math" panose="02040503050406030204" pitchFamily="18" charset="0"/>
                          </a:rPr>
                        </m:ctrlPr>
                      </m:naryPr>
                      <m:sub>
                        <m:r>
                          <a:rPr lang="vi-VN" i="1">
                            <a:latin typeface="Cambria Math" panose="02040503050406030204" pitchFamily="18" charset="0"/>
                          </a:rPr>
                          <m:t>𝑖</m:t>
                        </m:r>
                        <m:r>
                          <a:rPr lang="vi-VN" i="1">
                            <a:latin typeface="Cambria Math" panose="02040503050406030204" pitchFamily="18" charset="0"/>
                          </a:rPr>
                          <m:t>=1</m:t>
                        </m:r>
                      </m:sub>
                      <m:sup>
                        <m:r>
                          <a:rPr lang="vi-VN" i="1">
                            <a:latin typeface="Cambria Math" panose="02040503050406030204" pitchFamily="18" charset="0"/>
                          </a:rPr>
                          <m:t>𝑁</m:t>
                        </m:r>
                      </m:sup>
                      <m:e>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𝒊</m:t>
                            </m:r>
                          </m:sub>
                        </m:sSub>
                        <m:sSubSup>
                          <m:sSubSupPr>
                            <m:ctrlPr>
                              <a:rPr lang="vi-VN" b="1" i="1">
                                <a:latin typeface="Cambria Math" panose="02040503050406030204" pitchFamily="18" charset="0"/>
                              </a:rPr>
                            </m:ctrlPr>
                          </m:sSubSupPr>
                          <m:e>
                            <m:r>
                              <a:rPr lang="vi-VN" b="1" i="1">
                                <a:latin typeface="Cambria Math" panose="02040503050406030204" pitchFamily="18" charset="0"/>
                              </a:rPr>
                              <m:t>𝒆</m:t>
                            </m:r>
                          </m:e>
                          <m:sub>
                            <m:r>
                              <a:rPr lang="vi-VN" b="1" i="1">
                                <a:latin typeface="Cambria Math" panose="02040503050406030204" pitchFamily="18" charset="0"/>
                              </a:rPr>
                              <m:t>𝒊</m:t>
                            </m:r>
                          </m:sub>
                          <m:sup>
                            <m:r>
                              <a:rPr lang="vi-VN" b="1" i="1">
                                <a:latin typeface="Cambria Math" panose="02040503050406030204" pitchFamily="18" charset="0"/>
                              </a:rPr>
                              <m:t>𝑻</m:t>
                            </m:r>
                          </m:sup>
                        </m:sSubSup>
                      </m:e>
                    </m:nary>
                    <m:r>
                      <a:rPr lang="vi-VN" i="1">
                        <a:latin typeface="Cambria Math" panose="02040503050406030204" pitchFamily="18" charset="0"/>
                      </a:rPr>
                      <m:t>=</m:t>
                    </m:r>
                    <m:f>
                      <m:fPr>
                        <m:ctrlPr>
                          <a:rPr lang="vi-VN" i="1">
                            <a:latin typeface="Cambria Math" panose="02040503050406030204" pitchFamily="18" charset="0"/>
                          </a:rPr>
                        </m:ctrlPr>
                      </m:fPr>
                      <m:num>
                        <m:r>
                          <a:rPr lang="vi-VN" i="1">
                            <a:latin typeface="Cambria Math" panose="02040503050406030204" pitchFamily="18" charset="0"/>
                          </a:rPr>
                          <m:t>1</m:t>
                        </m:r>
                      </m:num>
                      <m:den>
                        <m:r>
                          <a:rPr lang="vi-VN" i="1">
                            <a:latin typeface="Cambria Math" panose="02040503050406030204" pitchFamily="18" charset="0"/>
                          </a:rPr>
                          <m:t>𝑁</m:t>
                        </m:r>
                      </m:den>
                    </m:f>
                    <m:r>
                      <a:rPr lang="vi-VN" b="1" i="1">
                        <a:latin typeface="Cambria Math" panose="02040503050406030204" pitchFamily="18" charset="0"/>
                      </a:rPr>
                      <m:t>𝑿</m:t>
                    </m:r>
                    <m:sSup>
                      <m:sSupPr>
                        <m:ctrlPr>
                          <a:rPr lang="vi-VN" b="1" i="1">
                            <a:latin typeface="Cambria Math" panose="02040503050406030204" pitchFamily="18" charset="0"/>
                          </a:rPr>
                        </m:ctrlPr>
                      </m:sSupPr>
                      <m:e>
                        <m:r>
                          <a:rPr lang="vi-VN" b="1" i="1">
                            <a:latin typeface="Cambria Math" panose="02040503050406030204" pitchFamily="18" charset="0"/>
                          </a:rPr>
                          <m:t>𝑬</m:t>
                        </m:r>
                      </m:e>
                      <m:sup>
                        <m:r>
                          <a:rPr lang="vi-VN" b="1" i="1">
                            <a:latin typeface="Cambria Math" panose="02040503050406030204" pitchFamily="18" charset="0"/>
                          </a:rPr>
                          <m:t>𝑻</m:t>
                        </m:r>
                      </m:sup>
                    </m:sSup>
                  </m:oMath>
                </a14:m>
                <a:endParaRPr lang="vi-VN" dirty="0"/>
              </a:p>
              <a:p>
                <a:r>
                  <a:rPr lang="vi-VN" dirty="0"/>
                  <a:t>Với  </a:t>
                </a:r>
                <a:r>
                  <a:rPr lang="vi-VN" b="1" dirty="0"/>
                  <a:t>E = A – Y</a:t>
                </a:r>
                <a:r>
                  <a:rPr lang="vi-VN" dirty="0"/>
                  <a:t> . Công thức đơn giản này  giúp cho phương pháp giảm gradient dễ dàng áp dụng để cập nhật trọng số. Trong trường hợp mini-batch gradient descent với kích thước k, ta ký hiệu </a:t>
                </a:r>
                <a14:m>
                  <m:oMath xmlns:m="http://schemas.openxmlformats.org/officeDocument/2006/math">
                    <m:sSub>
                      <m:sSubPr>
                        <m:ctrlPr>
                          <a:rPr lang="vi-VN" i="1">
                            <a:latin typeface="Cambria Math" panose="02040503050406030204" pitchFamily="18" charset="0"/>
                          </a:rPr>
                        </m:ctrlPr>
                      </m:sSubPr>
                      <m:e>
                        <m:r>
                          <a:rPr lang="vi-VN" b="1" i="1">
                            <a:latin typeface="Cambria Math" panose="02040503050406030204" pitchFamily="18" charset="0"/>
                          </a:rPr>
                          <m:t>𝑿</m:t>
                        </m:r>
                      </m:e>
                      <m:sub>
                        <m:r>
                          <a:rPr lang="vi-VN" i="1">
                            <a:latin typeface="Cambria Math" panose="02040503050406030204" pitchFamily="18" charset="0"/>
                          </a:rPr>
                          <m:t>𝑏</m:t>
                        </m:r>
                        <m:r>
                          <a:rPr lang="vi-VN" i="1">
                            <a:latin typeface="Cambria Math" panose="02040503050406030204" pitchFamily="18" charset="0"/>
                          </a:rPr>
                          <m:t> </m:t>
                        </m:r>
                      </m:sub>
                    </m:sSub>
                    <m:r>
                      <a:rPr lang="vi-VN" i="1">
                        <a:latin typeface="Cambria Math" panose="02040503050406030204" pitchFamily="18" charset="0"/>
                      </a:rPr>
                      <m:t>∈</m:t>
                    </m:r>
                    <m:sSup>
                      <m:sSupPr>
                        <m:ctrlPr>
                          <a:rPr lang="vi-VN" i="1">
                            <a:latin typeface="Cambria Math" panose="02040503050406030204" pitchFamily="18" charset="0"/>
                          </a:rPr>
                        </m:ctrlPr>
                      </m:sSupPr>
                      <m:e>
                        <m:r>
                          <a:rPr lang="vi-VN" i="1">
                            <a:latin typeface="Cambria Math" panose="02040503050406030204" pitchFamily="18" charset="0"/>
                          </a:rPr>
                          <m:t>𝑅</m:t>
                        </m:r>
                      </m:e>
                      <m:sup>
                        <m:r>
                          <a:rPr lang="vi-VN" i="1">
                            <a:latin typeface="Cambria Math" panose="02040503050406030204" pitchFamily="18" charset="0"/>
                          </a:rPr>
                          <m:t>𝑑</m:t>
                        </m:r>
                        <m:r>
                          <a:rPr lang="vi-VN" i="1">
                            <a:latin typeface="Cambria Math" panose="02040503050406030204" pitchFamily="18" charset="0"/>
                          </a:rPr>
                          <m:t>×</m:t>
                        </m:r>
                        <m:r>
                          <a:rPr lang="vi-VN" i="1">
                            <a:latin typeface="Cambria Math" panose="02040503050406030204" pitchFamily="18" charset="0"/>
                          </a:rPr>
                          <m:t>𝑘</m:t>
                        </m:r>
                      </m:sup>
                    </m:sSup>
                    <m:r>
                      <a:rPr lang="vi-VN" i="1">
                        <a:latin typeface="Cambria Math" panose="02040503050406030204" pitchFamily="18" charset="0"/>
                      </a:rPr>
                      <m:t>; </m:t>
                    </m:r>
                    <m:sSub>
                      <m:sSubPr>
                        <m:ctrlPr>
                          <a:rPr lang="vi-VN" i="1">
                            <a:latin typeface="Cambria Math" panose="02040503050406030204" pitchFamily="18" charset="0"/>
                          </a:rPr>
                        </m:ctrlPr>
                      </m:sSubPr>
                      <m:e>
                        <m:r>
                          <a:rPr lang="vi-VN" b="1" i="1">
                            <a:latin typeface="Cambria Math" panose="02040503050406030204" pitchFamily="18" charset="0"/>
                          </a:rPr>
                          <m:t>𝒀</m:t>
                        </m:r>
                      </m:e>
                      <m:sub>
                        <m:r>
                          <a:rPr lang="vi-VN" i="1">
                            <a:latin typeface="Cambria Math" panose="02040503050406030204" pitchFamily="18" charset="0"/>
                          </a:rPr>
                          <m:t>𝑏</m:t>
                        </m:r>
                        <m:r>
                          <a:rPr lang="vi-VN" i="1">
                            <a:latin typeface="Cambria Math" panose="02040503050406030204" pitchFamily="18" charset="0"/>
                          </a:rPr>
                          <m:t> </m:t>
                        </m:r>
                      </m:sub>
                    </m:sSub>
                    <m:r>
                      <a:rPr lang="vi-VN" i="1">
                        <a:latin typeface="Cambria Math" panose="02040503050406030204" pitchFamily="18" charset="0"/>
                      </a:rPr>
                      <m:t>∈{0,1</m:t>
                    </m:r>
                    <m:sSup>
                      <m:sSupPr>
                        <m:ctrlPr>
                          <a:rPr lang="vi-VN" i="1">
                            <a:latin typeface="Cambria Math" panose="02040503050406030204" pitchFamily="18" charset="0"/>
                          </a:rPr>
                        </m:ctrlPr>
                      </m:sSupPr>
                      <m:e>
                        <m:r>
                          <a:rPr lang="vi-VN" i="1">
                            <a:latin typeface="Cambria Math" panose="02040503050406030204" pitchFamily="18" charset="0"/>
                          </a:rPr>
                          <m:t>}</m:t>
                        </m:r>
                      </m:e>
                      <m:sup>
                        <m:r>
                          <a:rPr lang="vi-VN" i="1">
                            <a:latin typeface="Cambria Math" panose="02040503050406030204" pitchFamily="18" charset="0"/>
                          </a:rPr>
                          <m:t>𝐶</m:t>
                        </m:r>
                        <m:r>
                          <a:rPr lang="vi-VN" i="1">
                            <a:latin typeface="Cambria Math" panose="02040503050406030204" pitchFamily="18" charset="0"/>
                          </a:rPr>
                          <m:t>×</m:t>
                        </m:r>
                        <m:r>
                          <a:rPr lang="vi-VN" i="1">
                            <a:latin typeface="Cambria Math" panose="02040503050406030204" pitchFamily="18" charset="0"/>
                          </a:rPr>
                          <m:t>𝑘</m:t>
                        </m:r>
                      </m:sup>
                    </m:sSup>
                    <m:r>
                      <a:rPr lang="vi-VN" i="1">
                        <a:latin typeface="Cambria Math" panose="02040503050406030204" pitchFamily="18" charset="0"/>
                      </a:rPr>
                      <m:t> ; </m:t>
                    </m:r>
                    <m:sSub>
                      <m:sSubPr>
                        <m:ctrlPr>
                          <a:rPr lang="vi-VN" i="1">
                            <a:latin typeface="Cambria Math" panose="02040503050406030204" pitchFamily="18" charset="0"/>
                          </a:rPr>
                        </m:ctrlPr>
                      </m:sSubPr>
                      <m:e>
                        <m:r>
                          <a:rPr lang="vi-VN" b="1" i="1">
                            <a:latin typeface="Cambria Math" panose="02040503050406030204" pitchFamily="18" charset="0"/>
                          </a:rPr>
                          <m:t>𝑨</m:t>
                        </m:r>
                      </m:e>
                      <m:sub>
                        <m:r>
                          <a:rPr lang="vi-VN" i="1">
                            <a:latin typeface="Cambria Math" panose="02040503050406030204" pitchFamily="18" charset="0"/>
                          </a:rPr>
                          <m:t>𝑏</m:t>
                        </m:r>
                        <m:r>
                          <a:rPr lang="vi-VN" i="1">
                            <a:latin typeface="Cambria Math" panose="02040503050406030204" pitchFamily="18" charset="0"/>
                          </a:rPr>
                          <m:t> </m:t>
                        </m:r>
                      </m:sub>
                    </m:sSub>
                    <m:r>
                      <a:rPr lang="vi-VN" i="1">
                        <a:latin typeface="Cambria Math" panose="02040503050406030204" pitchFamily="18" charset="0"/>
                      </a:rPr>
                      <m:t>∈</m:t>
                    </m:r>
                    <m:sSup>
                      <m:sSupPr>
                        <m:ctrlPr>
                          <a:rPr lang="vi-VN" i="1">
                            <a:latin typeface="Cambria Math" panose="02040503050406030204" pitchFamily="18" charset="0"/>
                          </a:rPr>
                        </m:ctrlPr>
                      </m:sSupPr>
                      <m:e>
                        <m:r>
                          <a:rPr lang="vi-VN" i="1">
                            <a:latin typeface="Cambria Math" panose="02040503050406030204" pitchFamily="18" charset="0"/>
                          </a:rPr>
                          <m:t>𝑅</m:t>
                        </m:r>
                      </m:e>
                      <m:sup>
                        <m:r>
                          <a:rPr lang="vi-VN" i="1">
                            <a:latin typeface="Cambria Math" panose="02040503050406030204" pitchFamily="18" charset="0"/>
                          </a:rPr>
                          <m:t>𝐶</m:t>
                        </m:r>
                        <m:r>
                          <a:rPr lang="vi-VN" i="1">
                            <a:latin typeface="Cambria Math" panose="02040503050406030204" pitchFamily="18" charset="0"/>
                          </a:rPr>
                          <m:t>×</m:t>
                        </m:r>
                        <m:r>
                          <a:rPr lang="vi-VN" i="1">
                            <a:latin typeface="Cambria Math" panose="02040503050406030204" pitchFamily="18" charset="0"/>
                          </a:rPr>
                          <m:t>𝑘</m:t>
                        </m:r>
                      </m:sup>
                    </m:sSup>
                  </m:oMath>
                </a14:m>
                <a:r>
                  <a:rPr lang="vi-VN" dirty="0"/>
                  <a:t> là các dữ liệu ứng với mỗi mini batch, công thức cập nhật cho mỗi mini batch sẽ là:</a:t>
                </a:r>
              </a:p>
              <a:p>
                <a:r>
                  <a:rPr lang="vi-VN" dirty="0"/>
                  <a:t>			 </a:t>
                </a:r>
                <a14:m>
                  <m:oMath xmlns:m="http://schemas.openxmlformats.org/officeDocument/2006/math">
                    <m:r>
                      <a:rPr lang="vi-VN" b="1" i="1">
                        <a:latin typeface="Cambria Math" panose="02040503050406030204" pitchFamily="18" charset="0"/>
                      </a:rPr>
                      <m:t>𝑾</m:t>
                    </m:r>
                    <m:r>
                      <a:rPr lang="vi-VN" i="1">
                        <a:latin typeface="Cambria Math" panose="02040503050406030204" pitchFamily="18" charset="0"/>
                      </a:rPr>
                      <m:t> ←</m:t>
                    </m:r>
                    <m:r>
                      <a:rPr lang="vi-VN" b="1" i="1">
                        <a:latin typeface="Cambria Math" panose="02040503050406030204" pitchFamily="18" charset="0"/>
                      </a:rPr>
                      <m:t>𝑾</m:t>
                    </m:r>
                    <m:r>
                      <a:rPr lang="vi-VN" i="1">
                        <a:latin typeface="Cambria Math" panose="02040503050406030204" pitchFamily="18" charset="0"/>
                      </a:rPr>
                      <m:t>−</m:t>
                    </m:r>
                    <m:f>
                      <m:fPr>
                        <m:ctrlPr>
                          <a:rPr lang="vi-VN" i="1">
                            <a:latin typeface="Cambria Math" panose="02040503050406030204" pitchFamily="18" charset="0"/>
                          </a:rPr>
                        </m:ctrlPr>
                      </m:fPr>
                      <m:num>
                        <m:r>
                          <a:rPr lang="vi-VN" i="1">
                            <a:latin typeface="Cambria Math" panose="02040503050406030204" pitchFamily="18" charset="0"/>
                          </a:rPr>
                          <m:t>𝜂</m:t>
                        </m:r>
                      </m:num>
                      <m:den>
                        <m:sSub>
                          <m:sSubPr>
                            <m:ctrlPr>
                              <a:rPr lang="vi-VN" i="1">
                                <a:latin typeface="Cambria Math" panose="02040503050406030204" pitchFamily="18" charset="0"/>
                              </a:rPr>
                            </m:ctrlPr>
                          </m:sSubPr>
                          <m:e>
                            <m:r>
                              <a:rPr lang="vi-VN" i="1">
                                <a:latin typeface="Cambria Math" panose="02040503050406030204" pitchFamily="18" charset="0"/>
                              </a:rPr>
                              <m:t>𝑁</m:t>
                            </m:r>
                          </m:e>
                          <m:sub>
                            <m:r>
                              <a:rPr lang="vi-VN" i="1">
                                <a:latin typeface="Cambria Math" panose="02040503050406030204" pitchFamily="18" charset="0"/>
                              </a:rPr>
                              <m:t>𝑏</m:t>
                            </m:r>
                          </m:sub>
                        </m:sSub>
                      </m:den>
                    </m:f>
                    <m:sSub>
                      <m:sSubPr>
                        <m:ctrlPr>
                          <a:rPr lang="vi-VN" i="1">
                            <a:latin typeface="Cambria Math" panose="02040503050406030204" pitchFamily="18" charset="0"/>
                          </a:rPr>
                        </m:ctrlPr>
                      </m:sSubPr>
                      <m:e>
                        <m:r>
                          <a:rPr lang="vi-VN" b="1" i="1">
                            <a:latin typeface="Cambria Math" panose="02040503050406030204" pitchFamily="18" charset="0"/>
                          </a:rPr>
                          <m:t>𝑿</m:t>
                        </m:r>
                      </m:e>
                      <m:sub>
                        <m:r>
                          <a:rPr lang="vi-VN" i="1">
                            <a:latin typeface="Cambria Math" panose="02040503050406030204" pitchFamily="18" charset="0"/>
                          </a:rPr>
                          <m:t>𝑏</m:t>
                        </m:r>
                      </m:sub>
                    </m:sSub>
                    <m:sSubSup>
                      <m:sSubSupPr>
                        <m:ctrlPr>
                          <a:rPr lang="vi-VN" b="1" i="1">
                            <a:latin typeface="Cambria Math" panose="02040503050406030204" pitchFamily="18" charset="0"/>
                          </a:rPr>
                        </m:ctrlPr>
                      </m:sSubSupPr>
                      <m:e>
                        <m:r>
                          <a:rPr lang="vi-VN" b="1" i="1">
                            <a:latin typeface="Cambria Math" panose="02040503050406030204" pitchFamily="18" charset="0"/>
                          </a:rPr>
                          <m:t>𝑬</m:t>
                        </m:r>
                      </m:e>
                      <m:sub>
                        <m:r>
                          <a:rPr lang="vi-VN" b="1" i="1">
                            <a:latin typeface="Cambria Math" panose="02040503050406030204" pitchFamily="18" charset="0"/>
                          </a:rPr>
                          <m:t>𝒃</m:t>
                        </m:r>
                      </m:sub>
                      <m:sup>
                        <m:r>
                          <a:rPr lang="vi-VN" b="1" i="1">
                            <a:latin typeface="Cambria Math" panose="02040503050406030204" pitchFamily="18" charset="0"/>
                          </a:rPr>
                          <m:t>𝑻</m:t>
                        </m:r>
                      </m:sup>
                    </m:sSubSup>
                  </m:oMath>
                </a14:m>
                <a:endParaRPr lang="vi-VN" dirty="0"/>
              </a:p>
              <a:p>
                <a:r>
                  <a:rPr lang="vi-VN" dirty="0"/>
                  <a:t>Với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𝑁</m:t>
                        </m:r>
                      </m:e>
                      <m:sub>
                        <m:r>
                          <a:rPr lang="vi-VN" i="1">
                            <a:latin typeface="Cambria Math" panose="02040503050406030204" pitchFamily="18" charset="0"/>
                          </a:rPr>
                          <m:t>𝑏</m:t>
                        </m:r>
                      </m:sub>
                    </m:sSub>
                    <m:r>
                      <a:rPr lang="vi-VN" i="1">
                        <a:latin typeface="Cambria Math" panose="02040503050406030204" pitchFamily="18" charset="0"/>
                      </a:rPr>
                      <m:t> </m:t>
                    </m:r>
                  </m:oMath>
                </a14:m>
                <a:r>
                  <a:rPr lang="vi-VN" dirty="0"/>
                  <a:t>là kích thước của mỗi batch.</a:t>
                </a:r>
              </a:p>
              <a:p>
                <a:endParaRPr lang="vi-VN" dirty="0"/>
              </a:p>
            </p:txBody>
          </p:sp>
        </mc:Choice>
        <mc:Fallback xmlns="">
          <p:sp>
            <p:nvSpPr>
              <p:cNvPr id="3" name="Content Placeholder 2">
                <a:extLst>
                  <a:ext uri="{FF2B5EF4-FFF2-40B4-BE49-F238E27FC236}">
                    <a16:creationId xmlns:a16="http://schemas.microsoft.com/office/drawing/2014/main" id="{183F7078-24EA-432B-8889-B79C0C956E9D}"/>
                  </a:ext>
                </a:extLst>
              </p:cNvPr>
              <p:cNvSpPr>
                <a:spLocks noGrp="1" noRot="1" noChangeAspect="1" noMove="1" noResize="1" noEditPoints="1" noAdjustHandles="1" noChangeArrowheads="1" noChangeShapeType="1" noTextEdit="1"/>
              </p:cNvSpPr>
              <p:nvPr>
                <p:ph idx="1"/>
              </p:nvPr>
            </p:nvSpPr>
            <p:spPr>
              <a:blipFill>
                <a:blip r:embed="rId2"/>
                <a:stretch>
                  <a:fillRect l="-724" t="-624" r="-780"/>
                </a:stretch>
              </a:blipFill>
            </p:spPr>
            <p:txBody>
              <a:bodyPr/>
              <a:lstStyle/>
              <a:p>
                <a:r>
                  <a:rPr lang="vi-VN">
                    <a:noFill/>
                  </a:rPr>
                  <a:t> </a:t>
                </a:r>
              </a:p>
            </p:txBody>
          </p:sp>
        </mc:Fallback>
      </mc:AlternateContent>
    </p:spTree>
    <p:extLst>
      <p:ext uri="{BB962C8B-B14F-4D97-AF65-F5344CB8AC3E}">
        <p14:creationId xmlns:p14="http://schemas.microsoft.com/office/powerpoint/2010/main" val="1063448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6FEE9-52A5-46A6-A3F0-FEBAFC93E353}"/>
              </a:ext>
            </a:extLst>
          </p:cNvPr>
          <p:cNvSpPr>
            <a:spLocks noGrp="1"/>
          </p:cNvSpPr>
          <p:nvPr>
            <p:ph type="title"/>
          </p:nvPr>
        </p:nvSpPr>
        <p:spPr/>
        <p:txBody>
          <a:bodyPr>
            <a:normAutofit fontScale="90000"/>
          </a:bodyPr>
          <a:lstStyle/>
          <a:p>
            <a:endParaRPr lang="vi-V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0F6032-B4D1-46E7-BDAB-4F1A88A034BF}"/>
                  </a:ext>
                </a:extLst>
              </p:cNvPr>
              <p:cNvSpPr>
                <a:spLocks noGrp="1"/>
              </p:cNvSpPr>
              <p:nvPr>
                <p:ph idx="1"/>
              </p:nvPr>
            </p:nvSpPr>
            <p:spPr>
              <a:xfrm>
                <a:off x="600891" y="319406"/>
                <a:ext cx="11008013" cy="6219188"/>
              </a:xfrm>
            </p:spPr>
            <p:txBody>
              <a:bodyPr/>
              <a:lstStyle/>
              <a:p>
                <a:r>
                  <a:rPr lang="vi-VN" b="1" u="sng" dirty="0"/>
                  <a:t>Chú ý</a:t>
                </a:r>
              </a:p>
              <a:p>
                <a:r>
                  <a:rPr lang="vi-VN" dirty="0"/>
                  <a:t>1. Logistic regression là trường hợp đặc biệt của softmax</a:t>
                </a:r>
                <a:br>
                  <a:rPr lang="vi-VN" dirty="0"/>
                </a:br>
                <a:r>
                  <a:rPr lang="vi-VN" dirty="0"/>
                  <a:t>    Khi C=2 thì đầu ra của Softmax là:</a:t>
                </a:r>
              </a:p>
              <a:p>
                <a:r>
                  <a:rPr lang="vi-VN" dirty="0"/>
                  <a:t>	</a:t>
                </a:r>
                <a14:m>
                  <m:oMath xmlns:m="http://schemas.openxmlformats.org/officeDocument/2006/math">
                    <m:sSub>
                      <m:sSubPr>
                        <m:ctrlPr>
                          <a:rPr lang="vi-VN" i="1" smtClean="0">
                            <a:latin typeface="Cambria Math" panose="02040503050406030204" pitchFamily="18" charset="0"/>
                          </a:rPr>
                        </m:ctrlPr>
                      </m:sSubPr>
                      <m:e>
                        <m:r>
                          <a:rPr lang="vi-VN" b="0" i="1" smtClean="0">
                            <a:latin typeface="Cambria Math" panose="02040503050406030204" pitchFamily="18" charset="0"/>
                          </a:rPr>
                          <m:t>𝑎</m:t>
                        </m:r>
                      </m:e>
                      <m:sub>
                        <m:r>
                          <a:rPr lang="vi-VN" b="0" i="1" smtClean="0">
                            <a:latin typeface="Cambria Math" panose="02040503050406030204" pitchFamily="18" charset="0"/>
                          </a:rPr>
                          <m:t>1</m:t>
                        </m:r>
                      </m:sub>
                    </m:sSub>
                    <m:r>
                      <a:rPr lang="vi-VN" b="0" i="1" smtClean="0">
                        <a:latin typeface="Cambria Math" panose="02040503050406030204" pitchFamily="18" charset="0"/>
                      </a:rPr>
                      <m:t>=</m:t>
                    </m:r>
                    <m:f>
                      <m:fPr>
                        <m:ctrlPr>
                          <a:rPr lang="vi-VN" b="0" i="1" smtClean="0">
                            <a:latin typeface="Cambria Math" panose="02040503050406030204" pitchFamily="18" charset="0"/>
                          </a:rPr>
                        </m:ctrlPr>
                      </m:fPr>
                      <m:num>
                        <m:r>
                          <m:rPr>
                            <m:sty m:val="p"/>
                          </m:rPr>
                          <a:rPr lang="vi-VN" b="0" i="0" smtClean="0">
                            <a:latin typeface="Cambria Math" panose="02040503050406030204" pitchFamily="18" charset="0"/>
                          </a:rPr>
                          <m:t>exp</m:t>
                        </m:r>
                        <m:r>
                          <a:rPr lang="vi-VN" b="0" i="1" smtClean="0">
                            <a:latin typeface="Cambria Math" panose="02040503050406030204" pitchFamily="18" charset="0"/>
                          </a:rPr>
                          <m:t>⁡(</m:t>
                        </m:r>
                        <m:sSubSup>
                          <m:sSubSupPr>
                            <m:ctrlPr>
                              <a:rPr lang="vi-VN" b="1" i="1" smtClean="0">
                                <a:latin typeface="Cambria Math" panose="02040503050406030204" pitchFamily="18" charset="0"/>
                              </a:rPr>
                            </m:ctrlPr>
                          </m:sSubSupPr>
                          <m:e>
                            <m:r>
                              <a:rPr lang="vi-VN" b="1" i="1" smtClean="0">
                                <a:latin typeface="Cambria Math" panose="02040503050406030204" pitchFamily="18" charset="0"/>
                              </a:rPr>
                              <m:t>𝒘</m:t>
                            </m:r>
                          </m:e>
                          <m:sub>
                            <m:r>
                              <a:rPr lang="vi-VN" b="1" i="1" smtClean="0">
                                <a:latin typeface="Cambria Math" panose="02040503050406030204" pitchFamily="18" charset="0"/>
                              </a:rPr>
                              <m:t>𝟏</m:t>
                            </m:r>
                          </m:sub>
                          <m:sup>
                            <m:r>
                              <a:rPr lang="vi-VN" b="1" i="1" smtClean="0">
                                <a:latin typeface="Cambria Math" panose="02040503050406030204" pitchFamily="18" charset="0"/>
                              </a:rPr>
                              <m:t>𝑻</m:t>
                            </m:r>
                          </m:sup>
                        </m:sSubSup>
                        <m:r>
                          <a:rPr lang="vi-VN" b="1" i="1" smtClean="0">
                            <a:latin typeface="Cambria Math" panose="02040503050406030204" pitchFamily="18" charset="0"/>
                          </a:rPr>
                          <m:t>𝒙</m:t>
                        </m:r>
                        <m:r>
                          <a:rPr lang="vi-VN" b="0" i="1" smtClean="0">
                            <a:latin typeface="Cambria Math" panose="02040503050406030204" pitchFamily="18" charset="0"/>
                          </a:rPr>
                          <m:t>)</m:t>
                        </m:r>
                      </m:num>
                      <m:den>
                        <m:func>
                          <m:funcPr>
                            <m:ctrlPr>
                              <a:rPr lang="vi-VN" i="1">
                                <a:latin typeface="Cambria Math" panose="02040503050406030204" pitchFamily="18" charset="0"/>
                              </a:rPr>
                            </m:ctrlPr>
                          </m:funcPr>
                          <m:fName>
                            <m:r>
                              <m:rPr>
                                <m:sty m:val="p"/>
                              </m:rPr>
                              <a:rPr lang="vi-VN">
                                <a:latin typeface="Cambria Math" panose="02040503050406030204" pitchFamily="18" charset="0"/>
                              </a:rPr>
                              <m:t>exp</m:t>
                            </m:r>
                          </m:fName>
                          <m:e>
                            <m:d>
                              <m:dPr>
                                <m:ctrlPr>
                                  <a:rPr lang="vi-VN" i="1">
                                    <a:latin typeface="Cambria Math" panose="02040503050406030204" pitchFamily="18" charset="0"/>
                                  </a:rPr>
                                </m:ctrlPr>
                              </m:dPr>
                              <m:e>
                                <m:sSubSup>
                                  <m:sSubSupPr>
                                    <m:ctrlPr>
                                      <a:rPr lang="vi-VN" b="1" i="1">
                                        <a:latin typeface="Cambria Math" panose="02040503050406030204" pitchFamily="18" charset="0"/>
                                      </a:rPr>
                                    </m:ctrlPr>
                                  </m:sSubSupPr>
                                  <m:e>
                                    <m:r>
                                      <a:rPr lang="vi-VN" b="1" i="1">
                                        <a:latin typeface="Cambria Math" panose="02040503050406030204" pitchFamily="18" charset="0"/>
                                      </a:rPr>
                                      <m:t>𝒘</m:t>
                                    </m:r>
                                  </m:e>
                                  <m:sub>
                                    <m:r>
                                      <a:rPr lang="vi-VN" b="1" i="1">
                                        <a:latin typeface="Cambria Math" panose="02040503050406030204" pitchFamily="18" charset="0"/>
                                      </a:rPr>
                                      <m:t>𝟏</m:t>
                                    </m:r>
                                  </m:sub>
                                  <m:sup>
                                    <m:r>
                                      <a:rPr lang="vi-VN" b="1" i="1">
                                        <a:latin typeface="Cambria Math" panose="02040503050406030204" pitchFamily="18" charset="0"/>
                                      </a:rPr>
                                      <m:t>𝑻</m:t>
                                    </m:r>
                                  </m:sup>
                                </m:sSubSup>
                                <m:r>
                                  <a:rPr lang="vi-VN" b="1" i="1">
                                    <a:latin typeface="Cambria Math" panose="02040503050406030204" pitchFamily="18" charset="0"/>
                                  </a:rPr>
                                  <m:t>𝒙</m:t>
                                </m:r>
                              </m:e>
                            </m:d>
                          </m:e>
                        </m:func>
                        <m:r>
                          <a:rPr lang="vi-VN" b="0" i="1" smtClean="0">
                            <a:latin typeface="Cambria Math" panose="02040503050406030204" pitchFamily="18" charset="0"/>
                          </a:rPr>
                          <m:t>+</m:t>
                        </m:r>
                        <m:r>
                          <m:rPr>
                            <m:sty m:val="p"/>
                          </m:rPr>
                          <a:rPr lang="vi-VN">
                            <a:latin typeface="Cambria Math" panose="02040503050406030204" pitchFamily="18" charset="0"/>
                          </a:rPr>
                          <m:t>exp</m:t>
                        </m:r>
                        <m:r>
                          <a:rPr lang="vi-VN" i="1">
                            <a:latin typeface="Cambria Math" panose="02040503050406030204" pitchFamily="18" charset="0"/>
                          </a:rPr>
                          <m:t>⁡(</m:t>
                        </m:r>
                        <m:sSubSup>
                          <m:sSubSupPr>
                            <m:ctrlPr>
                              <a:rPr lang="vi-VN" b="1" i="1">
                                <a:latin typeface="Cambria Math" panose="02040503050406030204" pitchFamily="18" charset="0"/>
                              </a:rPr>
                            </m:ctrlPr>
                          </m:sSubSupPr>
                          <m:e>
                            <m:r>
                              <a:rPr lang="vi-VN" b="1" i="1">
                                <a:latin typeface="Cambria Math" panose="02040503050406030204" pitchFamily="18" charset="0"/>
                              </a:rPr>
                              <m:t>𝒘</m:t>
                            </m:r>
                          </m:e>
                          <m:sub>
                            <m:r>
                              <a:rPr lang="vi-VN" b="1" i="1" smtClean="0">
                                <a:latin typeface="Cambria Math" panose="02040503050406030204" pitchFamily="18" charset="0"/>
                              </a:rPr>
                              <m:t>𝟐</m:t>
                            </m:r>
                          </m:sub>
                          <m:sup>
                            <m:r>
                              <a:rPr lang="vi-VN" b="1" i="1">
                                <a:latin typeface="Cambria Math" panose="02040503050406030204" pitchFamily="18" charset="0"/>
                              </a:rPr>
                              <m:t>𝑻</m:t>
                            </m:r>
                          </m:sup>
                        </m:sSubSup>
                        <m:r>
                          <a:rPr lang="vi-VN" b="1" i="1">
                            <a:latin typeface="Cambria Math" panose="02040503050406030204" pitchFamily="18" charset="0"/>
                          </a:rPr>
                          <m:t>𝒙</m:t>
                        </m:r>
                        <m:r>
                          <a:rPr lang="vi-VN" i="1">
                            <a:latin typeface="Cambria Math" panose="02040503050406030204" pitchFamily="18" charset="0"/>
                          </a:rPr>
                          <m:t>)</m:t>
                        </m:r>
                      </m:den>
                    </m:f>
                    <m:r>
                      <a:rPr lang="vi-VN" b="0" i="1" smtClean="0">
                        <a:latin typeface="Cambria Math" panose="02040503050406030204" pitchFamily="18" charset="0"/>
                      </a:rPr>
                      <m:t>=</m:t>
                    </m:r>
                    <m:f>
                      <m:fPr>
                        <m:ctrlPr>
                          <a:rPr lang="vi-VN" b="0" i="1" smtClean="0">
                            <a:latin typeface="Cambria Math" panose="02040503050406030204" pitchFamily="18" charset="0"/>
                          </a:rPr>
                        </m:ctrlPr>
                      </m:fPr>
                      <m:num>
                        <m:r>
                          <a:rPr lang="vi-VN" b="0" i="1" smtClean="0">
                            <a:latin typeface="Cambria Math" panose="02040503050406030204" pitchFamily="18" charset="0"/>
                          </a:rPr>
                          <m:t>1</m:t>
                        </m:r>
                      </m:num>
                      <m:den>
                        <m:r>
                          <a:rPr lang="vi-VN" b="0" i="1" smtClean="0">
                            <a:latin typeface="Cambria Math" panose="02040503050406030204" pitchFamily="18" charset="0"/>
                          </a:rPr>
                          <m:t>1+</m:t>
                        </m:r>
                        <m:r>
                          <m:rPr>
                            <m:sty m:val="p"/>
                          </m:rPr>
                          <a:rPr lang="vi-VN">
                            <a:latin typeface="Cambria Math" panose="02040503050406030204" pitchFamily="18" charset="0"/>
                          </a:rPr>
                          <m:t>exp</m:t>
                        </m:r>
                        <m:r>
                          <a:rPr lang="vi-VN" i="1">
                            <a:latin typeface="Cambria Math" panose="02040503050406030204" pitchFamily="18" charset="0"/>
                          </a:rPr>
                          <m:t>⁡(</m:t>
                        </m:r>
                        <m:sSub>
                          <m:sSubPr>
                            <m:ctrlPr>
                              <a:rPr lang="vi-VN" b="1" i="1" smtClean="0">
                                <a:latin typeface="Cambria Math" panose="02040503050406030204" pitchFamily="18" charset="0"/>
                              </a:rPr>
                            </m:ctrlPr>
                          </m:sSubPr>
                          <m:e>
                            <m:r>
                              <a:rPr lang="vi-VN" b="1" i="1" smtClean="0">
                                <a:latin typeface="Cambria Math" panose="02040503050406030204" pitchFamily="18" charset="0"/>
                              </a:rPr>
                              <m:t>𝒘</m:t>
                            </m:r>
                          </m:e>
                          <m:sub>
                            <m:r>
                              <a:rPr lang="vi-VN" b="1" i="1" smtClean="0">
                                <a:latin typeface="Cambria Math" panose="02040503050406030204" pitchFamily="18" charset="0"/>
                              </a:rPr>
                              <m:t>𝟐</m:t>
                            </m:r>
                          </m:sub>
                        </m:sSub>
                        <m:r>
                          <a:rPr lang="vi-VN" b="1" i="1" smtClean="0">
                            <a:latin typeface="Cambria Math" panose="02040503050406030204" pitchFamily="18" charset="0"/>
                          </a:rPr>
                          <m:t>−</m:t>
                        </m:r>
                        <m:sSub>
                          <m:sSubPr>
                            <m:ctrlPr>
                              <a:rPr lang="vi-VN" b="1" i="1" smtClean="0">
                                <a:latin typeface="Cambria Math" panose="02040503050406030204" pitchFamily="18" charset="0"/>
                              </a:rPr>
                            </m:ctrlPr>
                          </m:sSubPr>
                          <m:e>
                            <m:r>
                              <a:rPr lang="vi-VN" b="1" i="1" smtClean="0">
                                <a:latin typeface="Cambria Math" panose="02040503050406030204" pitchFamily="18" charset="0"/>
                              </a:rPr>
                              <m:t>𝒘</m:t>
                            </m:r>
                          </m:e>
                          <m:sub>
                            <m:r>
                              <a:rPr lang="vi-VN" b="1" i="1" smtClean="0">
                                <a:latin typeface="Cambria Math" panose="02040503050406030204" pitchFamily="18" charset="0"/>
                              </a:rPr>
                              <m:t>𝟏</m:t>
                            </m:r>
                          </m:sub>
                        </m:sSub>
                        <m:sSup>
                          <m:sSupPr>
                            <m:ctrlPr>
                              <a:rPr lang="vi-VN" b="0" i="1" smtClean="0">
                                <a:latin typeface="Cambria Math" panose="02040503050406030204" pitchFamily="18" charset="0"/>
                              </a:rPr>
                            </m:ctrlPr>
                          </m:sSupPr>
                          <m:e>
                            <m:r>
                              <a:rPr lang="vi-VN" b="0" i="1" smtClean="0">
                                <a:latin typeface="Cambria Math" panose="02040503050406030204" pitchFamily="18" charset="0"/>
                              </a:rPr>
                              <m:t>)</m:t>
                            </m:r>
                          </m:e>
                          <m:sup>
                            <m:r>
                              <a:rPr lang="vi-VN" b="0" i="1" smtClean="0">
                                <a:latin typeface="Cambria Math" panose="02040503050406030204" pitchFamily="18" charset="0"/>
                              </a:rPr>
                              <m:t>𝑇</m:t>
                            </m:r>
                          </m:sup>
                        </m:sSup>
                        <m:r>
                          <a:rPr lang="vi-VN" b="1" i="1">
                            <a:latin typeface="Cambria Math" panose="02040503050406030204" pitchFamily="18" charset="0"/>
                          </a:rPr>
                          <m:t>𝒙</m:t>
                        </m:r>
                        <m:r>
                          <a:rPr lang="vi-VN" i="1">
                            <a:latin typeface="Cambria Math" panose="02040503050406030204" pitchFamily="18" charset="0"/>
                          </a:rPr>
                          <m:t>)</m:t>
                        </m:r>
                      </m:den>
                    </m:f>
                    <m:r>
                      <a:rPr lang="vi-VN" b="0" i="1" smtClean="0">
                        <a:latin typeface="Cambria Math" panose="02040503050406030204" pitchFamily="18" charset="0"/>
                      </a:rPr>
                      <m:t>;   </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𝑎</m:t>
                        </m:r>
                      </m:e>
                      <m:sub>
                        <m:r>
                          <a:rPr lang="vi-VN" b="0" i="1" smtClean="0">
                            <a:latin typeface="Cambria Math" panose="02040503050406030204" pitchFamily="18" charset="0"/>
                          </a:rPr>
                          <m:t>2</m:t>
                        </m:r>
                      </m:sub>
                    </m:sSub>
                    <m:r>
                      <a:rPr lang="vi-VN" b="0" i="1" smtClean="0">
                        <a:latin typeface="Cambria Math" panose="02040503050406030204" pitchFamily="18" charset="0"/>
                      </a:rPr>
                      <m:t>=1−</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𝑎</m:t>
                        </m:r>
                      </m:e>
                      <m:sub>
                        <m:eqArr>
                          <m:eqArrPr>
                            <m:ctrlPr>
                              <a:rPr lang="vi-VN" b="0" i="1" smtClean="0">
                                <a:latin typeface="Cambria Math" panose="02040503050406030204" pitchFamily="18" charset="0"/>
                              </a:rPr>
                            </m:ctrlPr>
                          </m:eqArrPr>
                          <m:e>
                            <m:r>
                              <a:rPr lang="vi-VN" b="0" i="1" smtClean="0">
                                <a:latin typeface="Cambria Math" panose="02040503050406030204" pitchFamily="18" charset="0"/>
                              </a:rPr>
                              <m:t>1</m:t>
                            </m:r>
                          </m:e>
                          <m:e/>
                        </m:eqArr>
                      </m:sub>
                    </m:sSub>
                  </m:oMath>
                </a14:m>
                <a:endParaRPr lang="vi-VN" b="0" dirty="0"/>
              </a:p>
              <a:p>
                <a:r>
                  <a:rPr lang="vi-VN" dirty="0"/>
                  <a:t>Ta thấy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𝑎</m:t>
                        </m:r>
                      </m:e>
                      <m:sub>
                        <m:r>
                          <a:rPr lang="vi-VN" i="1">
                            <a:latin typeface="Cambria Math" panose="02040503050406030204" pitchFamily="18" charset="0"/>
                          </a:rPr>
                          <m:t>1</m:t>
                        </m:r>
                      </m:sub>
                    </m:sSub>
                    <m:r>
                      <a:rPr lang="vi-VN" i="1">
                        <a:latin typeface="Cambria Math" panose="02040503050406030204" pitchFamily="18" charset="0"/>
                      </a:rPr>
                      <m:t> </m:t>
                    </m:r>
                  </m:oMath>
                </a14:m>
                <a:r>
                  <a:rPr lang="vi-VN" dirty="0"/>
                  <a:t>có dạng hàm sigmoid với vecto hệ số </a:t>
                </a:r>
                <a14:m>
                  <m:oMath xmlns:m="http://schemas.openxmlformats.org/officeDocument/2006/math">
                    <m:sSub>
                      <m:sSubPr>
                        <m:ctrlPr>
                          <a:rPr lang="vi-VN" b="1" i="1">
                            <a:latin typeface="Cambria Math" panose="02040503050406030204" pitchFamily="18" charset="0"/>
                          </a:rPr>
                        </m:ctrlPr>
                      </m:sSubPr>
                      <m:e>
                        <m:r>
                          <a:rPr lang="vi-VN" b="1" i="1" smtClean="0">
                            <a:latin typeface="Cambria Math" panose="02040503050406030204" pitchFamily="18" charset="0"/>
                          </a:rPr>
                          <m:t>𝒘</m:t>
                        </m:r>
                        <m:r>
                          <a:rPr lang="vi-VN" b="1" i="1" smtClean="0">
                            <a:latin typeface="Cambria Math" panose="02040503050406030204" pitchFamily="18" charset="0"/>
                          </a:rPr>
                          <m:t>=−(</m:t>
                        </m:r>
                        <m:r>
                          <a:rPr lang="vi-VN" b="1" i="1">
                            <a:latin typeface="Cambria Math" panose="02040503050406030204" pitchFamily="18" charset="0"/>
                          </a:rPr>
                          <m:t>𝒘</m:t>
                        </m:r>
                      </m:e>
                      <m:sub>
                        <m:r>
                          <a:rPr lang="vi-VN" b="1" i="1">
                            <a:latin typeface="Cambria Math" panose="02040503050406030204" pitchFamily="18" charset="0"/>
                          </a:rPr>
                          <m:t>𝟐</m:t>
                        </m:r>
                      </m:sub>
                    </m:sSub>
                    <m:r>
                      <a:rPr lang="vi-VN" b="1" i="1">
                        <a:latin typeface="Cambria Math" panose="02040503050406030204" pitchFamily="18" charset="0"/>
                      </a:rPr>
                      <m:t>−</m:t>
                    </m:r>
                    <m:sSub>
                      <m:sSubPr>
                        <m:ctrlPr>
                          <a:rPr lang="vi-VN" b="1" i="1">
                            <a:latin typeface="Cambria Math" panose="02040503050406030204" pitchFamily="18" charset="0"/>
                          </a:rPr>
                        </m:ctrlPr>
                      </m:sSubPr>
                      <m:e>
                        <m:r>
                          <a:rPr lang="vi-VN" b="1" i="1">
                            <a:latin typeface="Cambria Math" panose="02040503050406030204" pitchFamily="18" charset="0"/>
                          </a:rPr>
                          <m:t>𝒘</m:t>
                        </m:r>
                      </m:e>
                      <m:sub>
                        <m:r>
                          <a:rPr lang="vi-VN" b="1" i="1">
                            <a:latin typeface="Cambria Math" panose="02040503050406030204" pitchFamily="18" charset="0"/>
                          </a:rPr>
                          <m:t>𝟏</m:t>
                        </m:r>
                      </m:sub>
                    </m:sSub>
                    <m:r>
                      <a:rPr lang="vi-VN" b="1" i="1" smtClean="0">
                        <a:latin typeface="Cambria Math" panose="02040503050406030204" pitchFamily="18" charset="0"/>
                      </a:rPr>
                      <m:t>).  </m:t>
                    </m:r>
                  </m:oMath>
                </a14:m>
                <a:r>
                  <a:rPr lang="vi-VN" dirty="0"/>
                  <a:t>Khi đó hàm mất mát của hai phương pháp cũng gống nhau. Hơn nữa hai đầu ra của nó có tổng bằng một nên cũng biểu diễn được như một đầu ra của Logistic regression 	.</a:t>
                </a:r>
              </a:p>
              <a:p>
                <a:r>
                  <a:rPr lang="vi-VN" dirty="0"/>
                  <a:t>2. Ranh giới tạo bởi Softmax cũng là một mặt tuyến tính</a:t>
                </a:r>
              </a:p>
              <a:p>
                <a:r>
                  <a:rPr lang="vi-VN" dirty="0"/>
                  <a:t>Thật vậy nếu một điểm dữ liệu rơi vào lớp j nếu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𝑎</m:t>
                        </m:r>
                      </m:e>
                      <m:sub>
                        <m:r>
                          <a:rPr lang="vi-VN" b="0" i="1" smtClean="0">
                            <a:latin typeface="Cambria Math" panose="02040503050406030204" pitchFamily="18" charset="0"/>
                          </a:rPr>
                          <m:t>𝑗</m:t>
                        </m:r>
                      </m:sub>
                    </m:sSub>
                    <m:r>
                      <a:rPr lang="vi-VN" i="1" smtClean="0">
                        <a:latin typeface="Cambria Math" panose="02040503050406030204" pitchFamily="18" charset="0"/>
                        <a:ea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𝑎</m:t>
                        </m:r>
                      </m:e>
                      <m:sub>
                        <m:r>
                          <a:rPr lang="vi-VN" b="0" i="1" smtClean="0">
                            <a:latin typeface="Cambria Math" panose="02040503050406030204" pitchFamily="18" charset="0"/>
                          </a:rPr>
                          <m:t>𝑘</m:t>
                        </m:r>
                        <m:r>
                          <a:rPr lang="vi-VN" b="0" i="1" smtClean="0">
                            <a:latin typeface="Cambria Math" panose="02040503050406030204" pitchFamily="18" charset="0"/>
                          </a:rPr>
                          <m:t> </m:t>
                        </m:r>
                      </m:sub>
                    </m:sSub>
                    <m:r>
                      <a:rPr lang="vi-VN" i="1" smtClean="0">
                        <a:latin typeface="Cambria Math" panose="02040503050406030204" pitchFamily="18" charset="0"/>
                        <a:ea typeface="Cambria Math" panose="02040503050406030204" pitchFamily="18" charset="0"/>
                      </a:rPr>
                      <m:t>∀</m:t>
                    </m:r>
                    <m:r>
                      <a:rPr lang="vi-VN" b="0" i="1" smtClean="0">
                        <a:latin typeface="Cambria Math" panose="02040503050406030204" pitchFamily="18" charset="0"/>
                        <a:ea typeface="Cambria Math" panose="02040503050406030204" pitchFamily="18" charset="0"/>
                      </a:rPr>
                      <m:t>𝑘</m:t>
                    </m:r>
                    <m:r>
                      <a:rPr lang="vi-VN" b="0" i="1" smtClean="0">
                        <a:latin typeface="Cambria Math" panose="02040503050406030204" pitchFamily="18" charset="0"/>
                        <a:ea typeface="Cambria Math" panose="02040503050406030204" pitchFamily="18" charset="0"/>
                      </a:rPr>
                      <m:t>≠</m:t>
                    </m:r>
                    <m:r>
                      <a:rPr lang="vi-VN" b="0" i="1" smtClean="0">
                        <a:latin typeface="Cambria Math" panose="02040503050406030204" pitchFamily="18" charset="0"/>
                        <a:ea typeface="Cambria Math" panose="02040503050406030204" pitchFamily="18" charset="0"/>
                      </a:rPr>
                      <m:t>𝑗</m:t>
                    </m:r>
                    <m:r>
                      <a:rPr lang="vi-VN" b="0" i="1" smtClean="0">
                        <a:latin typeface="Cambria Math" panose="02040503050406030204" pitchFamily="18" charset="0"/>
                        <a:ea typeface="Cambria Math" panose="02040503050406030204" pitchFamily="18" charset="0"/>
                      </a:rPr>
                      <m:t> </m:t>
                    </m:r>
                  </m:oMath>
                </a14:m>
                <a:r>
                  <a:rPr lang="vi-VN" dirty="0"/>
                  <a:t>thì</a:t>
                </a:r>
              </a:p>
              <a:p>
                <a:r>
                  <a:rPr lang="vi-VN" dirty="0"/>
                  <a:t>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𝑎</m:t>
                        </m:r>
                      </m:e>
                      <m:sub>
                        <m:r>
                          <a:rPr lang="vi-VN" i="1">
                            <a:latin typeface="Cambria Math" panose="02040503050406030204" pitchFamily="18" charset="0"/>
                          </a:rPr>
                          <m:t>𝑗</m:t>
                        </m:r>
                      </m:sub>
                    </m:sSub>
                    <m:r>
                      <a:rPr lang="vi-VN" i="1">
                        <a:latin typeface="Cambria Math" panose="02040503050406030204" pitchFamily="18" charset="0"/>
                        <a:ea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𝑎</m:t>
                        </m:r>
                      </m:e>
                      <m:sub>
                        <m:r>
                          <a:rPr lang="vi-VN" i="1">
                            <a:latin typeface="Cambria Math" panose="02040503050406030204" pitchFamily="18" charset="0"/>
                          </a:rPr>
                          <m:t>𝑘</m:t>
                        </m:r>
                        <m:r>
                          <a:rPr lang="vi-VN" i="1">
                            <a:latin typeface="Cambria Math" panose="02040503050406030204" pitchFamily="18" charset="0"/>
                          </a:rPr>
                          <m:t> </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b="0" i="1" smtClean="0">
                            <a:latin typeface="Cambria Math" panose="02040503050406030204" pitchFamily="18" charset="0"/>
                          </a:rPr>
                          <m:t>𝑧</m:t>
                        </m:r>
                      </m:e>
                      <m:sub>
                        <m:r>
                          <a:rPr lang="vi-VN" i="1">
                            <a:latin typeface="Cambria Math" panose="02040503050406030204" pitchFamily="18" charset="0"/>
                          </a:rPr>
                          <m:t>𝑗</m:t>
                        </m:r>
                      </m:sub>
                    </m:sSub>
                    <m:r>
                      <a:rPr lang="vi-VN" i="1">
                        <a:latin typeface="Cambria Math" panose="02040503050406030204" pitchFamily="18" charset="0"/>
                        <a:ea typeface="Cambria Math" panose="02040503050406030204" pitchFamily="18" charset="0"/>
                      </a:rPr>
                      <m:t>≥</m:t>
                    </m:r>
                    <m:sSub>
                      <m:sSubPr>
                        <m:ctrlPr>
                          <a:rPr lang="vi-VN" i="1">
                            <a:latin typeface="Cambria Math" panose="02040503050406030204" pitchFamily="18" charset="0"/>
                          </a:rPr>
                        </m:ctrlPr>
                      </m:sSubPr>
                      <m:e>
                        <m:r>
                          <a:rPr lang="vi-VN" b="0" i="1" smtClean="0">
                            <a:latin typeface="Cambria Math" panose="02040503050406030204" pitchFamily="18" charset="0"/>
                          </a:rPr>
                          <m:t>𝑧</m:t>
                        </m:r>
                      </m:e>
                      <m:sub>
                        <m:r>
                          <a:rPr lang="vi-VN" i="1">
                            <a:latin typeface="Cambria Math" panose="02040503050406030204" pitchFamily="18" charset="0"/>
                          </a:rPr>
                          <m:t>𝑘</m:t>
                        </m:r>
                        <m:r>
                          <a:rPr lang="vi-VN" i="1">
                            <a:latin typeface="Cambria Math" panose="02040503050406030204" pitchFamily="18" charset="0"/>
                          </a:rPr>
                          <m:t> </m:t>
                        </m:r>
                      </m:sub>
                    </m:sSub>
                    <m:r>
                      <a:rPr lang="vi-VN" i="1">
                        <a:latin typeface="Cambria Math" panose="02040503050406030204" pitchFamily="18" charset="0"/>
                      </a:rPr>
                      <m:t>⇔</m:t>
                    </m:r>
                    <m:sSubSup>
                      <m:sSubSupPr>
                        <m:ctrlPr>
                          <a:rPr lang="vi-VN" i="1" smtClean="0">
                            <a:latin typeface="Cambria Math" panose="02040503050406030204" pitchFamily="18" charset="0"/>
                          </a:rPr>
                        </m:ctrlPr>
                      </m:sSubSupPr>
                      <m:e>
                        <m:r>
                          <a:rPr lang="vi-VN" b="0" i="1" smtClean="0">
                            <a:latin typeface="Cambria Math" panose="02040503050406030204" pitchFamily="18" charset="0"/>
                          </a:rPr>
                          <m:t>𝑤</m:t>
                        </m:r>
                      </m:e>
                      <m:sub>
                        <m:r>
                          <a:rPr lang="vi-VN" b="0" i="1" smtClean="0">
                            <a:latin typeface="Cambria Math" panose="02040503050406030204" pitchFamily="18" charset="0"/>
                          </a:rPr>
                          <m:t>𝑗</m:t>
                        </m:r>
                      </m:sub>
                      <m:sup>
                        <m:r>
                          <a:rPr lang="vi-VN" b="0" i="1" smtClean="0">
                            <a:latin typeface="Cambria Math" panose="02040503050406030204" pitchFamily="18" charset="0"/>
                          </a:rPr>
                          <m:t>𝑇</m:t>
                        </m:r>
                      </m:sup>
                    </m:sSubSup>
                    <m:r>
                      <a:rPr lang="vi-VN" b="0" i="1" smtClean="0">
                        <a:latin typeface="Cambria Math" panose="02040503050406030204" pitchFamily="18" charset="0"/>
                      </a:rPr>
                      <m:t>𝑥</m:t>
                    </m:r>
                    <m:r>
                      <a:rPr lang="vi-VN" b="0" i="1" smtClean="0">
                        <a:latin typeface="Cambria Math" panose="02040503050406030204" pitchFamily="18" charset="0"/>
                        <a:ea typeface="Cambria Math" panose="02040503050406030204" pitchFamily="18" charset="0"/>
                      </a:rPr>
                      <m:t>≥</m:t>
                    </m:r>
                    <m:sSubSup>
                      <m:sSubSupPr>
                        <m:ctrlPr>
                          <a:rPr lang="vi-VN" i="1">
                            <a:latin typeface="Cambria Math" panose="02040503050406030204" pitchFamily="18" charset="0"/>
                          </a:rPr>
                        </m:ctrlPr>
                      </m:sSubSupPr>
                      <m:e>
                        <m:r>
                          <a:rPr lang="vi-VN" i="1">
                            <a:latin typeface="Cambria Math" panose="02040503050406030204" pitchFamily="18" charset="0"/>
                          </a:rPr>
                          <m:t>𝑤</m:t>
                        </m:r>
                      </m:e>
                      <m:sub>
                        <m:r>
                          <a:rPr lang="vi-VN" b="0" i="1" smtClean="0">
                            <a:latin typeface="Cambria Math" panose="02040503050406030204" pitchFamily="18" charset="0"/>
                          </a:rPr>
                          <m:t>𝑘</m:t>
                        </m:r>
                      </m:sub>
                      <m:sup>
                        <m:r>
                          <a:rPr lang="vi-VN" i="1">
                            <a:latin typeface="Cambria Math" panose="02040503050406030204" pitchFamily="18" charset="0"/>
                          </a:rPr>
                          <m:t>𝑇</m:t>
                        </m:r>
                      </m:sup>
                    </m:sSubSup>
                    <m:r>
                      <a:rPr lang="vi-VN" i="1">
                        <a:latin typeface="Cambria Math" panose="02040503050406030204" pitchFamily="18" charset="0"/>
                      </a:rPr>
                      <m:t>𝑥</m:t>
                    </m:r>
                    <m:r>
                      <a:rPr lang="vi-VN" i="1">
                        <a:latin typeface="Cambria Math" panose="02040503050406030204" pitchFamily="18" charset="0"/>
                      </a:rPr>
                      <m:t>⇔(</m:t>
                    </m:r>
                    <m:sSub>
                      <m:sSubPr>
                        <m:ctrlPr>
                          <a:rPr lang="vi-VN" b="1" i="1">
                            <a:latin typeface="Cambria Math" panose="02040503050406030204" pitchFamily="18" charset="0"/>
                          </a:rPr>
                        </m:ctrlPr>
                      </m:sSubPr>
                      <m:e>
                        <m:r>
                          <a:rPr lang="vi-VN" b="1" i="1">
                            <a:latin typeface="Cambria Math" panose="02040503050406030204" pitchFamily="18" charset="0"/>
                          </a:rPr>
                          <m:t>𝒘</m:t>
                        </m:r>
                      </m:e>
                      <m:sub>
                        <m:r>
                          <a:rPr lang="vi-VN" b="1" i="1">
                            <a:latin typeface="Cambria Math" panose="02040503050406030204" pitchFamily="18" charset="0"/>
                          </a:rPr>
                          <m:t>𝟐</m:t>
                        </m:r>
                      </m:sub>
                    </m:sSub>
                    <m:r>
                      <a:rPr lang="vi-VN" b="1" i="1">
                        <a:latin typeface="Cambria Math" panose="02040503050406030204" pitchFamily="18" charset="0"/>
                      </a:rPr>
                      <m:t>−</m:t>
                    </m:r>
                    <m:sSub>
                      <m:sSubPr>
                        <m:ctrlPr>
                          <a:rPr lang="vi-VN" b="1" i="1">
                            <a:latin typeface="Cambria Math" panose="02040503050406030204" pitchFamily="18" charset="0"/>
                          </a:rPr>
                        </m:ctrlPr>
                      </m:sSubPr>
                      <m:e>
                        <m:r>
                          <a:rPr lang="vi-VN" b="1" i="1">
                            <a:latin typeface="Cambria Math" panose="02040503050406030204" pitchFamily="18" charset="0"/>
                          </a:rPr>
                          <m:t>𝒘</m:t>
                        </m:r>
                      </m:e>
                      <m:sub>
                        <m:r>
                          <a:rPr lang="vi-VN" b="1" i="1">
                            <a:latin typeface="Cambria Math" panose="02040503050406030204" pitchFamily="18" charset="0"/>
                          </a:rPr>
                          <m:t>𝟏</m:t>
                        </m:r>
                      </m:sub>
                    </m:sSub>
                    <m:sSup>
                      <m:sSupPr>
                        <m:ctrlPr>
                          <a:rPr lang="vi-VN" i="1">
                            <a:latin typeface="Cambria Math" panose="02040503050406030204" pitchFamily="18" charset="0"/>
                          </a:rPr>
                        </m:ctrlPr>
                      </m:sSupPr>
                      <m:e>
                        <m:r>
                          <a:rPr lang="vi-VN" i="1">
                            <a:latin typeface="Cambria Math" panose="02040503050406030204" pitchFamily="18" charset="0"/>
                          </a:rPr>
                          <m:t>)</m:t>
                        </m:r>
                      </m:e>
                      <m:sup>
                        <m:r>
                          <a:rPr lang="vi-VN" i="1">
                            <a:latin typeface="Cambria Math" panose="02040503050406030204" pitchFamily="18" charset="0"/>
                          </a:rPr>
                          <m:t>𝑇</m:t>
                        </m:r>
                      </m:sup>
                    </m:sSup>
                    <m:r>
                      <a:rPr lang="vi-VN" b="1" i="1">
                        <a:latin typeface="Cambria Math" panose="02040503050406030204" pitchFamily="18" charset="0"/>
                      </a:rPr>
                      <m:t>𝒙</m:t>
                    </m:r>
                    <m:r>
                      <a:rPr lang="vi-VN" b="1" i="1" smtClean="0">
                        <a:latin typeface="Cambria Math" panose="02040503050406030204" pitchFamily="18" charset="0"/>
                        <a:ea typeface="Cambria Math" panose="02040503050406030204" pitchFamily="18" charset="0"/>
                      </a:rPr>
                      <m:t>≥</m:t>
                    </m:r>
                    <m:r>
                      <a:rPr lang="vi-VN" b="1" i="1" smtClean="0">
                        <a:latin typeface="Cambria Math" panose="02040503050406030204" pitchFamily="18" charset="0"/>
                        <a:ea typeface="Cambria Math" panose="02040503050406030204" pitchFamily="18" charset="0"/>
                      </a:rPr>
                      <m:t>𝟎</m:t>
                    </m:r>
                  </m:oMath>
                </a14:m>
                <a:endParaRPr lang="vi-VN" dirty="0"/>
              </a:p>
              <a:p>
                <a:r>
                  <a:rPr lang="vi-VN" dirty="0"/>
                  <a:t>Như vậy với một điểm dữ liệu thuộc lớp j khi và chỉ khi </a:t>
                </a:r>
                <a14:m>
                  <m:oMath xmlns:m="http://schemas.openxmlformats.org/officeDocument/2006/math">
                    <m:r>
                      <a:rPr lang="vi-VN" i="1">
                        <a:latin typeface="Cambria Math" panose="02040503050406030204" pitchFamily="18" charset="0"/>
                      </a:rPr>
                      <m:t>(</m:t>
                    </m:r>
                    <m:sSub>
                      <m:sSubPr>
                        <m:ctrlPr>
                          <a:rPr lang="vi-VN" b="1" i="1">
                            <a:latin typeface="Cambria Math" panose="02040503050406030204" pitchFamily="18" charset="0"/>
                          </a:rPr>
                        </m:ctrlPr>
                      </m:sSubPr>
                      <m:e>
                        <m:r>
                          <a:rPr lang="vi-VN" b="1" i="1">
                            <a:latin typeface="Cambria Math" panose="02040503050406030204" pitchFamily="18" charset="0"/>
                          </a:rPr>
                          <m:t>𝒘</m:t>
                        </m:r>
                      </m:e>
                      <m:sub>
                        <m:r>
                          <a:rPr lang="vi-VN" b="1" i="1">
                            <a:latin typeface="Cambria Math" panose="02040503050406030204" pitchFamily="18" charset="0"/>
                          </a:rPr>
                          <m:t>𝟐</m:t>
                        </m:r>
                      </m:sub>
                    </m:sSub>
                    <m:r>
                      <a:rPr lang="vi-VN" b="1" i="1">
                        <a:latin typeface="Cambria Math" panose="02040503050406030204" pitchFamily="18" charset="0"/>
                      </a:rPr>
                      <m:t>−</m:t>
                    </m:r>
                    <m:sSub>
                      <m:sSubPr>
                        <m:ctrlPr>
                          <a:rPr lang="vi-VN" b="1" i="1">
                            <a:latin typeface="Cambria Math" panose="02040503050406030204" pitchFamily="18" charset="0"/>
                          </a:rPr>
                        </m:ctrlPr>
                      </m:sSubPr>
                      <m:e>
                        <m:r>
                          <a:rPr lang="vi-VN" b="1" i="1">
                            <a:latin typeface="Cambria Math" panose="02040503050406030204" pitchFamily="18" charset="0"/>
                          </a:rPr>
                          <m:t>𝒘</m:t>
                        </m:r>
                      </m:e>
                      <m:sub>
                        <m:r>
                          <a:rPr lang="vi-VN" b="1" i="1">
                            <a:latin typeface="Cambria Math" panose="02040503050406030204" pitchFamily="18" charset="0"/>
                          </a:rPr>
                          <m:t>𝟏</m:t>
                        </m:r>
                      </m:sub>
                    </m:sSub>
                    <m:sSup>
                      <m:sSupPr>
                        <m:ctrlPr>
                          <a:rPr lang="vi-VN" i="1">
                            <a:latin typeface="Cambria Math" panose="02040503050406030204" pitchFamily="18" charset="0"/>
                          </a:rPr>
                        </m:ctrlPr>
                      </m:sSupPr>
                      <m:e>
                        <m:r>
                          <a:rPr lang="vi-VN" i="1">
                            <a:latin typeface="Cambria Math" panose="02040503050406030204" pitchFamily="18" charset="0"/>
                          </a:rPr>
                          <m:t>)</m:t>
                        </m:r>
                      </m:e>
                      <m:sup>
                        <m:r>
                          <a:rPr lang="vi-VN" i="1">
                            <a:latin typeface="Cambria Math" panose="02040503050406030204" pitchFamily="18" charset="0"/>
                          </a:rPr>
                          <m:t>𝑇</m:t>
                        </m:r>
                      </m:sup>
                    </m:sSup>
                    <m:r>
                      <a:rPr lang="vi-VN" b="1" i="1">
                        <a:latin typeface="Cambria Math" panose="02040503050406030204" pitchFamily="18" charset="0"/>
                      </a:rPr>
                      <m:t>𝒙</m:t>
                    </m:r>
                    <m:r>
                      <a:rPr lang="vi-VN" b="1" i="1" smtClean="0">
                        <a:latin typeface="Cambria Math" panose="02040503050406030204" pitchFamily="18" charset="0"/>
                        <a:ea typeface="Cambria Math" panose="02040503050406030204" pitchFamily="18" charset="0"/>
                      </a:rPr>
                      <m:t>≥</m:t>
                    </m:r>
                    <m:r>
                      <a:rPr lang="vi-VN" b="1" i="1" smtClean="0">
                        <a:latin typeface="Cambria Math" panose="02040503050406030204" pitchFamily="18" charset="0"/>
                        <a:ea typeface="Cambria Math" panose="02040503050406030204" pitchFamily="18" charset="0"/>
                      </a:rPr>
                      <m:t>𝟎</m:t>
                    </m:r>
                    <m:r>
                      <a:rPr lang="vi-VN" b="1" i="1" smtClean="0">
                        <a:latin typeface="Cambria Math" panose="02040503050406030204" pitchFamily="18" charset="0"/>
                        <a:ea typeface="Cambria Math" panose="02040503050406030204" pitchFamily="18" charset="0"/>
                      </a:rPr>
                      <m:t> ∀</m:t>
                    </m:r>
                    <m:r>
                      <a:rPr lang="vi-VN" b="0" i="1" smtClean="0">
                        <a:latin typeface="Cambria Math" panose="02040503050406030204" pitchFamily="18" charset="0"/>
                        <a:ea typeface="Cambria Math" panose="02040503050406030204" pitchFamily="18" charset="0"/>
                      </a:rPr>
                      <m:t>𝑘</m:t>
                    </m:r>
                    <m:r>
                      <a:rPr lang="vi-VN" b="0" i="1" smtClean="0">
                        <a:latin typeface="Cambria Math" panose="02040503050406030204" pitchFamily="18" charset="0"/>
                        <a:ea typeface="Cambria Math" panose="02040503050406030204" pitchFamily="18" charset="0"/>
                      </a:rPr>
                      <m:t>≠</m:t>
                    </m:r>
                    <m:r>
                      <a:rPr lang="vi-VN" b="0" i="1" smtClean="0">
                        <a:latin typeface="Cambria Math" panose="02040503050406030204" pitchFamily="18" charset="0"/>
                        <a:ea typeface="Cambria Math" panose="02040503050406030204" pitchFamily="18" charset="0"/>
                      </a:rPr>
                      <m:t>𝑗</m:t>
                    </m:r>
                  </m:oMath>
                </a14:m>
                <a:r>
                  <a:rPr lang="vi-VN" dirty="0"/>
                  <a:t>. </a:t>
                </a:r>
                <a:r>
                  <a:rPr lang="vi-VN"/>
                  <a:t>Như vậy miền của một lớp dữ liệu là giao của các nửa không gian.</a:t>
                </a:r>
                <a:endParaRPr lang="vi-VN" dirty="0"/>
              </a:p>
            </p:txBody>
          </p:sp>
        </mc:Choice>
        <mc:Fallback xmlns="">
          <p:sp>
            <p:nvSpPr>
              <p:cNvPr id="3" name="Content Placeholder 2">
                <a:extLst>
                  <a:ext uri="{FF2B5EF4-FFF2-40B4-BE49-F238E27FC236}">
                    <a16:creationId xmlns:a16="http://schemas.microsoft.com/office/drawing/2014/main" id="{A50F6032-B4D1-46E7-BDAB-4F1A88A034BF}"/>
                  </a:ext>
                </a:extLst>
              </p:cNvPr>
              <p:cNvSpPr>
                <a:spLocks noGrp="1" noRot="1" noChangeAspect="1" noMove="1" noResize="1" noEditPoints="1" noAdjustHandles="1" noChangeArrowheads="1" noChangeShapeType="1" noTextEdit="1"/>
              </p:cNvSpPr>
              <p:nvPr>
                <p:ph idx="1"/>
              </p:nvPr>
            </p:nvSpPr>
            <p:spPr>
              <a:xfrm>
                <a:off x="600891" y="319406"/>
                <a:ext cx="11008013" cy="6219188"/>
              </a:xfrm>
              <a:blipFill>
                <a:blip r:embed="rId2"/>
                <a:stretch>
                  <a:fillRect l="-720" t="-490" r="-443"/>
                </a:stretch>
              </a:blipFill>
            </p:spPr>
            <p:txBody>
              <a:bodyPr/>
              <a:lstStyle/>
              <a:p>
                <a:r>
                  <a:rPr lang="vi-VN">
                    <a:noFill/>
                  </a:rPr>
                  <a:t> </a:t>
                </a:r>
              </a:p>
            </p:txBody>
          </p:sp>
        </mc:Fallback>
      </mc:AlternateContent>
    </p:spTree>
    <p:extLst>
      <p:ext uri="{BB962C8B-B14F-4D97-AF65-F5344CB8AC3E}">
        <p14:creationId xmlns:p14="http://schemas.microsoft.com/office/powerpoint/2010/main" val="1513469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98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F192-7EE4-4563-9037-C45C0E7D6591}"/>
              </a:ext>
            </a:extLst>
          </p:cNvPr>
          <p:cNvSpPr>
            <a:spLocks noGrp="1"/>
          </p:cNvSpPr>
          <p:nvPr>
            <p:ph type="title"/>
          </p:nvPr>
        </p:nvSpPr>
        <p:spPr>
          <a:xfrm flipV="1">
            <a:off x="838200" y="319406"/>
            <a:ext cx="10515600" cy="45719"/>
          </a:xfrm>
        </p:spPr>
        <p:txBody>
          <a:bodyPr>
            <a:normAutofit fontScale="90000"/>
          </a:bodyPr>
          <a:lstStyle/>
          <a:p>
            <a:endParaRPr lang="vi-VN" dirty="0"/>
          </a:p>
        </p:txBody>
      </p:sp>
      <p:sp>
        <p:nvSpPr>
          <p:cNvPr id="3" name="Content Placeholder 2">
            <a:extLst>
              <a:ext uri="{FF2B5EF4-FFF2-40B4-BE49-F238E27FC236}">
                <a16:creationId xmlns:a16="http://schemas.microsoft.com/office/drawing/2014/main" id="{ECFEC923-D31E-4B35-87FA-450948DECAA8}"/>
              </a:ext>
            </a:extLst>
          </p:cNvPr>
          <p:cNvSpPr>
            <a:spLocks noGrp="1"/>
          </p:cNvSpPr>
          <p:nvPr>
            <p:ph idx="1"/>
          </p:nvPr>
        </p:nvSpPr>
        <p:spPr>
          <a:xfrm>
            <a:off x="410817" y="365124"/>
            <a:ext cx="11343861" cy="6447155"/>
          </a:xfrm>
        </p:spPr>
        <p:txBody>
          <a:bodyPr>
            <a:normAutofit lnSpcReduction="10000"/>
          </a:bodyPr>
          <a:lstStyle/>
          <a:p>
            <a:pPr marL="0" indent="0" algn="ctr">
              <a:lnSpc>
                <a:spcPct val="100000"/>
              </a:lnSpc>
              <a:buNone/>
            </a:pPr>
            <a:r>
              <a:rPr lang="en-US" sz="2400" b="1" dirty="0"/>
              <a:t>Ch</a:t>
            </a:r>
            <a:r>
              <a:rPr lang="vi-VN" sz="2400" b="1" dirty="0"/>
              <a:t>ư</a:t>
            </a:r>
            <a:r>
              <a:rPr lang="en-US" sz="2400" b="1" dirty="0" err="1"/>
              <a:t>ơng</a:t>
            </a:r>
            <a:r>
              <a:rPr lang="en-US" sz="2400" b="1" dirty="0"/>
              <a:t> 9. </a:t>
            </a:r>
            <a:r>
              <a:rPr lang="en-US" sz="2400" b="1" dirty="0" err="1"/>
              <a:t>Máy</a:t>
            </a:r>
            <a:r>
              <a:rPr lang="en-US" sz="2400" b="1" dirty="0"/>
              <a:t> </a:t>
            </a:r>
            <a:r>
              <a:rPr lang="en-US" sz="2400" b="1" dirty="0" err="1"/>
              <a:t>hỗ</a:t>
            </a:r>
            <a:r>
              <a:rPr lang="en-US" sz="2400" b="1" dirty="0"/>
              <a:t> </a:t>
            </a:r>
            <a:r>
              <a:rPr lang="en-US" sz="2400" b="1" dirty="0" err="1"/>
              <a:t>trợ</a:t>
            </a:r>
            <a:r>
              <a:rPr lang="en-US" sz="2400" b="1" dirty="0"/>
              <a:t> </a:t>
            </a:r>
            <a:r>
              <a:rPr lang="en-US" sz="2400" b="1" dirty="0" err="1"/>
              <a:t>vecto</a:t>
            </a:r>
            <a:r>
              <a:rPr lang="en-US" sz="2400" b="1" dirty="0"/>
              <a:t> – Support Vector Machine</a:t>
            </a:r>
          </a:p>
          <a:p>
            <a:pPr marL="0" indent="0" algn="just">
              <a:lnSpc>
                <a:spcPct val="100000"/>
              </a:lnSpc>
              <a:buNone/>
            </a:pPr>
            <a:r>
              <a:rPr lang="vi-VN" sz="2200" b="1" dirty="0"/>
              <a:t>1. Mở đầu</a:t>
            </a:r>
          </a:p>
          <a:p>
            <a:pPr marL="0" indent="0" algn="just">
              <a:lnSpc>
                <a:spcPct val="100000"/>
              </a:lnSpc>
              <a:buNone/>
            </a:pPr>
            <a:r>
              <a:rPr lang="vi-VN" sz="2200" dirty="0"/>
              <a:t>Mục tiêu của SVM là tạo ra một biên phẳng được gọi là một siêu phẳng, phân chia không gian để tạo ra các phân vùng khá đồng nhất ở hai phía.</a:t>
            </a:r>
          </a:p>
          <a:p>
            <a:pPr algn="just"/>
            <a:r>
              <a:rPr lang="en-US" dirty="0"/>
              <a:t>SVM </a:t>
            </a:r>
            <a:r>
              <a:rPr lang="en-US" dirty="0" err="1"/>
              <a:t>thường</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phân</a:t>
            </a:r>
            <a:r>
              <a:rPr lang="en-US" dirty="0"/>
              <a:t> </a:t>
            </a:r>
            <a:r>
              <a:rPr lang="en-US" dirty="0" err="1"/>
              <a:t>loại</a:t>
            </a:r>
            <a:r>
              <a:rPr lang="en-US" dirty="0"/>
              <a:t> </a:t>
            </a:r>
            <a:r>
              <a:rPr lang="en-US" dirty="0" err="1"/>
              <a:t>nhị</a:t>
            </a:r>
            <a:r>
              <a:rPr lang="en-US" dirty="0"/>
              <a:t> </a:t>
            </a:r>
            <a:r>
              <a:rPr lang="en-US" dirty="0" err="1"/>
              <a:t>phân</a:t>
            </a:r>
            <a:r>
              <a:rPr lang="en-US" dirty="0"/>
              <a:t>, </a:t>
            </a:r>
            <a:r>
              <a:rPr lang="en-US" dirty="0" err="1"/>
              <a:t>đó</a:t>
            </a:r>
            <a:r>
              <a:rPr lang="en-US" dirty="0"/>
              <a:t> </a:t>
            </a:r>
            <a:r>
              <a:rPr lang="en-US" dirty="0" err="1"/>
              <a:t>là</a:t>
            </a:r>
            <a:r>
              <a:rPr lang="en-US" dirty="0"/>
              <a:t> </a:t>
            </a:r>
            <a:r>
              <a:rPr lang="en-US" dirty="0" err="1"/>
              <a:t>cách</a:t>
            </a:r>
            <a:r>
              <a:rPr lang="en-US" dirty="0"/>
              <a:t> </a:t>
            </a:r>
            <a:r>
              <a:rPr lang="en-US" dirty="0" err="1"/>
              <a:t>thức</a:t>
            </a:r>
            <a:r>
              <a:rPr lang="en-US" dirty="0"/>
              <a:t> </a:t>
            </a:r>
            <a:r>
              <a:rPr lang="en-US" dirty="0" err="1"/>
              <a:t>áp</a:t>
            </a:r>
            <a:r>
              <a:rPr lang="en-US" dirty="0"/>
              <a:t> </a:t>
            </a:r>
            <a:r>
              <a:rPr lang="en-US" dirty="0" err="1"/>
              <a:t>dụng</a:t>
            </a:r>
            <a:r>
              <a:rPr lang="en-US" dirty="0"/>
              <a:t> </a:t>
            </a:r>
            <a:r>
              <a:rPr lang="en-US" dirty="0" err="1"/>
              <a:t>phương</a:t>
            </a:r>
            <a:r>
              <a:rPr lang="en-US" dirty="0"/>
              <a:t> </a:t>
            </a:r>
            <a:r>
              <a:rPr lang="en-US" dirty="0" err="1"/>
              <a:t>pháp</a:t>
            </a:r>
            <a:r>
              <a:rPr lang="en-US" dirty="0"/>
              <a:t> </a:t>
            </a:r>
            <a:r>
              <a:rPr lang="en-US" dirty="0" err="1"/>
              <a:t>truyền</a:t>
            </a:r>
            <a:r>
              <a:rPr lang="en-US" dirty="0"/>
              <a:t> </a:t>
            </a:r>
            <a:r>
              <a:rPr lang="en-US" dirty="0" err="1"/>
              <a:t>thống</a:t>
            </a:r>
            <a:r>
              <a:rPr lang="en-US" dirty="0"/>
              <a:t>. Do </a:t>
            </a:r>
            <a:r>
              <a:rPr lang="en-US" dirty="0" err="1"/>
              <a:t>đó</a:t>
            </a:r>
            <a:r>
              <a:rPr lang="en-US" dirty="0"/>
              <a:t>, </a:t>
            </a:r>
            <a:r>
              <a:rPr lang="en-US" dirty="0" err="1"/>
              <a:t>trong</a:t>
            </a:r>
            <a:r>
              <a:rPr lang="en-US" dirty="0"/>
              <a:t> </a:t>
            </a:r>
            <a:r>
              <a:rPr lang="en-US" dirty="0" err="1"/>
              <a:t>các</a:t>
            </a:r>
            <a:r>
              <a:rPr lang="en-US" dirty="0"/>
              <a:t> </a:t>
            </a:r>
            <a:r>
              <a:rPr lang="en-US" dirty="0" err="1"/>
              <a:t>phần</a:t>
            </a:r>
            <a:r>
              <a:rPr lang="en-US" dirty="0"/>
              <a:t> </a:t>
            </a:r>
            <a:r>
              <a:rPr lang="en-US" dirty="0" err="1"/>
              <a:t>còn</a:t>
            </a:r>
            <a:r>
              <a:rPr lang="en-US" dirty="0"/>
              <a:t> </a:t>
            </a:r>
            <a:r>
              <a:rPr lang="en-US" dirty="0" err="1"/>
              <a:t>lại</a:t>
            </a:r>
            <a:r>
              <a:rPr lang="en-US" dirty="0"/>
              <a:t>, </a:t>
            </a:r>
            <a:r>
              <a:rPr lang="en-US" dirty="0" err="1"/>
              <a:t>chúng</a:t>
            </a:r>
            <a:r>
              <a:rPr lang="en-US" dirty="0"/>
              <a:t> </a:t>
            </a:r>
            <a:r>
              <a:rPr lang="en-US" dirty="0" err="1"/>
              <a:t>tôi</a:t>
            </a:r>
            <a:r>
              <a:rPr lang="en-US" dirty="0"/>
              <a:t> </a:t>
            </a:r>
            <a:r>
              <a:rPr lang="en-US" dirty="0" err="1"/>
              <a:t>sẽ</a:t>
            </a:r>
            <a:r>
              <a:rPr lang="en-US" dirty="0"/>
              <a:t> </a:t>
            </a:r>
            <a:r>
              <a:rPr lang="en-US" dirty="0" err="1"/>
              <a:t>chỉ</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bài</a:t>
            </a:r>
            <a:r>
              <a:rPr lang="en-US" dirty="0"/>
              <a:t> </a:t>
            </a:r>
            <a:r>
              <a:rPr lang="en-US" dirty="0" err="1"/>
              <a:t>toán</a:t>
            </a:r>
            <a:r>
              <a:rPr lang="en-US" dirty="0"/>
              <a:t> </a:t>
            </a:r>
            <a:r>
              <a:rPr lang="en-US" dirty="0" err="1"/>
              <a:t>phân</a:t>
            </a:r>
            <a:r>
              <a:rPr lang="en-US" dirty="0"/>
              <a:t> </a:t>
            </a:r>
            <a:r>
              <a:rPr lang="en-US" dirty="0" err="1"/>
              <a:t>loại</a:t>
            </a:r>
            <a:r>
              <a:rPr lang="en-US" dirty="0"/>
              <a:t> </a:t>
            </a:r>
            <a:r>
              <a:rPr lang="en-US" dirty="0" err="1"/>
              <a:t>sử</a:t>
            </a:r>
            <a:r>
              <a:rPr lang="en-US" dirty="0"/>
              <a:t> </a:t>
            </a:r>
            <a:r>
              <a:rPr lang="en-US" dirty="0" err="1"/>
              <a:t>dụng</a:t>
            </a:r>
            <a:r>
              <a:rPr lang="en-US" dirty="0"/>
              <a:t> SVM. </a:t>
            </a:r>
            <a:r>
              <a:rPr lang="en-US" dirty="0" err="1"/>
              <a:t>Tuy</a:t>
            </a:r>
            <a:r>
              <a:rPr lang="en-US" dirty="0"/>
              <a:t> </a:t>
            </a:r>
            <a:r>
              <a:rPr lang="en-US" dirty="0" err="1"/>
              <a:t>nhiên</a:t>
            </a:r>
            <a:r>
              <a:rPr lang="en-US" dirty="0"/>
              <a:t>, </a:t>
            </a:r>
            <a:r>
              <a:rPr lang="en-US" dirty="0" err="1"/>
              <a:t>tương</a:t>
            </a:r>
            <a:r>
              <a:rPr lang="en-US" dirty="0"/>
              <a:t> </a:t>
            </a:r>
            <a:r>
              <a:rPr lang="en-US" dirty="0" err="1"/>
              <a:t>tự</a:t>
            </a:r>
            <a:r>
              <a:rPr lang="en-US" dirty="0"/>
              <a:t> </a:t>
            </a:r>
            <a:r>
              <a:rPr lang="en-US" dirty="0" err="1"/>
              <a:t>cũng</a:t>
            </a:r>
            <a:r>
              <a:rPr lang="en-US" dirty="0"/>
              <a:t> </a:t>
            </a:r>
            <a:r>
              <a:rPr lang="en-US" dirty="0" err="1"/>
              <a:t>có</a:t>
            </a:r>
            <a:r>
              <a:rPr lang="en-US" dirty="0"/>
              <a:t> </a:t>
            </a:r>
            <a:r>
              <a:rPr lang="en-US" dirty="0" err="1"/>
              <a:t>thể</a:t>
            </a:r>
            <a:r>
              <a:rPr lang="en-US" dirty="0"/>
              <a:t> </a:t>
            </a:r>
            <a:r>
              <a:rPr lang="en-US" dirty="0" err="1"/>
              <a:t>áp</a:t>
            </a:r>
            <a:r>
              <a:rPr lang="en-US" dirty="0"/>
              <a:t> </a:t>
            </a:r>
            <a:r>
              <a:rPr lang="en-US" dirty="0" err="1"/>
              <a:t>dụng</a:t>
            </a:r>
            <a:r>
              <a:rPr lang="en-US" dirty="0"/>
              <a:t> </a:t>
            </a:r>
            <a:r>
              <a:rPr lang="en-US" dirty="0" err="1"/>
              <a:t>với</a:t>
            </a:r>
            <a:r>
              <a:rPr lang="en-US" dirty="0"/>
              <a:t> </a:t>
            </a:r>
            <a:r>
              <a:rPr lang="en-US" dirty="0" err="1"/>
              <a:t>một</a:t>
            </a:r>
            <a:r>
              <a:rPr lang="en-US" dirty="0"/>
              <a:t> </a:t>
            </a:r>
            <a:r>
              <a:rPr lang="en-US" dirty="0" err="1"/>
              <a:t>số</a:t>
            </a:r>
            <a:r>
              <a:rPr lang="en-US" dirty="0"/>
              <a:t> </a:t>
            </a:r>
            <a:r>
              <a:rPr lang="en-US" dirty="0" err="1"/>
              <a:t>điều</a:t>
            </a:r>
            <a:r>
              <a:rPr lang="en-US" dirty="0"/>
              <a:t> </a:t>
            </a:r>
            <a:r>
              <a:rPr lang="en-US" dirty="0" err="1"/>
              <a:t>chỉnh</a:t>
            </a:r>
            <a:r>
              <a:rPr lang="en-US" dirty="0"/>
              <a:t> SVM </a:t>
            </a:r>
            <a:r>
              <a:rPr lang="en-US" dirty="0" err="1"/>
              <a:t>cho</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học</a:t>
            </a:r>
            <a:r>
              <a:rPr lang="en-US" dirty="0"/>
              <a:t> </a:t>
            </a:r>
            <a:r>
              <a:rPr lang="en-US" dirty="0" err="1"/>
              <a:t>tập</a:t>
            </a:r>
            <a:r>
              <a:rPr lang="en-US" dirty="0"/>
              <a:t> </a:t>
            </a:r>
            <a:r>
              <a:rPr lang="en-US" dirty="0" err="1"/>
              <a:t>khác</a:t>
            </a:r>
            <a:r>
              <a:rPr lang="en-US" dirty="0"/>
              <a:t> </a:t>
            </a:r>
            <a:r>
              <a:rPr lang="en-US" dirty="0" err="1"/>
              <a:t>như</a:t>
            </a:r>
            <a:r>
              <a:rPr lang="en-US" dirty="0"/>
              <a:t> </a:t>
            </a:r>
            <a:r>
              <a:rPr lang="en-US" dirty="0" err="1"/>
              <a:t>dự</a:t>
            </a:r>
            <a:r>
              <a:rPr lang="en-US" dirty="0"/>
              <a:t> </a:t>
            </a:r>
            <a:r>
              <a:rPr lang="en-US" dirty="0" err="1"/>
              <a:t>đoán</a:t>
            </a:r>
            <a:r>
              <a:rPr lang="en-US" dirty="0"/>
              <a:t> </a:t>
            </a:r>
            <a:r>
              <a:rPr lang="en-US" dirty="0" err="1"/>
              <a:t>số</a:t>
            </a:r>
            <a:r>
              <a:rPr lang="en-US" dirty="0"/>
              <a:t>.</a:t>
            </a:r>
            <a:endParaRPr lang="vi-VN" dirty="0"/>
          </a:p>
          <a:p>
            <a:r>
              <a:rPr lang="vi-VN" dirty="0"/>
              <a:t>SVM có thể được điều chỉnh để sử dụng với hầu hết mọi loại nhiệm vụ học, bao gồm cả phân loại và dự báo số. Đây là thuật toán học rất nổi tiếng trong thời gian gần đây. Nhiều thuật toán chính đã áp dụng thành công trong nhận dạng mẫu. </a:t>
            </a:r>
            <a:r>
              <a:rPr lang="en-US" dirty="0" err="1"/>
              <a:t>Các</a:t>
            </a:r>
            <a:r>
              <a:rPr lang="en-US" dirty="0"/>
              <a:t> </a:t>
            </a:r>
            <a:r>
              <a:rPr lang="en-US" dirty="0" err="1"/>
              <a:t>ứng</a:t>
            </a:r>
            <a:r>
              <a:rPr lang="en-US" dirty="0"/>
              <a:t> </a:t>
            </a:r>
            <a:r>
              <a:rPr lang="en-US" dirty="0" err="1"/>
              <a:t>dụng</a:t>
            </a:r>
            <a:r>
              <a:rPr lang="en-US" dirty="0"/>
              <a:t> </a:t>
            </a:r>
            <a:r>
              <a:rPr lang="en-US" dirty="0" err="1"/>
              <a:t>đáng</a:t>
            </a:r>
            <a:r>
              <a:rPr lang="en-US" dirty="0"/>
              <a:t> </a:t>
            </a:r>
            <a:r>
              <a:rPr lang="en-US" dirty="0" err="1"/>
              <a:t>chú</a:t>
            </a:r>
            <a:r>
              <a:rPr lang="en-US" dirty="0"/>
              <a:t> ý bao </a:t>
            </a:r>
            <a:r>
              <a:rPr lang="en-US" dirty="0" err="1"/>
              <a:t>gồm</a:t>
            </a:r>
            <a:r>
              <a:rPr lang="en-US" dirty="0"/>
              <a:t>:</a:t>
            </a:r>
            <a:endParaRPr lang="vi-VN" dirty="0"/>
          </a:p>
          <a:p>
            <a:pPr marL="342900" lvl="0" indent="-342900">
              <a:buFont typeface="Arial" panose="020B0604020202020204" pitchFamily="34" charset="0"/>
              <a:buChar char="•"/>
            </a:pPr>
            <a:r>
              <a:rPr lang="en-US" dirty="0" err="1"/>
              <a:t>Phân</a:t>
            </a:r>
            <a:r>
              <a:rPr lang="en-US" dirty="0"/>
              <a:t> </a:t>
            </a:r>
            <a:r>
              <a:rPr lang="en-US" dirty="0" err="1"/>
              <a:t>loại</a:t>
            </a:r>
            <a:r>
              <a:rPr lang="en-US" dirty="0"/>
              <a:t> gen </a:t>
            </a:r>
            <a:r>
              <a:rPr lang="en-US" dirty="0" err="1"/>
              <a:t>trong</a:t>
            </a:r>
            <a:r>
              <a:rPr lang="en-US" dirty="0"/>
              <a:t> </a:t>
            </a:r>
            <a:r>
              <a:rPr lang="en-US" dirty="0" err="1"/>
              <a:t>lĩnh</a:t>
            </a:r>
            <a:r>
              <a:rPr lang="en-US" dirty="0"/>
              <a:t> </a:t>
            </a:r>
            <a:r>
              <a:rPr lang="en-US" dirty="0" err="1"/>
              <a:t>vực</a:t>
            </a:r>
            <a:r>
              <a:rPr lang="en-US" dirty="0"/>
              <a:t> tin </a:t>
            </a:r>
            <a:r>
              <a:rPr lang="en-US" dirty="0" err="1"/>
              <a:t>sinh</a:t>
            </a:r>
            <a:r>
              <a:rPr lang="en-US" dirty="0"/>
              <a:t> </a:t>
            </a:r>
            <a:r>
              <a:rPr lang="en-US" dirty="0" err="1"/>
              <a:t>học</a:t>
            </a:r>
            <a:r>
              <a:rPr lang="en-US" dirty="0"/>
              <a:t> </a:t>
            </a:r>
            <a:r>
              <a:rPr lang="en-US" dirty="0" err="1"/>
              <a:t>để</a:t>
            </a:r>
            <a:r>
              <a:rPr lang="en-US" dirty="0"/>
              <a:t> </a:t>
            </a:r>
            <a:r>
              <a:rPr lang="en-US" dirty="0" err="1"/>
              <a:t>xác</a:t>
            </a:r>
            <a:r>
              <a:rPr lang="en-US" dirty="0"/>
              <a:t> </a:t>
            </a:r>
            <a:r>
              <a:rPr lang="en-US" dirty="0" err="1"/>
              <a:t>định</a:t>
            </a:r>
            <a:r>
              <a:rPr lang="en-US" dirty="0"/>
              <a:t> </a:t>
            </a:r>
            <a:r>
              <a:rPr lang="en-US" dirty="0" err="1"/>
              <a:t>ung</a:t>
            </a:r>
            <a:r>
              <a:rPr lang="en-US" dirty="0"/>
              <a:t> </a:t>
            </a:r>
            <a:r>
              <a:rPr lang="en-US" dirty="0" err="1"/>
              <a:t>thư</a:t>
            </a:r>
            <a:r>
              <a:rPr lang="en-US" dirty="0"/>
              <a:t> </a:t>
            </a:r>
            <a:r>
              <a:rPr lang="en-US" dirty="0" err="1"/>
              <a:t>hoặc</a:t>
            </a:r>
            <a:r>
              <a:rPr lang="en-US" dirty="0"/>
              <a:t> </a:t>
            </a:r>
            <a:r>
              <a:rPr lang="en-US" dirty="0" err="1"/>
              <a:t>các</a:t>
            </a:r>
            <a:r>
              <a:rPr lang="en-US" dirty="0"/>
              <a:t> </a:t>
            </a:r>
            <a:r>
              <a:rPr lang="en-US" dirty="0" err="1"/>
              <a:t>bệnh</a:t>
            </a:r>
            <a:r>
              <a:rPr lang="en-US" dirty="0"/>
              <a:t> di </a:t>
            </a:r>
            <a:r>
              <a:rPr lang="en-US" dirty="0" err="1"/>
              <a:t>truyền</a:t>
            </a:r>
            <a:r>
              <a:rPr lang="en-US" dirty="0"/>
              <a:t> </a:t>
            </a:r>
            <a:r>
              <a:rPr lang="en-US" dirty="0" err="1"/>
              <a:t>khác</a:t>
            </a:r>
            <a:endParaRPr lang="vi-VN" dirty="0"/>
          </a:p>
          <a:p>
            <a:pPr marL="342900" lvl="0" indent="-342900">
              <a:buFont typeface="Arial" panose="020B0604020202020204" pitchFamily="34" charset="0"/>
              <a:buChar char="•"/>
            </a:pPr>
            <a:r>
              <a:rPr lang="en-US" dirty="0" err="1"/>
              <a:t>Phân</a:t>
            </a:r>
            <a:r>
              <a:rPr lang="en-US" dirty="0"/>
              <a:t> </a:t>
            </a:r>
            <a:r>
              <a:rPr lang="en-US" dirty="0" err="1"/>
              <a:t>loại</a:t>
            </a:r>
            <a:r>
              <a:rPr lang="en-US" dirty="0"/>
              <a:t> </a:t>
            </a:r>
            <a:r>
              <a:rPr lang="en-US" dirty="0" err="1"/>
              <a:t>văn</a:t>
            </a:r>
            <a:r>
              <a:rPr lang="en-US" dirty="0"/>
              <a:t> </a:t>
            </a:r>
            <a:r>
              <a:rPr lang="en-US" dirty="0" err="1"/>
              <a:t>bản</a:t>
            </a:r>
            <a:r>
              <a:rPr lang="en-US" dirty="0"/>
              <a:t> </a:t>
            </a:r>
            <a:r>
              <a:rPr lang="en-US" dirty="0" err="1"/>
              <a:t>như</a:t>
            </a:r>
            <a:r>
              <a:rPr lang="en-US" dirty="0"/>
              <a:t> </a:t>
            </a:r>
            <a:r>
              <a:rPr lang="en-US" dirty="0" err="1"/>
              <a:t>nhận</a:t>
            </a:r>
            <a:r>
              <a:rPr lang="en-US" dirty="0"/>
              <a:t> </a:t>
            </a:r>
            <a:r>
              <a:rPr lang="en-US" dirty="0" err="1"/>
              <a:t>dạng</a:t>
            </a:r>
            <a:r>
              <a:rPr lang="en-US" dirty="0"/>
              <a:t> </a:t>
            </a:r>
            <a:r>
              <a:rPr lang="en-US" dirty="0" err="1"/>
              <a:t>ngôn</a:t>
            </a:r>
            <a:r>
              <a:rPr lang="en-US" dirty="0"/>
              <a:t> </a:t>
            </a:r>
            <a:r>
              <a:rPr lang="en-US" dirty="0" err="1"/>
              <a:t>ngữ</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trong</a:t>
            </a:r>
            <a:r>
              <a:rPr lang="en-US" dirty="0"/>
              <a:t> </a:t>
            </a:r>
            <a:r>
              <a:rPr lang="en-US" dirty="0" err="1"/>
              <a:t>tài</a:t>
            </a:r>
            <a:r>
              <a:rPr lang="en-US" dirty="0"/>
              <a:t> </a:t>
            </a:r>
            <a:r>
              <a:rPr lang="en-US" dirty="0" err="1"/>
              <a:t>liệu</a:t>
            </a:r>
            <a:r>
              <a:rPr lang="en-US" dirty="0"/>
              <a:t> </a:t>
            </a:r>
            <a:r>
              <a:rPr lang="en-US" dirty="0" err="1"/>
              <a:t>hoặc</a:t>
            </a:r>
            <a:r>
              <a:rPr lang="en-US" dirty="0"/>
              <a:t> </a:t>
            </a:r>
            <a:r>
              <a:rPr lang="en-US" dirty="0" err="1"/>
              <a:t>phân</a:t>
            </a:r>
            <a:r>
              <a:rPr lang="en-US" dirty="0"/>
              <a:t> </a:t>
            </a:r>
            <a:r>
              <a:rPr lang="en-US" dirty="0" err="1"/>
              <a:t>loại</a:t>
            </a:r>
            <a:r>
              <a:rPr lang="en-US" dirty="0"/>
              <a:t> </a:t>
            </a:r>
            <a:r>
              <a:rPr lang="en-US" dirty="0" err="1"/>
              <a:t>tài</a:t>
            </a:r>
            <a:r>
              <a:rPr lang="en-US" dirty="0"/>
              <a:t> </a:t>
            </a:r>
            <a:r>
              <a:rPr lang="en-US" dirty="0" err="1"/>
              <a:t>liệu</a:t>
            </a:r>
            <a:r>
              <a:rPr lang="en-US" dirty="0"/>
              <a:t> </a:t>
            </a:r>
            <a:r>
              <a:rPr lang="en-US" dirty="0" err="1"/>
              <a:t>theo</a:t>
            </a:r>
            <a:r>
              <a:rPr lang="en-US" dirty="0"/>
              <a:t> </a:t>
            </a:r>
            <a:r>
              <a:rPr lang="en-US" dirty="0" err="1"/>
              <a:t>chủ</a:t>
            </a:r>
            <a:r>
              <a:rPr lang="en-US" dirty="0"/>
              <a:t> </a:t>
            </a:r>
            <a:r>
              <a:rPr lang="en-US" dirty="0" err="1"/>
              <a:t>đề</a:t>
            </a:r>
            <a:endParaRPr lang="vi-VN" dirty="0"/>
          </a:p>
          <a:p>
            <a:pPr marL="342900" lvl="0" indent="-342900">
              <a:buFont typeface="Arial" panose="020B0604020202020204" pitchFamily="34" charset="0"/>
              <a:buChar char="•"/>
            </a:pPr>
            <a:r>
              <a:rPr lang="en-US" dirty="0" err="1"/>
              <a:t>Phát</a:t>
            </a:r>
            <a:r>
              <a:rPr lang="en-US" dirty="0"/>
              <a:t> </a:t>
            </a:r>
            <a:r>
              <a:rPr lang="en-US" dirty="0" err="1"/>
              <a:t>hiện</a:t>
            </a:r>
            <a:r>
              <a:rPr lang="en-US" dirty="0"/>
              <a:t> </a:t>
            </a:r>
            <a:r>
              <a:rPr lang="en-US" dirty="0" err="1"/>
              <a:t>các</a:t>
            </a:r>
            <a:r>
              <a:rPr lang="en-US" dirty="0"/>
              <a:t> </a:t>
            </a:r>
            <a:r>
              <a:rPr lang="en-US" dirty="0" err="1"/>
              <a:t>sự</a:t>
            </a:r>
            <a:r>
              <a:rPr lang="en-US" dirty="0"/>
              <a:t> </a:t>
            </a:r>
            <a:r>
              <a:rPr lang="en-US" dirty="0" err="1"/>
              <a:t>kiện</a:t>
            </a:r>
            <a:r>
              <a:rPr lang="en-US" dirty="0"/>
              <a:t> </a:t>
            </a:r>
            <a:r>
              <a:rPr lang="en-US" dirty="0" err="1"/>
              <a:t>hiếm</a:t>
            </a:r>
            <a:r>
              <a:rPr lang="en-US" dirty="0"/>
              <a:t> </a:t>
            </a:r>
            <a:r>
              <a:rPr lang="en-US" dirty="0" err="1"/>
              <a:t>gặp</a:t>
            </a:r>
            <a:r>
              <a:rPr lang="en-US" dirty="0"/>
              <a:t> </a:t>
            </a:r>
            <a:r>
              <a:rPr lang="en-US" dirty="0" err="1"/>
              <a:t>nhưng</a:t>
            </a:r>
            <a:r>
              <a:rPr lang="en-US" dirty="0"/>
              <a:t> </a:t>
            </a:r>
            <a:r>
              <a:rPr lang="en-US" dirty="0" err="1"/>
              <a:t>quan</a:t>
            </a:r>
            <a:r>
              <a:rPr lang="en-US" dirty="0"/>
              <a:t> </a:t>
            </a:r>
            <a:r>
              <a:rPr lang="en-US" dirty="0" err="1"/>
              <a:t>trọng</a:t>
            </a:r>
            <a:r>
              <a:rPr lang="en-US" dirty="0"/>
              <a:t> </a:t>
            </a:r>
            <a:r>
              <a:rPr lang="en-US" dirty="0" err="1"/>
              <a:t>như</a:t>
            </a:r>
            <a:r>
              <a:rPr lang="en-US" dirty="0"/>
              <a:t> </a:t>
            </a:r>
            <a:r>
              <a:rPr lang="en-US" dirty="0" err="1"/>
              <a:t>hỏng</a:t>
            </a:r>
            <a:r>
              <a:rPr lang="en-US" dirty="0"/>
              <a:t> </a:t>
            </a:r>
            <a:r>
              <a:rPr lang="en-US" dirty="0" err="1"/>
              <a:t>động</a:t>
            </a:r>
            <a:r>
              <a:rPr lang="en-US" dirty="0"/>
              <a:t> </a:t>
            </a:r>
            <a:r>
              <a:rPr lang="en-US" dirty="0" err="1"/>
              <a:t>cơ</a:t>
            </a:r>
            <a:r>
              <a:rPr lang="en-US" dirty="0"/>
              <a:t> </a:t>
            </a:r>
            <a:r>
              <a:rPr lang="en-US" dirty="0" err="1"/>
              <a:t>đốt</a:t>
            </a:r>
            <a:r>
              <a:rPr lang="en-US" dirty="0"/>
              <a:t> </a:t>
            </a:r>
            <a:r>
              <a:rPr lang="en-US" dirty="0" err="1"/>
              <a:t>trong</a:t>
            </a:r>
            <a:r>
              <a:rPr lang="en-US" dirty="0"/>
              <a:t>, vi </a:t>
            </a:r>
            <a:r>
              <a:rPr lang="en-US" dirty="0" err="1"/>
              <a:t>phạm</a:t>
            </a:r>
            <a:r>
              <a:rPr lang="en-US" dirty="0"/>
              <a:t> an </a:t>
            </a:r>
            <a:r>
              <a:rPr lang="en-US" dirty="0" err="1"/>
              <a:t>ninh</a:t>
            </a:r>
            <a:r>
              <a:rPr lang="en-US" dirty="0"/>
              <a:t>, </a:t>
            </a:r>
            <a:r>
              <a:rPr lang="en-US" dirty="0" err="1"/>
              <a:t>hoặc</a:t>
            </a:r>
            <a:r>
              <a:rPr lang="en-US" dirty="0"/>
              <a:t> </a:t>
            </a:r>
            <a:r>
              <a:rPr lang="en-US" dirty="0" err="1"/>
              <a:t>động</a:t>
            </a:r>
            <a:r>
              <a:rPr lang="en-US" dirty="0"/>
              <a:t> </a:t>
            </a:r>
            <a:r>
              <a:rPr lang="en-US" dirty="0" err="1"/>
              <a:t>đất</a:t>
            </a:r>
            <a:endParaRPr lang="vi-VN" dirty="0"/>
          </a:p>
          <a:p>
            <a:pPr marL="0" indent="0" algn="just">
              <a:lnSpc>
                <a:spcPct val="100000"/>
              </a:lnSpc>
              <a:buNone/>
            </a:pPr>
            <a:endParaRPr lang="en-US" sz="2200" dirty="0"/>
          </a:p>
          <a:p>
            <a:pPr marL="0" indent="0" algn="just">
              <a:lnSpc>
                <a:spcPct val="100000"/>
              </a:lnSpc>
              <a:buNone/>
            </a:pPr>
            <a:endParaRPr lang="vi-VN" sz="2200" dirty="0"/>
          </a:p>
        </p:txBody>
      </p:sp>
    </p:spTree>
    <p:extLst>
      <p:ext uri="{BB962C8B-B14F-4D97-AF65-F5344CB8AC3E}">
        <p14:creationId xmlns:p14="http://schemas.microsoft.com/office/powerpoint/2010/main" val="3538422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709CC-4563-4736-958C-2D2E7DCE5F72}"/>
              </a:ext>
            </a:extLst>
          </p:cNvPr>
          <p:cNvSpPr>
            <a:spLocks noGrp="1"/>
          </p:cNvSpPr>
          <p:nvPr>
            <p:ph type="title"/>
          </p:nvPr>
        </p:nvSpPr>
        <p:spPr/>
        <p:txBody>
          <a:bodyPr>
            <a:normAutofit fontScale="90000"/>
          </a:bodyPr>
          <a:lstStyle/>
          <a:p>
            <a:endParaRPr lang="vi-V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BC31BD-5876-4786-9950-CE75724B7E59}"/>
                  </a:ext>
                </a:extLst>
              </p:cNvPr>
              <p:cNvSpPr>
                <a:spLocks noGrp="1"/>
              </p:cNvSpPr>
              <p:nvPr>
                <p:ph idx="1"/>
              </p:nvPr>
            </p:nvSpPr>
            <p:spPr>
              <a:xfrm>
                <a:off x="600891" y="319406"/>
                <a:ext cx="11061022" cy="6219188"/>
              </a:xfrm>
            </p:spPr>
            <p:txBody>
              <a:bodyPr/>
              <a:lstStyle/>
              <a:p>
                <a:r>
                  <a:rPr lang="vi-VN" dirty="0"/>
                  <a:t>Thay vì dự báo được thời gian ôn thi để đỗ, ta chuyển sang xác suất có khả năng  đỗ. Lớp đầu ra chỉ nhận hai giá trị 0,1 tức là ưữ liệu chỉ phân thành 2 lớp. </a:t>
                </a:r>
              </a:p>
              <a:p>
                <a:r>
                  <a:rPr lang="vi-VN" b="1" dirty="0"/>
                  <a:t>2. Xây dựng hàm đánh giá</a:t>
                </a:r>
              </a:p>
              <a:p>
                <a:r>
                  <a:rPr lang="vi-VN" dirty="0"/>
                  <a:t>Trong hồi quy logistic, ta cần phải dự báo giá trị hàm </a:t>
                </a:r>
                <a14:m>
                  <m:oMath xmlns:m="http://schemas.openxmlformats.org/officeDocument/2006/math">
                    <m:r>
                      <a:rPr lang="vi-VN" i="1">
                        <a:latin typeface="Cambria Math" panose="02040503050406030204" pitchFamily="18" charset="0"/>
                      </a:rPr>
                      <m:t>𝑦</m:t>
                    </m:r>
                    <m:r>
                      <a:rPr lang="vi-VN" i="1">
                        <a:latin typeface="Cambria Math" panose="02040503050406030204" pitchFamily="18" charset="0"/>
                      </a:rPr>
                      <m:t>=</m:t>
                    </m:r>
                    <m:r>
                      <a:rPr lang="vi-VN" i="1">
                        <a:latin typeface="Cambria Math" panose="02040503050406030204" pitchFamily="18" charset="0"/>
                      </a:rPr>
                      <m:t>𝑓</m:t>
                    </m:r>
                    <m:r>
                      <a:rPr lang="vi-VN" i="1">
                        <a:latin typeface="Cambria Math" panose="02040503050406030204" pitchFamily="18" charset="0"/>
                      </a:rPr>
                      <m:t>(</m:t>
                    </m:r>
                    <m:sSup>
                      <m:sSupPr>
                        <m:ctrlPr>
                          <a:rPr lang="vi-VN" b="1" i="1">
                            <a:latin typeface="Cambria Math" panose="02040503050406030204" pitchFamily="18" charset="0"/>
                          </a:rPr>
                        </m:ctrlPr>
                      </m:sSupPr>
                      <m:e>
                        <m:r>
                          <a:rPr lang="vi-VN" b="1" i="1">
                            <a:latin typeface="Cambria Math" panose="02040503050406030204" pitchFamily="18" charset="0"/>
                          </a:rPr>
                          <m:t>𝒘</m:t>
                        </m:r>
                      </m:e>
                      <m:sup>
                        <m:r>
                          <a:rPr lang="vi-VN" b="1" i="1">
                            <a:latin typeface="Cambria Math" panose="02040503050406030204" pitchFamily="18" charset="0"/>
                          </a:rPr>
                          <m:t>𝑻</m:t>
                        </m:r>
                      </m:sup>
                    </m:sSup>
                    <m:r>
                      <a:rPr lang="vi-VN" b="1" i="1">
                        <a:latin typeface="Cambria Math" panose="02040503050406030204" pitchFamily="18" charset="0"/>
                      </a:rPr>
                      <m:t>𝒙</m:t>
                    </m:r>
                    <m:r>
                      <a:rPr lang="vi-VN" i="1">
                        <a:latin typeface="Cambria Math" panose="02040503050406030204" pitchFamily="18" charset="0"/>
                      </a:rPr>
                      <m:t>)</m:t>
                    </m:r>
                  </m:oMath>
                </a14:m>
                <a:r>
                  <a:rPr lang="vi-VN" dirty="0"/>
                  <a:t> thuộc về lớp nào. Ta chỉ xét trường hợp có hai lớp khác nhau. Giả sử xác suất của một điểm dữ liệu </a:t>
                </a:r>
                <a14:m>
                  <m:oMath xmlns:m="http://schemas.openxmlformats.org/officeDocument/2006/math">
                    <m:r>
                      <a:rPr lang="vi-VN" b="1" i="1">
                        <a:latin typeface="Cambria Math" panose="02040503050406030204" pitchFamily="18" charset="0"/>
                      </a:rPr>
                      <m:t>𝒙</m:t>
                    </m:r>
                  </m:oMath>
                </a14:m>
                <a:r>
                  <a:rPr lang="vi-VN" dirty="0"/>
                  <a:t> rơi vào lớp thứ nhất là </a:t>
                </a:r>
                <a14:m>
                  <m:oMath xmlns:m="http://schemas.openxmlformats.org/officeDocument/2006/math">
                    <m:r>
                      <a:rPr lang="vi-VN" i="1">
                        <a:latin typeface="Cambria Math" panose="02040503050406030204" pitchFamily="18" charset="0"/>
                      </a:rPr>
                      <m:t>𝑓</m:t>
                    </m:r>
                    <m:r>
                      <a:rPr lang="vi-VN" i="1">
                        <a:latin typeface="Cambria Math" panose="02040503050406030204" pitchFamily="18" charset="0"/>
                      </a:rPr>
                      <m:t>(</m:t>
                    </m:r>
                    <m:sSup>
                      <m:sSupPr>
                        <m:ctrlPr>
                          <a:rPr lang="vi-VN" b="1" i="1">
                            <a:latin typeface="Cambria Math" panose="02040503050406030204" pitchFamily="18" charset="0"/>
                          </a:rPr>
                        </m:ctrlPr>
                      </m:sSupPr>
                      <m:e>
                        <m:r>
                          <a:rPr lang="vi-VN" b="1" i="1">
                            <a:latin typeface="Cambria Math" panose="02040503050406030204" pitchFamily="18" charset="0"/>
                          </a:rPr>
                          <m:t>𝒘</m:t>
                        </m:r>
                      </m:e>
                      <m:sup>
                        <m:r>
                          <a:rPr lang="vi-VN" b="1" i="1">
                            <a:latin typeface="Cambria Math" panose="02040503050406030204" pitchFamily="18" charset="0"/>
                          </a:rPr>
                          <m:t>𝑻</m:t>
                        </m:r>
                      </m:sup>
                    </m:sSup>
                    <m:r>
                      <a:rPr lang="vi-VN" b="1" i="1">
                        <a:latin typeface="Cambria Math" panose="02040503050406030204" pitchFamily="18" charset="0"/>
                      </a:rPr>
                      <m:t>𝒙</m:t>
                    </m:r>
                    <m:r>
                      <a:rPr lang="vi-VN" i="1">
                        <a:latin typeface="Cambria Math" panose="02040503050406030204" pitchFamily="18" charset="0"/>
                      </a:rPr>
                      <m:t>)</m:t>
                    </m:r>
                  </m:oMath>
                </a14:m>
                <a:r>
                  <a:rPr lang="vi-VN" dirty="0"/>
                  <a:t> và xác suất rơi vào lớp còn lại là </a:t>
                </a:r>
                <a14:m>
                  <m:oMath xmlns:m="http://schemas.openxmlformats.org/officeDocument/2006/math">
                    <m:r>
                      <a:rPr lang="vi-VN" i="1">
                        <a:latin typeface="Cambria Math" panose="02040503050406030204" pitchFamily="18" charset="0"/>
                      </a:rPr>
                      <m:t>1−</m:t>
                    </m:r>
                    <m:r>
                      <a:rPr lang="vi-VN" i="1">
                        <a:latin typeface="Cambria Math" panose="02040503050406030204" pitchFamily="18" charset="0"/>
                      </a:rPr>
                      <m:t>𝑓</m:t>
                    </m:r>
                    <m:r>
                      <a:rPr lang="vi-VN" i="1">
                        <a:latin typeface="Cambria Math" panose="02040503050406030204" pitchFamily="18" charset="0"/>
                      </a:rPr>
                      <m:t>(</m:t>
                    </m:r>
                    <m:sSup>
                      <m:sSupPr>
                        <m:ctrlPr>
                          <a:rPr lang="vi-VN" b="1" i="1">
                            <a:latin typeface="Cambria Math" panose="02040503050406030204" pitchFamily="18" charset="0"/>
                          </a:rPr>
                        </m:ctrlPr>
                      </m:sSupPr>
                      <m:e>
                        <m:r>
                          <a:rPr lang="vi-VN" b="1" i="1">
                            <a:latin typeface="Cambria Math" panose="02040503050406030204" pitchFamily="18" charset="0"/>
                          </a:rPr>
                          <m:t>𝒘</m:t>
                        </m:r>
                      </m:e>
                      <m:sup>
                        <m:r>
                          <a:rPr lang="vi-VN" b="1" i="1">
                            <a:latin typeface="Cambria Math" panose="02040503050406030204" pitchFamily="18" charset="0"/>
                          </a:rPr>
                          <m:t>𝑻</m:t>
                        </m:r>
                      </m:sup>
                    </m:sSup>
                    <m:r>
                      <a:rPr lang="vi-VN" b="1" i="1">
                        <a:latin typeface="Cambria Math" panose="02040503050406030204" pitchFamily="18" charset="0"/>
                      </a:rPr>
                      <m:t>𝒙</m:t>
                    </m:r>
                    <m:r>
                      <a:rPr lang="vi-VN" i="1">
                        <a:latin typeface="Cambria Math" panose="02040503050406030204" pitchFamily="18" charset="0"/>
                      </a:rPr>
                      <m:t>)</m:t>
                    </m:r>
                  </m:oMath>
                </a14:m>
                <a:r>
                  <a:rPr lang="vi-VN" dirty="0"/>
                  <a:t>:</a:t>
                </a:r>
              </a:p>
              <a:p>
                <a:r>
                  <a:rPr lang="vi-VN" dirty="0"/>
                  <a:t>		</a:t>
                </a:r>
                <a14:m>
                  <m:oMath xmlns:m="http://schemas.openxmlformats.org/officeDocument/2006/math">
                    <m:r>
                      <a:rPr lang="vi-VN" i="1">
                        <a:latin typeface="Cambria Math" panose="02040503050406030204" pitchFamily="18" charset="0"/>
                      </a:rPr>
                      <m:t>𝑝</m:t>
                    </m:r>
                    <m:d>
                      <m:dPr>
                        <m:ctrlPr>
                          <a:rPr lang="vi-VN" i="1">
                            <a:latin typeface="Cambria Math" panose="02040503050406030204" pitchFamily="18" charset="0"/>
                          </a:rPr>
                        </m:ctrlPr>
                      </m:dPr>
                      <m:e>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r>
                          <a:rPr lang="vi-VN" i="1">
                            <a:latin typeface="Cambria Math" panose="02040503050406030204" pitchFamily="18" charset="0"/>
                          </a:rPr>
                          <m:t>=1</m:t>
                        </m:r>
                      </m:e>
                      <m:e>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𝒊</m:t>
                            </m:r>
                          </m:sub>
                        </m:sSub>
                        <m:r>
                          <a:rPr lang="vi-VN" i="1">
                            <a:latin typeface="Cambria Math" panose="02040503050406030204" pitchFamily="18" charset="0"/>
                          </a:rPr>
                          <m:t>;</m:t>
                        </m:r>
                        <m:r>
                          <a:rPr lang="vi-VN" b="1" i="1">
                            <a:latin typeface="Cambria Math" panose="02040503050406030204" pitchFamily="18" charset="0"/>
                          </a:rPr>
                          <m:t>𝒘</m:t>
                        </m:r>
                      </m:e>
                    </m:d>
                    <m:r>
                      <a:rPr lang="vi-VN" i="1">
                        <a:latin typeface="Cambria Math" panose="02040503050406030204" pitchFamily="18" charset="0"/>
                      </a:rPr>
                      <m:t>=</m:t>
                    </m:r>
                    <m:r>
                      <a:rPr lang="vi-VN" i="1">
                        <a:latin typeface="Cambria Math" panose="02040503050406030204" pitchFamily="18" charset="0"/>
                      </a:rPr>
                      <m:t>𝑓</m:t>
                    </m:r>
                    <m:r>
                      <a:rPr lang="vi-VN" i="1">
                        <a:latin typeface="Cambria Math" panose="02040503050406030204" pitchFamily="18" charset="0"/>
                      </a:rPr>
                      <m:t>(</m:t>
                    </m:r>
                    <m:sSup>
                      <m:sSupPr>
                        <m:ctrlPr>
                          <a:rPr lang="vi-VN" b="1" i="1">
                            <a:latin typeface="Cambria Math" panose="02040503050406030204" pitchFamily="18" charset="0"/>
                          </a:rPr>
                        </m:ctrlPr>
                      </m:sSupPr>
                      <m:e>
                        <m:r>
                          <a:rPr lang="vi-VN" b="1" i="1">
                            <a:latin typeface="Cambria Math" panose="02040503050406030204" pitchFamily="18" charset="0"/>
                          </a:rPr>
                          <m:t>𝒘</m:t>
                        </m:r>
                      </m:e>
                      <m:sup>
                        <m:r>
                          <a:rPr lang="vi-VN" b="1" i="1">
                            <a:latin typeface="Cambria Math" panose="02040503050406030204" pitchFamily="18" charset="0"/>
                          </a:rPr>
                          <m:t>𝑻</m:t>
                        </m:r>
                      </m:sup>
                    </m:sSup>
                    <m:r>
                      <a:rPr lang="vi-VN" b="1" i="1">
                        <a:latin typeface="Cambria Math" panose="02040503050406030204" pitchFamily="18" charset="0"/>
                      </a:rPr>
                      <m:t>𝒙</m:t>
                    </m:r>
                    <m:r>
                      <a:rPr lang="vi-VN" i="1">
                        <a:latin typeface="Cambria Math" panose="02040503050406030204" pitchFamily="18" charset="0"/>
                      </a:rPr>
                      <m:t>)</m:t>
                    </m:r>
                  </m:oMath>
                </a14:m>
                <a:r>
                  <a:rPr lang="vi-VN" dirty="0"/>
                  <a:t> 					(1)</a:t>
                </a:r>
              </a:p>
              <a:p>
                <a:r>
                  <a:rPr lang="vi-VN" dirty="0"/>
                  <a:t>		</a:t>
                </a:r>
                <a14:m>
                  <m:oMath xmlns:m="http://schemas.openxmlformats.org/officeDocument/2006/math">
                    <m:r>
                      <a:rPr lang="vi-VN" i="1">
                        <a:latin typeface="Cambria Math" panose="02040503050406030204" pitchFamily="18" charset="0"/>
                      </a:rPr>
                      <m:t>𝑝</m:t>
                    </m:r>
                    <m:d>
                      <m:dPr>
                        <m:ctrlPr>
                          <a:rPr lang="vi-VN" i="1">
                            <a:latin typeface="Cambria Math" panose="02040503050406030204" pitchFamily="18" charset="0"/>
                          </a:rPr>
                        </m:ctrlPr>
                      </m:dPr>
                      <m:e>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r>
                          <a:rPr lang="vi-VN" i="1">
                            <a:latin typeface="Cambria Math" panose="02040503050406030204" pitchFamily="18" charset="0"/>
                          </a:rPr>
                          <m:t>=0</m:t>
                        </m:r>
                      </m:e>
                      <m:e>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𝒊</m:t>
                            </m:r>
                          </m:sub>
                        </m:sSub>
                        <m:r>
                          <a:rPr lang="vi-VN" i="1">
                            <a:latin typeface="Cambria Math" panose="02040503050406030204" pitchFamily="18" charset="0"/>
                          </a:rPr>
                          <m:t>;</m:t>
                        </m:r>
                        <m:r>
                          <a:rPr lang="vi-VN" b="1" i="1">
                            <a:latin typeface="Cambria Math" panose="02040503050406030204" pitchFamily="18" charset="0"/>
                          </a:rPr>
                          <m:t>𝒘</m:t>
                        </m:r>
                      </m:e>
                    </m:d>
                    <m:r>
                      <a:rPr lang="vi-VN" i="1">
                        <a:latin typeface="Cambria Math" panose="02040503050406030204" pitchFamily="18" charset="0"/>
                      </a:rPr>
                      <m:t>=1−</m:t>
                    </m:r>
                    <m:r>
                      <a:rPr lang="vi-VN" i="1">
                        <a:latin typeface="Cambria Math" panose="02040503050406030204" pitchFamily="18" charset="0"/>
                      </a:rPr>
                      <m:t>𝑓</m:t>
                    </m:r>
                    <m:r>
                      <a:rPr lang="vi-VN" i="1">
                        <a:latin typeface="Cambria Math" panose="02040503050406030204" pitchFamily="18" charset="0"/>
                      </a:rPr>
                      <m:t>(</m:t>
                    </m:r>
                    <m:sSup>
                      <m:sSupPr>
                        <m:ctrlPr>
                          <a:rPr lang="vi-VN" b="1" i="1">
                            <a:latin typeface="Cambria Math" panose="02040503050406030204" pitchFamily="18" charset="0"/>
                          </a:rPr>
                        </m:ctrlPr>
                      </m:sSupPr>
                      <m:e>
                        <m:r>
                          <a:rPr lang="vi-VN" b="1" i="1">
                            <a:latin typeface="Cambria Math" panose="02040503050406030204" pitchFamily="18" charset="0"/>
                          </a:rPr>
                          <m:t>𝒘</m:t>
                        </m:r>
                      </m:e>
                      <m:sup>
                        <m:r>
                          <a:rPr lang="vi-VN" b="1" i="1">
                            <a:latin typeface="Cambria Math" panose="02040503050406030204" pitchFamily="18" charset="0"/>
                          </a:rPr>
                          <m:t>𝑻</m:t>
                        </m:r>
                      </m:sup>
                    </m:sSup>
                    <m:r>
                      <a:rPr lang="vi-VN" b="1" i="1">
                        <a:latin typeface="Cambria Math" panose="02040503050406030204" pitchFamily="18" charset="0"/>
                      </a:rPr>
                      <m:t>𝒙</m:t>
                    </m:r>
                    <m:r>
                      <a:rPr lang="vi-VN" i="1">
                        <a:latin typeface="Cambria Math" panose="02040503050406030204" pitchFamily="18" charset="0"/>
                      </a:rPr>
                      <m:t>)</m:t>
                    </m:r>
                  </m:oMath>
                </a14:m>
                <a:r>
                  <a:rPr lang="vi-VN" dirty="0"/>
                  <a:t>         				(2)</a:t>
                </a:r>
              </a:p>
              <a:p>
                <a:r>
                  <a:rPr lang="vi-VN" dirty="0"/>
                  <a:t>Trong đó </a:t>
                </a:r>
                <a14:m>
                  <m:oMath xmlns:m="http://schemas.openxmlformats.org/officeDocument/2006/math">
                    <m:r>
                      <a:rPr lang="vi-VN" i="1">
                        <a:latin typeface="Cambria Math" panose="02040503050406030204" pitchFamily="18" charset="0"/>
                      </a:rPr>
                      <m:t>𝑝</m:t>
                    </m:r>
                    <m:d>
                      <m:dPr>
                        <m:ctrlPr>
                          <a:rPr lang="vi-VN" i="1">
                            <a:latin typeface="Cambria Math" panose="02040503050406030204" pitchFamily="18" charset="0"/>
                          </a:rPr>
                        </m:ctrlPr>
                      </m:dPr>
                      <m:e>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r>
                          <a:rPr lang="vi-VN" i="1">
                            <a:latin typeface="Cambria Math" panose="02040503050406030204" pitchFamily="18" charset="0"/>
                          </a:rPr>
                          <m:t>=1</m:t>
                        </m:r>
                      </m:e>
                      <m:e>
                        <m:sSub>
                          <m:sSubPr>
                            <m:ctrlPr>
                              <a:rPr lang="vi-VN"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𝑖</m:t>
                            </m:r>
                          </m:sub>
                        </m:sSub>
                        <m:r>
                          <a:rPr lang="vi-VN" i="1">
                            <a:latin typeface="Cambria Math" panose="02040503050406030204" pitchFamily="18" charset="0"/>
                          </a:rPr>
                          <m:t>;</m:t>
                        </m:r>
                        <m:r>
                          <a:rPr lang="vi-VN" b="1" i="1">
                            <a:latin typeface="Cambria Math" panose="02040503050406030204" pitchFamily="18" charset="0"/>
                          </a:rPr>
                          <m:t>𝒘</m:t>
                        </m:r>
                      </m:e>
                    </m:d>
                  </m:oMath>
                </a14:m>
                <a:r>
                  <a:rPr lang="vi-VN" dirty="0"/>
                  <a:t> là xác suất xảy ra sự kiện đầu ra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r>
                      <a:rPr lang="vi-VN" i="1">
                        <a:latin typeface="Cambria Math" panose="02040503050406030204" pitchFamily="18" charset="0"/>
                      </a:rPr>
                      <m:t>=1</m:t>
                    </m:r>
                  </m:oMath>
                </a14:m>
                <a:r>
                  <a:rPr lang="vi-VN" dirty="0"/>
                  <a:t> khi biết tham số mô hình </a:t>
                </a:r>
                <a:r>
                  <a:rPr lang="vi-VN" b="1" dirty="0"/>
                  <a:t>w</a:t>
                </a:r>
                <a:r>
                  <a:rPr lang="vi-VN" dirty="0"/>
                  <a:t> và dữ liệu đầu vào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𝑖</m:t>
                        </m:r>
                      </m:sub>
                    </m:sSub>
                  </m:oMath>
                </a14:m>
                <a:r>
                  <a:rPr lang="vi-VN" dirty="0"/>
                  <a:t>. Mục đích là tìm các hệ số w sao cho với các điểm dữ liệu ứng với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r>
                      <a:rPr lang="vi-VN" i="1">
                        <a:latin typeface="Cambria Math" panose="02040503050406030204" pitchFamily="18" charset="0"/>
                      </a:rPr>
                      <m:t>=1 </m:t>
                    </m:r>
                    <m:r>
                      <a:rPr lang="vi-VN" i="1">
                        <a:latin typeface="Cambria Math" panose="02040503050406030204" pitchFamily="18" charset="0"/>
                      </a:rPr>
                      <m:t>𝑡h</m:t>
                    </m:r>
                    <m:r>
                      <a:rPr lang="vi-VN" i="1">
                        <a:latin typeface="Cambria Math" panose="02040503050406030204" pitchFamily="18" charset="0"/>
                      </a:rPr>
                      <m:t>ì </m:t>
                    </m:r>
                    <m:r>
                      <a:rPr lang="vi-VN" i="1">
                        <a:latin typeface="Cambria Math" panose="02040503050406030204" pitchFamily="18" charset="0"/>
                      </a:rPr>
                      <m:t>𝑓</m:t>
                    </m:r>
                    <m:r>
                      <a:rPr lang="vi-VN" i="1">
                        <a:latin typeface="Cambria Math" panose="02040503050406030204" pitchFamily="18" charset="0"/>
                      </a:rPr>
                      <m:t>(</m:t>
                    </m:r>
                    <m:sSup>
                      <m:sSupPr>
                        <m:ctrlPr>
                          <a:rPr lang="vi-VN" b="1" i="1">
                            <a:latin typeface="Cambria Math" panose="02040503050406030204" pitchFamily="18" charset="0"/>
                          </a:rPr>
                        </m:ctrlPr>
                      </m:sSupPr>
                      <m:e>
                        <m:r>
                          <a:rPr lang="vi-VN" b="1" i="1">
                            <a:latin typeface="Cambria Math" panose="02040503050406030204" pitchFamily="18" charset="0"/>
                          </a:rPr>
                          <m:t>𝒘</m:t>
                        </m:r>
                      </m:e>
                      <m:sup>
                        <m:r>
                          <a:rPr lang="vi-VN" b="1" i="1">
                            <a:latin typeface="Cambria Math" panose="02040503050406030204" pitchFamily="18" charset="0"/>
                          </a:rPr>
                          <m:t>𝑻</m:t>
                        </m:r>
                      </m:sup>
                    </m:sSup>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𝒊</m:t>
                        </m:r>
                      </m:sub>
                    </m:sSub>
                    <m:r>
                      <a:rPr lang="vi-VN" i="1">
                        <a:latin typeface="Cambria Math" panose="02040503050406030204" pitchFamily="18" charset="0"/>
                      </a:rPr>
                      <m:t>)</m:t>
                    </m:r>
                  </m:oMath>
                </a14:m>
                <a:r>
                  <a:rPr lang="vi-VN" dirty="0"/>
                  <a:t> gần với 1 và ngược lại. Nếu kí hiệu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r>
                      <a:rPr lang="vi-VN" i="1">
                        <a:latin typeface="Cambria Math" panose="02040503050406030204" pitchFamily="18" charset="0"/>
                      </a:rPr>
                      <m:t>=</m:t>
                    </m:r>
                    <m:r>
                      <a:rPr lang="vi-VN" i="1">
                        <a:latin typeface="Cambria Math" panose="02040503050406030204" pitchFamily="18" charset="0"/>
                      </a:rPr>
                      <m:t>𝑓</m:t>
                    </m:r>
                    <m:r>
                      <a:rPr lang="vi-VN" i="1">
                        <a:latin typeface="Cambria Math" panose="02040503050406030204" pitchFamily="18" charset="0"/>
                      </a:rPr>
                      <m:t>(</m:t>
                    </m:r>
                    <m:sSup>
                      <m:sSupPr>
                        <m:ctrlPr>
                          <a:rPr lang="vi-VN" b="1" i="1">
                            <a:latin typeface="Cambria Math" panose="02040503050406030204" pitchFamily="18" charset="0"/>
                          </a:rPr>
                        </m:ctrlPr>
                      </m:sSupPr>
                      <m:e>
                        <m:r>
                          <a:rPr lang="vi-VN" b="1" i="1">
                            <a:latin typeface="Cambria Math" panose="02040503050406030204" pitchFamily="18" charset="0"/>
                          </a:rPr>
                          <m:t>𝒘</m:t>
                        </m:r>
                      </m:e>
                      <m:sup>
                        <m:r>
                          <a:rPr lang="vi-VN" b="1" i="1">
                            <a:latin typeface="Cambria Math" panose="02040503050406030204" pitchFamily="18" charset="0"/>
                          </a:rPr>
                          <m:t>𝑻</m:t>
                        </m:r>
                      </m:sup>
                    </m:sSup>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𝒊</m:t>
                        </m:r>
                      </m:sub>
                    </m:sSub>
                    <m:r>
                      <a:rPr lang="vi-VN" i="1">
                        <a:latin typeface="Cambria Math" panose="02040503050406030204" pitchFamily="18" charset="0"/>
                      </a:rPr>
                      <m:t>)</m:t>
                    </m:r>
                  </m:oMath>
                </a14:m>
                <a:r>
                  <a:rPr lang="vi-VN" dirty="0"/>
                  <a:t> thì hai công thức (1) và (2) được viết chung thành dạng:</a:t>
                </a:r>
              </a:p>
              <a:p>
                <a:r>
                  <a:rPr lang="vi-VN" dirty="0"/>
                  <a:t>		</a:t>
                </a:r>
                <a14:m>
                  <m:oMath xmlns:m="http://schemas.openxmlformats.org/officeDocument/2006/math">
                    <m:r>
                      <a:rPr lang="vi-VN" i="1">
                        <a:latin typeface="Cambria Math" panose="02040503050406030204" pitchFamily="18" charset="0"/>
                      </a:rPr>
                      <m:t>𝑝</m:t>
                    </m:r>
                    <m:d>
                      <m:dPr>
                        <m:ctrlPr>
                          <a:rPr lang="vi-VN" i="1">
                            <a:latin typeface="Cambria Math" panose="02040503050406030204" pitchFamily="18" charset="0"/>
                          </a:rPr>
                        </m:ctrlPr>
                      </m:dPr>
                      <m:e>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e>
                      <m:e>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𝒊</m:t>
                            </m:r>
                          </m:sub>
                        </m:sSub>
                        <m:r>
                          <a:rPr lang="vi-VN" i="1">
                            <a:latin typeface="Cambria Math" panose="02040503050406030204" pitchFamily="18" charset="0"/>
                          </a:rPr>
                          <m:t>;</m:t>
                        </m:r>
                        <m:r>
                          <a:rPr lang="vi-VN" b="1" i="1">
                            <a:latin typeface="Cambria Math" panose="02040503050406030204" pitchFamily="18" charset="0"/>
                          </a:rPr>
                          <m:t>𝒘</m:t>
                        </m:r>
                      </m:e>
                    </m:d>
                    <m:r>
                      <a:rPr lang="vi-VN" i="1">
                        <a:latin typeface="Cambria Math" panose="02040503050406030204" pitchFamily="18" charset="0"/>
                      </a:rPr>
                      <m:t>=</m:t>
                    </m:r>
                    <m:sSubSup>
                      <m:sSubSupPr>
                        <m:ctrlPr>
                          <a:rPr lang="vi-VN" i="1">
                            <a:latin typeface="Cambria Math" panose="02040503050406030204" pitchFamily="18" charset="0"/>
                          </a:rPr>
                        </m:ctrlPr>
                      </m:sSubSupPr>
                      <m:e>
                        <m:r>
                          <a:rPr lang="vi-VN" i="1">
                            <a:latin typeface="Cambria Math" panose="02040503050406030204" pitchFamily="18" charset="0"/>
                          </a:rPr>
                          <m:t>𝑧</m:t>
                        </m:r>
                      </m:e>
                      <m:sub>
                        <m:r>
                          <a:rPr lang="vi-VN" i="1">
                            <a:latin typeface="Cambria Math" panose="02040503050406030204" pitchFamily="18" charset="0"/>
                          </a:rPr>
                          <m:t>𝑖</m:t>
                        </m:r>
                      </m:sub>
                      <m:sup>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sup>
                    </m:sSubSup>
                    <m:r>
                      <a:rPr lang="vi-VN" i="1">
                        <a:latin typeface="Cambria Math" panose="02040503050406030204" pitchFamily="18" charset="0"/>
                      </a:rPr>
                      <m:t>(1−</m:t>
                    </m:r>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sSup>
                      <m:sSupPr>
                        <m:ctrlPr>
                          <a:rPr lang="vi-VN" i="1">
                            <a:latin typeface="Cambria Math" panose="02040503050406030204" pitchFamily="18" charset="0"/>
                          </a:rPr>
                        </m:ctrlPr>
                      </m:sSupPr>
                      <m:e>
                        <m:r>
                          <a:rPr lang="vi-VN" i="1">
                            <a:latin typeface="Cambria Math" panose="02040503050406030204" pitchFamily="18" charset="0"/>
                          </a:rPr>
                          <m:t>)</m:t>
                        </m:r>
                      </m:e>
                      <m:sup>
                        <m:r>
                          <a:rPr lang="vi-VN" i="1">
                            <a:latin typeface="Cambria Math" panose="02040503050406030204" pitchFamily="18" charset="0"/>
                          </a:rPr>
                          <m:t>1−</m:t>
                        </m:r>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sup>
                    </m:sSup>
                  </m:oMath>
                </a14:m>
                <a:r>
                  <a:rPr lang="vi-VN" dirty="0"/>
                  <a:t>					(3)</a:t>
                </a:r>
              </a:p>
              <a:p>
                <a:r>
                  <a:rPr lang="vi-VN" dirty="0"/>
                  <a:t>Điều này có thể dễ dàng kiểm tra khi thay các giá trị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r>
                      <a:rPr lang="vi-VN" i="1">
                        <a:latin typeface="Cambria Math" panose="02040503050406030204" pitchFamily="18" charset="0"/>
                      </a:rPr>
                      <m:t>=1 </m:t>
                    </m:r>
                  </m:oMath>
                </a14:m>
                <a:r>
                  <a:rPr lang="vi-VN" dirty="0"/>
                  <a:t>và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r>
                      <a:rPr lang="vi-VN" i="1">
                        <a:latin typeface="Cambria Math" panose="02040503050406030204" pitchFamily="18" charset="0"/>
                      </a:rPr>
                      <m:t>=0 </m:t>
                    </m:r>
                  </m:oMath>
                </a14:m>
                <a:r>
                  <a:rPr lang="vi-VN" dirty="0"/>
                  <a:t>vào biểu thức (3) sẽ nhận được lần lượt các biểu thức (1) và (2).</a:t>
                </a:r>
              </a:p>
              <a:p>
                <a:endParaRPr lang="vi-VN" dirty="0"/>
              </a:p>
              <a:p>
                <a:endParaRPr lang="vi-VN" dirty="0"/>
              </a:p>
            </p:txBody>
          </p:sp>
        </mc:Choice>
        <mc:Fallback xmlns="">
          <p:sp>
            <p:nvSpPr>
              <p:cNvPr id="3" name="Content Placeholder 2">
                <a:extLst>
                  <a:ext uri="{FF2B5EF4-FFF2-40B4-BE49-F238E27FC236}">
                    <a16:creationId xmlns:a16="http://schemas.microsoft.com/office/drawing/2014/main" id="{A7BC31BD-5876-4786-9950-CE75724B7E59}"/>
                  </a:ext>
                </a:extLst>
              </p:cNvPr>
              <p:cNvSpPr>
                <a:spLocks noGrp="1" noRot="1" noChangeAspect="1" noMove="1" noResize="1" noEditPoints="1" noAdjustHandles="1" noChangeArrowheads="1" noChangeShapeType="1" noTextEdit="1"/>
              </p:cNvSpPr>
              <p:nvPr>
                <p:ph idx="1"/>
              </p:nvPr>
            </p:nvSpPr>
            <p:spPr>
              <a:xfrm>
                <a:off x="600891" y="319406"/>
                <a:ext cx="11061022" cy="6219188"/>
              </a:xfrm>
              <a:blipFill>
                <a:blip r:embed="rId2"/>
                <a:stretch>
                  <a:fillRect l="-717" t="-490" r="-662"/>
                </a:stretch>
              </a:blipFill>
            </p:spPr>
            <p:txBody>
              <a:bodyPr/>
              <a:lstStyle/>
              <a:p>
                <a:r>
                  <a:rPr lang="vi-VN">
                    <a:noFill/>
                  </a:rPr>
                  <a:t> </a:t>
                </a:r>
              </a:p>
            </p:txBody>
          </p:sp>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5ACD8240-493A-4799-BE6D-2A24DA358853}"/>
                  </a:ext>
                </a:extLst>
              </p:cNvPr>
              <p:cNvGraphicFramePr>
                <a:graphicFrameLocks noChangeAspect="1"/>
              </p:cNvGraphicFramePr>
              <p:nvPr>
                <p:extLst>
                  <p:ext uri="{D42A27DB-BD31-4B8C-83A1-F6EECF244321}">
                    <p14:modId xmlns:p14="http://schemas.microsoft.com/office/powerpoint/2010/main" val="2521559508"/>
                  </p:ext>
                </p:extLst>
              </p:nvPr>
            </p:nvGraphicFramePr>
            <p:xfrm>
              <a:off x="397565" y="5047552"/>
              <a:ext cx="3048000" cy="1714500"/>
            </p:xfrm>
            <a:graphic>
              <a:graphicData uri="http://schemas.microsoft.com/office/powerpoint/2016/slidezoom">
                <pslz:sldZm>
                  <pslz:sldZmObj sldId="289" cId="1780597134">
                    <pslz:zmPr id="{26FC4032-E0E7-4339-91E4-BE525E39364A}"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5" name="Slide Zoom 4">
                <a:hlinkClick r:id="rId4" action="ppaction://hlinksldjump"/>
                <a:extLst>
                  <a:ext uri="{FF2B5EF4-FFF2-40B4-BE49-F238E27FC236}">
                    <a16:creationId xmlns:a16="http://schemas.microsoft.com/office/drawing/2014/main" id="{5ACD8240-493A-4799-BE6D-2A24DA358853}"/>
                  </a:ext>
                </a:extLst>
              </p:cNvPr>
              <p:cNvPicPr>
                <a:picLocks noGrp="1" noRot="1" noChangeAspect="1" noMove="1" noResize="1" noEditPoints="1" noAdjustHandles="1" noChangeArrowheads="1" noChangeShapeType="1"/>
              </p:cNvPicPr>
              <p:nvPr/>
            </p:nvPicPr>
            <p:blipFill>
              <a:blip r:embed="rId5"/>
              <a:stretch>
                <a:fillRect/>
              </a:stretch>
            </p:blipFill>
            <p:spPr>
              <a:xfrm>
                <a:off x="397565" y="5047552"/>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780597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F192-7EE4-4563-9037-C45C0E7D6591}"/>
              </a:ext>
            </a:extLst>
          </p:cNvPr>
          <p:cNvSpPr>
            <a:spLocks noGrp="1"/>
          </p:cNvSpPr>
          <p:nvPr>
            <p:ph type="title"/>
          </p:nvPr>
        </p:nvSpPr>
        <p:spPr>
          <a:xfrm flipV="1">
            <a:off x="838200" y="319406"/>
            <a:ext cx="10515600" cy="45719"/>
          </a:xfrm>
        </p:spPr>
        <p:txBody>
          <a:bodyPr>
            <a:normAutofit fontScale="90000"/>
          </a:bodyPr>
          <a:lstStyle/>
          <a:p>
            <a:endParaRPr lang="vi-VN" dirty="0"/>
          </a:p>
        </p:txBody>
      </p:sp>
      <p:sp>
        <p:nvSpPr>
          <p:cNvPr id="3" name="Content Placeholder 2">
            <a:extLst>
              <a:ext uri="{FF2B5EF4-FFF2-40B4-BE49-F238E27FC236}">
                <a16:creationId xmlns:a16="http://schemas.microsoft.com/office/drawing/2014/main" id="{ECFEC923-D31E-4B35-87FA-450948DECAA8}"/>
              </a:ext>
            </a:extLst>
          </p:cNvPr>
          <p:cNvSpPr>
            <a:spLocks noGrp="1"/>
          </p:cNvSpPr>
          <p:nvPr>
            <p:ph idx="1"/>
          </p:nvPr>
        </p:nvSpPr>
        <p:spPr>
          <a:xfrm>
            <a:off x="410817" y="365124"/>
            <a:ext cx="11343861" cy="6447155"/>
          </a:xfrm>
        </p:spPr>
        <p:txBody>
          <a:bodyPr>
            <a:normAutofit/>
          </a:bodyPr>
          <a:lstStyle/>
          <a:p>
            <a:pPr algn="just"/>
            <a:r>
              <a:rPr lang="en-US" dirty="0"/>
              <a:t>SVM </a:t>
            </a:r>
            <a:r>
              <a:rPr lang="en-US" dirty="0" err="1"/>
              <a:t>sử</a:t>
            </a:r>
            <a:r>
              <a:rPr lang="en-US" dirty="0"/>
              <a:t> </a:t>
            </a:r>
            <a:r>
              <a:rPr lang="en-US" dirty="0" err="1"/>
              <a:t>dụng</a:t>
            </a:r>
            <a:r>
              <a:rPr lang="en-US" dirty="0"/>
              <a:t> </a:t>
            </a:r>
            <a:r>
              <a:rPr lang="en-US" dirty="0" err="1"/>
              <a:t>một</a:t>
            </a:r>
            <a:r>
              <a:rPr lang="en-US" dirty="0"/>
              <a:t> </a:t>
            </a:r>
            <a:r>
              <a:rPr lang="en-US" dirty="0" err="1"/>
              <a:t>biên</a:t>
            </a:r>
            <a:r>
              <a:rPr lang="en-US" dirty="0"/>
              <a:t> </a:t>
            </a:r>
            <a:r>
              <a:rPr lang="en-US" dirty="0" err="1"/>
              <a:t>được</a:t>
            </a:r>
            <a:r>
              <a:rPr lang="en-US" dirty="0"/>
              <a:t> </a:t>
            </a:r>
            <a:r>
              <a:rPr lang="en-US" dirty="0" err="1"/>
              <a:t>gọi</a:t>
            </a:r>
            <a:r>
              <a:rPr lang="en-US" dirty="0"/>
              <a:t> </a:t>
            </a:r>
            <a:r>
              <a:rPr lang="en-US" dirty="0" err="1"/>
              <a:t>là</a:t>
            </a:r>
            <a:r>
              <a:rPr lang="en-US" dirty="0"/>
              <a:t> </a:t>
            </a:r>
            <a:r>
              <a:rPr lang="en-US" dirty="0" err="1"/>
              <a:t>siêu</a:t>
            </a:r>
            <a:r>
              <a:rPr lang="en-US" dirty="0"/>
              <a:t> </a:t>
            </a:r>
            <a:r>
              <a:rPr lang="en-US" dirty="0" err="1"/>
              <a:t>phẳng</a:t>
            </a:r>
            <a:r>
              <a:rPr lang="en-US" dirty="0"/>
              <a:t> </a:t>
            </a:r>
            <a:r>
              <a:rPr lang="en-US" dirty="0" err="1"/>
              <a:t>để</a:t>
            </a:r>
            <a:r>
              <a:rPr lang="en-US" dirty="0"/>
              <a:t> </a:t>
            </a:r>
            <a:r>
              <a:rPr lang="en-US" dirty="0" err="1"/>
              <a:t>phân</a:t>
            </a:r>
            <a:r>
              <a:rPr lang="en-US" dirty="0"/>
              <a:t> </a:t>
            </a:r>
            <a:r>
              <a:rPr lang="en-US" dirty="0" err="1"/>
              <a:t>vùng</a:t>
            </a:r>
            <a:r>
              <a:rPr lang="en-US" dirty="0"/>
              <a:t> </a:t>
            </a:r>
            <a:r>
              <a:rPr lang="en-US" dirty="0" err="1"/>
              <a:t>dữ</a:t>
            </a:r>
            <a:r>
              <a:rPr lang="en-US" dirty="0"/>
              <a:t> </a:t>
            </a:r>
            <a:r>
              <a:rPr lang="en-US" dirty="0" err="1"/>
              <a:t>liệu</a:t>
            </a:r>
            <a:r>
              <a:rPr lang="en-US" dirty="0"/>
              <a:t> </a:t>
            </a:r>
            <a:r>
              <a:rPr lang="en-US" dirty="0" err="1"/>
              <a:t>thành</a:t>
            </a:r>
            <a:r>
              <a:rPr lang="en-US" dirty="0"/>
              <a:t> </a:t>
            </a:r>
            <a:r>
              <a:rPr lang="en-US" dirty="0" err="1"/>
              <a:t>các</a:t>
            </a:r>
            <a:r>
              <a:rPr lang="en-US" dirty="0"/>
              <a:t> </a:t>
            </a:r>
            <a:r>
              <a:rPr lang="en-US" dirty="0" err="1"/>
              <a:t>nhóm</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lớp</a:t>
            </a:r>
            <a:r>
              <a:rPr lang="en-US" dirty="0"/>
              <a:t> </a:t>
            </a:r>
            <a:r>
              <a:rPr lang="en-US" dirty="0" err="1"/>
              <a:t>tương</a:t>
            </a:r>
            <a:r>
              <a:rPr lang="en-US" dirty="0"/>
              <a:t> </a:t>
            </a:r>
            <a:r>
              <a:rPr lang="en-US" dirty="0" err="1"/>
              <a:t>tự</a:t>
            </a:r>
            <a:r>
              <a:rPr lang="en-US" dirty="0"/>
              <a:t>. </a:t>
            </a:r>
          </a:p>
          <a:p>
            <a:pPr algn="just"/>
            <a:r>
              <a:rPr lang="en-US" dirty="0" err="1"/>
              <a:t>Tách</a:t>
            </a:r>
            <a:r>
              <a:rPr lang="en-US" dirty="0"/>
              <a:t> </a:t>
            </a:r>
            <a:r>
              <a:rPr lang="en-US" dirty="0" err="1"/>
              <a:t>tuyến</a:t>
            </a:r>
            <a:r>
              <a:rPr lang="en-US" dirty="0"/>
              <a:t> </a:t>
            </a:r>
            <a:r>
              <a:rPr lang="en-US" dirty="0" err="1"/>
              <a:t>tính</a:t>
            </a:r>
            <a:r>
              <a:rPr lang="en-US" dirty="0"/>
              <a:t>: </a:t>
            </a:r>
            <a:r>
              <a:rPr lang="en-US" dirty="0" err="1"/>
              <a:t>dùng</a:t>
            </a:r>
            <a:r>
              <a:rPr lang="en-US" dirty="0"/>
              <a:t> </a:t>
            </a:r>
            <a:r>
              <a:rPr lang="en-US" dirty="0" err="1"/>
              <a:t>một</a:t>
            </a:r>
            <a:r>
              <a:rPr lang="en-US" dirty="0"/>
              <a:t> đ</a:t>
            </a:r>
            <a:r>
              <a:rPr lang="vi-VN" dirty="0"/>
              <a:t>ường thẳng (Không gian hai chiều) hay một siêu phẳng (không gian đa chiều) để tách tập dữ liệu thành hai phần.  </a:t>
            </a:r>
            <a:endParaRPr lang="en-US" dirty="0"/>
          </a:p>
          <a:p>
            <a:pPr algn="just"/>
            <a:r>
              <a:rPr lang="en-US" dirty="0" err="1"/>
              <a:t>Chúng</a:t>
            </a:r>
            <a:r>
              <a:rPr lang="en-US" dirty="0"/>
              <a:t> </a:t>
            </a:r>
            <a:r>
              <a:rPr lang="en-US" dirty="0" err="1"/>
              <a:t>tôi</a:t>
            </a:r>
            <a:r>
              <a:rPr lang="en-US" dirty="0"/>
              <a:t> </a:t>
            </a:r>
            <a:r>
              <a:rPr lang="en-US" dirty="0" err="1"/>
              <a:t>chỉ</a:t>
            </a:r>
            <a:r>
              <a:rPr lang="en-US" dirty="0"/>
              <a:t> </a:t>
            </a:r>
            <a:r>
              <a:rPr lang="en-US" dirty="0" err="1"/>
              <a:t>xem</a:t>
            </a:r>
            <a:r>
              <a:rPr lang="en-US" dirty="0"/>
              <a:t> </a:t>
            </a:r>
            <a:r>
              <a:rPr lang="en-US" dirty="0" err="1"/>
              <a:t>xét</a:t>
            </a:r>
            <a:r>
              <a:rPr lang="en-US" dirty="0"/>
              <a:t> </a:t>
            </a:r>
            <a:r>
              <a:rPr lang="en-US" dirty="0" err="1"/>
              <a:t>trường</a:t>
            </a:r>
            <a:r>
              <a:rPr lang="en-US" dirty="0"/>
              <a:t> </a:t>
            </a:r>
            <a:r>
              <a:rPr lang="en-US" dirty="0" err="1"/>
              <a:t>hợp</a:t>
            </a:r>
            <a:r>
              <a:rPr lang="en-US" dirty="0"/>
              <a:t> </a:t>
            </a:r>
            <a:r>
              <a:rPr lang="en-US" dirty="0" err="1"/>
              <a:t>đơn</a:t>
            </a:r>
            <a:r>
              <a:rPr lang="en-US" dirty="0"/>
              <a:t> </a:t>
            </a:r>
            <a:r>
              <a:rPr lang="en-US" dirty="0" err="1"/>
              <a:t>giản</a:t>
            </a:r>
            <a:r>
              <a:rPr lang="en-US" dirty="0"/>
              <a:t> </a:t>
            </a:r>
            <a:r>
              <a:rPr lang="en-US" dirty="0" err="1"/>
              <a:t>cho</a:t>
            </a:r>
            <a:r>
              <a:rPr lang="en-US" dirty="0"/>
              <a:t> </a:t>
            </a:r>
            <a:r>
              <a:rPr lang="en-US" dirty="0" err="1"/>
              <a:t>tách</a:t>
            </a:r>
            <a:r>
              <a:rPr lang="en-US" dirty="0"/>
              <a:t> </a:t>
            </a:r>
            <a:r>
              <a:rPr lang="en-US" dirty="0" err="1"/>
              <a:t>tuyến</a:t>
            </a:r>
            <a:r>
              <a:rPr lang="en-US" dirty="0"/>
              <a:t> </a:t>
            </a:r>
            <a:r>
              <a:rPr lang="en-US" dirty="0" err="1"/>
              <a:t>tính</a:t>
            </a:r>
            <a:r>
              <a:rPr lang="en-US" dirty="0"/>
              <a:t>, </a:t>
            </a:r>
            <a:r>
              <a:rPr lang="en-US" dirty="0" err="1"/>
              <a:t>nhưng</a:t>
            </a:r>
            <a:r>
              <a:rPr lang="en-US" dirty="0"/>
              <a:t> SVM </a:t>
            </a:r>
            <a:r>
              <a:rPr lang="en-US" dirty="0" err="1"/>
              <a:t>cũng</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mở</a:t>
            </a:r>
            <a:r>
              <a:rPr lang="en-US" dirty="0"/>
              <a:t> </a:t>
            </a:r>
            <a:r>
              <a:rPr lang="en-US" dirty="0" err="1"/>
              <a:t>rộng</a:t>
            </a:r>
            <a:r>
              <a:rPr lang="en-US" dirty="0"/>
              <a:t> </a:t>
            </a:r>
            <a:r>
              <a:rPr lang="en-US" dirty="0" err="1"/>
              <a:t>đến</a:t>
            </a:r>
            <a:r>
              <a:rPr lang="en-US" dirty="0"/>
              <a:t> </a:t>
            </a:r>
            <a:r>
              <a:rPr lang="en-US" dirty="0" err="1"/>
              <a:t>các</a:t>
            </a:r>
            <a:r>
              <a:rPr lang="en-US" dirty="0"/>
              <a:t> </a:t>
            </a:r>
            <a:r>
              <a:rPr lang="en-US" dirty="0" err="1"/>
              <a:t>bài</a:t>
            </a:r>
            <a:r>
              <a:rPr lang="en-US" dirty="0"/>
              <a:t> </a:t>
            </a:r>
            <a:r>
              <a:rPr lang="en-US" dirty="0" err="1"/>
              <a:t>toán</a:t>
            </a:r>
            <a:r>
              <a:rPr lang="en-US" dirty="0"/>
              <a:t> </a:t>
            </a:r>
            <a:r>
              <a:rPr lang="en-US" dirty="0" err="1"/>
              <a:t>mà</a:t>
            </a:r>
            <a:r>
              <a:rPr lang="en-US" dirty="0"/>
              <a:t> </a:t>
            </a:r>
            <a:r>
              <a:rPr lang="en-US" dirty="0" err="1"/>
              <a:t>các</a:t>
            </a:r>
            <a:r>
              <a:rPr lang="en-US" dirty="0"/>
              <a:t> </a:t>
            </a:r>
            <a:r>
              <a:rPr lang="en-US" dirty="0" err="1"/>
              <a:t>điểm</a:t>
            </a:r>
            <a:r>
              <a:rPr lang="en-US" dirty="0"/>
              <a:t> </a:t>
            </a:r>
            <a:r>
              <a:rPr lang="en-US" dirty="0" err="1"/>
              <a:t>không</a:t>
            </a:r>
            <a:r>
              <a:rPr lang="en-US" dirty="0"/>
              <a:t> </a:t>
            </a:r>
            <a:r>
              <a:rPr lang="en-US" dirty="0" err="1"/>
              <a:t>tách</a:t>
            </a:r>
            <a:r>
              <a:rPr lang="en-US" dirty="0"/>
              <a:t> </a:t>
            </a:r>
            <a:r>
              <a:rPr lang="en-US" dirty="0" err="1"/>
              <a:t>tuyến</a:t>
            </a:r>
            <a:r>
              <a:rPr lang="en-US" dirty="0"/>
              <a:t> </a:t>
            </a:r>
            <a:r>
              <a:rPr lang="en-US" dirty="0" err="1"/>
              <a:t>tính</a:t>
            </a:r>
            <a:r>
              <a:rPr lang="en-US" dirty="0"/>
              <a:t> </a:t>
            </a:r>
          </a:p>
          <a:p>
            <a:pPr algn="just"/>
            <a:r>
              <a:rPr lang="en-US" dirty="0" err="1"/>
              <a:t>Ví</a:t>
            </a:r>
            <a:r>
              <a:rPr lang="en-US" dirty="0"/>
              <a:t> </a:t>
            </a:r>
            <a:r>
              <a:rPr lang="en-US" dirty="0" err="1"/>
              <a:t>dụ</a:t>
            </a:r>
            <a:r>
              <a:rPr lang="en-US" dirty="0"/>
              <a:t>, </a:t>
            </a:r>
            <a:r>
              <a:rPr lang="en-US" dirty="0" err="1"/>
              <a:t>dùng</a:t>
            </a:r>
            <a:r>
              <a:rPr lang="en-US" dirty="0"/>
              <a:t>  </a:t>
            </a:r>
            <a:r>
              <a:rPr lang="en-US" dirty="0" err="1"/>
              <a:t>siêu</a:t>
            </a:r>
            <a:r>
              <a:rPr lang="en-US" dirty="0"/>
              <a:t> </a:t>
            </a:r>
            <a:r>
              <a:rPr lang="en-US" dirty="0" err="1"/>
              <a:t>phẳng</a:t>
            </a:r>
            <a:r>
              <a:rPr lang="en-US" dirty="0"/>
              <a:t> </a:t>
            </a:r>
            <a:r>
              <a:rPr lang="en-US" dirty="0" err="1"/>
              <a:t>tách</a:t>
            </a:r>
            <a:r>
              <a:rPr lang="en-US" dirty="0"/>
              <a:t> </a:t>
            </a:r>
            <a:r>
              <a:rPr lang="en-US" dirty="0" err="1"/>
              <a:t>các</a:t>
            </a:r>
            <a:r>
              <a:rPr lang="en-US" dirty="0"/>
              <a:t> </a:t>
            </a:r>
            <a:r>
              <a:rPr lang="en-US" dirty="0" err="1"/>
              <a:t>nhóm</a:t>
            </a:r>
            <a:r>
              <a:rPr lang="en-US" dirty="0"/>
              <a:t> </a:t>
            </a:r>
            <a:r>
              <a:rPr lang="en-US" dirty="0" err="1"/>
              <a:t>hình</a:t>
            </a:r>
            <a:r>
              <a:rPr lang="en-US" dirty="0"/>
              <a:t> </a:t>
            </a:r>
            <a:r>
              <a:rPr lang="en-US" dirty="0" err="1"/>
              <a:t>tròn</a:t>
            </a:r>
            <a:r>
              <a:rPr lang="en-US" dirty="0"/>
              <a:t> </a:t>
            </a:r>
            <a:r>
              <a:rPr lang="en-US" dirty="0" err="1"/>
              <a:t>và</a:t>
            </a:r>
            <a:r>
              <a:rPr lang="en-US" dirty="0"/>
              <a:t> </a:t>
            </a:r>
            <a:r>
              <a:rPr lang="en-US" dirty="0" err="1"/>
              <a:t>hình</a:t>
            </a:r>
            <a:r>
              <a:rPr lang="en-US" dirty="0"/>
              <a:t> </a:t>
            </a:r>
            <a:r>
              <a:rPr lang="en-US" dirty="0" err="1"/>
              <a:t>vuông</a:t>
            </a:r>
            <a:r>
              <a:rPr lang="en-US" dirty="0"/>
              <a:t> </a:t>
            </a:r>
            <a:r>
              <a:rPr lang="en-US" dirty="0" err="1"/>
              <a:t>trong</a:t>
            </a:r>
            <a:r>
              <a:rPr lang="en-US" dirty="0"/>
              <a:t> </a:t>
            </a:r>
            <a:r>
              <a:rPr lang="en-US" dirty="0" err="1"/>
              <a:t>hai</a:t>
            </a:r>
            <a:r>
              <a:rPr lang="en-US" dirty="0"/>
              <a:t> </a:t>
            </a:r>
            <a:r>
              <a:rPr lang="en-US" dirty="0" err="1"/>
              <a:t>và</a:t>
            </a:r>
            <a:r>
              <a:rPr lang="en-US" dirty="0"/>
              <a:t> </a:t>
            </a:r>
            <a:r>
              <a:rPr lang="en-US" dirty="0" err="1"/>
              <a:t>ba</a:t>
            </a:r>
            <a:r>
              <a:rPr lang="en-US" dirty="0"/>
              <a:t> </a:t>
            </a:r>
            <a:r>
              <a:rPr lang="en-US" dirty="0" err="1"/>
              <a:t>chiều</a:t>
            </a:r>
            <a:endParaRPr lang="en-US" dirty="0"/>
          </a:p>
          <a:p>
            <a:pPr algn="just"/>
            <a:endParaRPr lang="vi-VN" sz="2000" dirty="0"/>
          </a:p>
        </p:txBody>
      </p:sp>
      <p:pic>
        <p:nvPicPr>
          <p:cNvPr id="4" name="Picture 3">
            <a:extLst>
              <a:ext uri="{FF2B5EF4-FFF2-40B4-BE49-F238E27FC236}">
                <a16:creationId xmlns:a16="http://schemas.microsoft.com/office/drawing/2014/main" id="{A291193B-9F0D-46D1-8163-B5E0BB033C8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6981" y="3429000"/>
            <a:ext cx="7158037" cy="2754631"/>
          </a:xfrm>
          <a:prstGeom prst="rect">
            <a:avLst/>
          </a:prstGeom>
          <a:noFill/>
          <a:ln>
            <a:noFill/>
          </a:ln>
        </p:spPr>
      </p:pic>
    </p:spTree>
    <p:extLst>
      <p:ext uri="{BB962C8B-B14F-4D97-AF65-F5344CB8AC3E}">
        <p14:creationId xmlns:p14="http://schemas.microsoft.com/office/powerpoint/2010/main" val="2915829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F192-7EE4-4563-9037-C45C0E7D6591}"/>
              </a:ext>
            </a:extLst>
          </p:cNvPr>
          <p:cNvSpPr>
            <a:spLocks noGrp="1"/>
          </p:cNvSpPr>
          <p:nvPr>
            <p:ph type="title"/>
          </p:nvPr>
        </p:nvSpPr>
        <p:spPr>
          <a:xfrm flipV="1">
            <a:off x="838200" y="319406"/>
            <a:ext cx="10515600" cy="45719"/>
          </a:xfrm>
        </p:spPr>
        <p:txBody>
          <a:bodyPr>
            <a:normAutofit fontScale="90000"/>
          </a:bodyPr>
          <a:lstStyle/>
          <a:p>
            <a:endParaRPr lang="vi-VN" dirty="0"/>
          </a:p>
        </p:txBody>
      </p:sp>
      <p:sp>
        <p:nvSpPr>
          <p:cNvPr id="3" name="Content Placeholder 2">
            <a:extLst>
              <a:ext uri="{FF2B5EF4-FFF2-40B4-BE49-F238E27FC236}">
                <a16:creationId xmlns:a16="http://schemas.microsoft.com/office/drawing/2014/main" id="{ECFEC923-D31E-4B35-87FA-450948DECAA8}"/>
              </a:ext>
            </a:extLst>
          </p:cNvPr>
          <p:cNvSpPr>
            <a:spLocks noGrp="1"/>
          </p:cNvSpPr>
          <p:nvPr>
            <p:ph idx="1"/>
          </p:nvPr>
        </p:nvSpPr>
        <p:spPr>
          <a:xfrm>
            <a:off x="410817" y="365124"/>
            <a:ext cx="11343861" cy="6447155"/>
          </a:xfrm>
        </p:spPr>
        <p:txBody>
          <a:bodyPr>
            <a:normAutofit/>
          </a:bodyPr>
          <a:lstStyle/>
          <a:p>
            <a:pPr algn="just"/>
            <a:r>
              <a:rPr lang="en-US" dirty="0" err="1"/>
              <a:t>Trong</a:t>
            </a:r>
            <a:r>
              <a:rPr lang="en-US" dirty="0"/>
              <a:t> </a:t>
            </a:r>
            <a:r>
              <a:rPr lang="en-US" dirty="0" err="1"/>
              <a:t>hai</a:t>
            </a:r>
            <a:r>
              <a:rPr lang="en-US" dirty="0"/>
              <a:t> </a:t>
            </a:r>
            <a:r>
              <a:rPr lang="en-US" dirty="0" err="1"/>
              <a:t>chiều</a:t>
            </a:r>
            <a:r>
              <a:rPr lang="en-US" dirty="0"/>
              <a:t>, </a:t>
            </a:r>
            <a:r>
              <a:rPr lang="en-US" dirty="0" err="1"/>
              <a:t>nhiệm</a:t>
            </a:r>
            <a:r>
              <a:rPr lang="en-US" dirty="0"/>
              <a:t> </a:t>
            </a:r>
            <a:r>
              <a:rPr lang="en-US" dirty="0" err="1"/>
              <a:t>vụ</a:t>
            </a:r>
            <a:r>
              <a:rPr lang="en-US" dirty="0"/>
              <a:t> </a:t>
            </a:r>
            <a:r>
              <a:rPr lang="en-US" dirty="0" err="1"/>
              <a:t>của</a:t>
            </a:r>
            <a:r>
              <a:rPr lang="en-US" dirty="0"/>
              <a:t> </a:t>
            </a:r>
            <a:r>
              <a:rPr lang="en-US" dirty="0" err="1"/>
              <a:t>thuật</a:t>
            </a:r>
            <a:r>
              <a:rPr lang="en-US" dirty="0"/>
              <a:t> </a:t>
            </a:r>
            <a:r>
              <a:rPr lang="en-US" dirty="0" err="1"/>
              <a:t>toán</a:t>
            </a:r>
            <a:r>
              <a:rPr lang="en-US" dirty="0"/>
              <a:t> SVM </a:t>
            </a:r>
            <a:r>
              <a:rPr lang="en-US" dirty="0" err="1"/>
              <a:t>là</a:t>
            </a:r>
            <a:r>
              <a:rPr lang="en-US" dirty="0"/>
              <a:t> </a:t>
            </a:r>
            <a:r>
              <a:rPr lang="en-US" dirty="0" err="1"/>
              <a:t>xác</a:t>
            </a:r>
            <a:r>
              <a:rPr lang="en-US" dirty="0"/>
              <a:t> </a:t>
            </a:r>
            <a:r>
              <a:rPr lang="en-US" dirty="0" err="1"/>
              <a:t>định</a:t>
            </a:r>
            <a:r>
              <a:rPr lang="en-US" dirty="0"/>
              <a:t> </a:t>
            </a:r>
            <a:r>
              <a:rPr lang="en-US" dirty="0" err="1"/>
              <a:t>một</a:t>
            </a:r>
            <a:r>
              <a:rPr lang="en-US" dirty="0"/>
              <a:t> </a:t>
            </a:r>
            <a:r>
              <a:rPr lang="en-US" dirty="0" err="1"/>
              <a:t>đường</a:t>
            </a:r>
            <a:r>
              <a:rPr lang="en-US" dirty="0"/>
              <a:t> </a:t>
            </a:r>
            <a:r>
              <a:rPr lang="en-US" dirty="0" err="1"/>
              <a:t>thẳng</a:t>
            </a:r>
            <a:r>
              <a:rPr lang="en-US" dirty="0"/>
              <a:t> </a:t>
            </a:r>
            <a:r>
              <a:rPr lang="en-US" dirty="0" err="1"/>
              <a:t>có</a:t>
            </a:r>
            <a:r>
              <a:rPr lang="en-US" dirty="0"/>
              <a:t> </a:t>
            </a:r>
            <a:r>
              <a:rPr lang="en-US" dirty="0" err="1"/>
              <a:t>thể</a:t>
            </a:r>
            <a:r>
              <a:rPr lang="en-US" dirty="0"/>
              <a:t> </a:t>
            </a:r>
            <a:r>
              <a:rPr lang="en-US" dirty="0" err="1"/>
              <a:t>tách</a:t>
            </a:r>
            <a:r>
              <a:rPr lang="en-US" dirty="0"/>
              <a:t> </a:t>
            </a:r>
            <a:r>
              <a:rPr lang="en-US" dirty="0" err="1"/>
              <a:t>các</a:t>
            </a:r>
            <a:r>
              <a:rPr lang="en-US" dirty="0"/>
              <a:t> </a:t>
            </a:r>
            <a:r>
              <a:rPr lang="en-US" dirty="0" err="1"/>
              <a:t>điểm</a:t>
            </a:r>
            <a:r>
              <a:rPr lang="en-US" dirty="0"/>
              <a:t> </a:t>
            </a:r>
            <a:r>
              <a:rPr lang="en-US" dirty="0" err="1"/>
              <a:t>trên</a:t>
            </a:r>
            <a:r>
              <a:rPr lang="en-US" dirty="0"/>
              <a:t> </a:t>
            </a:r>
            <a:r>
              <a:rPr lang="en-US" dirty="0" err="1"/>
              <a:t>mặt</a:t>
            </a:r>
            <a:r>
              <a:rPr lang="en-US" dirty="0"/>
              <a:t> </a:t>
            </a:r>
            <a:r>
              <a:rPr lang="en-US" dirty="0" err="1"/>
              <a:t>phẳng</a:t>
            </a:r>
            <a:r>
              <a:rPr lang="en-US" dirty="0"/>
              <a:t> </a:t>
            </a:r>
            <a:r>
              <a:rPr lang="en-US" dirty="0" err="1"/>
              <a:t>thành</a:t>
            </a:r>
            <a:r>
              <a:rPr lang="en-US" dirty="0"/>
              <a:t> </a:t>
            </a:r>
            <a:r>
              <a:rPr lang="en-US" dirty="0" err="1"/>
              <a:t>hai</a:t>
            </a:r>
            <a:r>
              <a:rPr lang="en-US" dirty="0"/>
              <a:t> </a:t>
            </a:r>
            <a:r>
              <a:rPr lang="en-US" dirty="0" err="1"/>
              <a:t>lớp</a:t>
            </a:r>
            <a:r>
              <a:rPr lang="en-US" dirty="0"/>
              <a:t>. </a:t>
            </a:r>
            <a:r>
              <a:rPr lang="en-US" dirty="0" err="1"/>
              <a:t>Có</a:t>
            </a:r>
            <a:r>
              <a:rPr lang="en-US" dirty="0"/>
              <a:t> </a:t>
            </a:r>
            <a:r>
              <a:rPr lang="en-US" dirty="0" err="1"/>
              <a:t>nhiều</a:t>
            </a:r>
            <a:r>
              <a:rPr lang="en-US" dirty="0"/>
              <a:t> đ</a:t>
            </a:r>
            <a:r>
              <a:rPr lang="vi-VN" dirty="0"/>
              <a:t>ường thẳng phân tách, chọn đường thẳng nào?</a:t>
            </a:r>
          </a:p>
          <a:p>
            <a:pPr algn="just"/>
            <a:endParaRPr lang="vi-VN" dirty="0"/>
          </a:p>
          <a:p>
            <a:pPr algn="just"/>
            <a:endParaRPr lang="vi-VN" dirty="0"/>
          </a:p>
          <a:p>
            <a:pPr algn="just"/>
            <a:endParaRPr lang="vi-VN" dirty="0"/>
          </a:p>
          <a:p>
            <a:pPr algn="just"/>
            <a:endParaRPr lang="vi-VN" dirty="0"/>
          </a:p>
          <a:p>
            <a:pPr algn="just"/>
            <a:endParaRPr lang="vi-VN" dirty="0"/>
          </a:p>
          <a:p>
            <a:pPr algn="just"/>
            <a:endParaRPr lang="vi-VN" dirty="0"/>
          </a:p>
          <a:p>
            <a:pPr algn="just"/>
            <a:endParaRPr lang="vi-VN" dirty="0"/>
          </a:p>
          <a:p>
            <a:pPr algn="just"/>
            <a:r>
              <a:rPr lang="en-US" dirty="0" err="1"/>
              <a:t>Trong</a:t>
            </a:r>
            <a:r>
              <a:rPr lang="en-US" dirty="0"/>
              <a:t> 3 đ</a:t>
            </a:r>
            <a:r>
              <a:rPr lang="vi-VN" dirty="0"/>
              <a:t>ư</a:t>
            </a:r>
            <a:r>
              <a:rPr lang="en-US" dirty="0" err="1"/>
              <a:t>ờng</a:t>
            </a:r>
            <a:r>
              <a:rPr lang="en-US" dirty="0"/>
              <a:t> </a:t>
            </a:r>
            <a:r>
              <a:rPr lang="en-US" dirty="0" err="1"/>
              <a:t>thẳng</a:t>
            </a:r>
            <a:r>
              <a:rPr lang="en-US" dirty="0"/>
              <a:t> </a:t>
            </a:r>
            <a:r>
              <a:rPr lang="en-US" dirty="0" err="1"/>
              <a:t>đều</a:t>
            </a:r>
            <a:r>
              <a:rPr lang="en-US" dirty="0"/>
              <a:t> </a:t>
            </a:r>
            <a:r>
              <a:rPr lang="en-US" dirty="0" err="1"/>
              <a:t>phân</a:t>
            </a:r>
            <a:r>
              <a:rPr lang="en-US" dirty="0"/>
              <a:t> </a:t>
            </a:r>
            <a:r>
              <a:rPr lang="en-US" dirty="0" err="1"/>
              <a:t>tách</a:t>
            </a:r>
            <a:r>
              <a:rPr lang="en-US" dirty="0"/>
              <a:t> </a:t>
            </a:r>
            <a:r>
              <a:rPr lang="en-US" dirty="0" err="1"/>
              <a:t>dữ</a:t>
            </a:r>
            <a:r>
              <a:rPr lang="en-US" dirty="0"/>
              <a:t> </a:t>
            </a:r>
            <a:r>
              <a:rPr lang="en-US" dirty="0" err="1"/>
              <a:t>liệu</a:t>
            </a:r>
            <a:r>
              <a:rPr lang="en-US" dirty="0"/>
              <a:t> </a:t>
            </a:r>
            <a:r>
              <a:rPr lang="en-US" dirty="0" err="1"/>
              <a:t>thành</a:t>
            </a:r>
            <a:r>
              <a:rPr lang="en-US" dirty="0"/>
              <a:t> </a:t>
            </a:r>
            <a:r>
              <a:rPr lang="en-US" dirty="0" err="1"/>
              <a:t>hai</a:t>
            </a:r>
            <a:r>
              <a:rPr lang="en-US" dirty="0"/>
              <a:t> </a:t>
            </a:r>
            <a:r>
              <a:rPr lang="en-US" dirty="0" err="1"/>
              <a:t>lớp</a:t>
            </a:r>
            <a:r>
              <a:rPr lang="en-US" dirty="0"/>
              <a:t>. </a:t>
            </a:r>
            <a:r>
              <a:rPr lang="en-US" dirty="0" err="1"/>
              <a:t>Cần</a:t>
            </a:r>
            <a:r>
              <a:rPr lang="en-US" dirty="0"/>
              <a:t> </a:t>
            </a:r>
            <a:r>
              <a:rPr lang="en-US" dirty="0" err="1"/>
              <a:t>chọn</a:t>
            </a:r>
            <a:r>
              <a:rPr lang="en-US" dirty="0"/>
              <a:t> </a:t>
            </a:r>
            <a:r>
              <a:rPr lang="en-US" dirty="0" err="1"/>
              <a:t>một</a:t>
            </a:r>
            <a:r>
              <a:rPr lang="en-US" dirty="0"/>
              <a:t> </a:t>
            </a:r>
            <a:r>
              <a:rPr lang="en-US" dirty="0" err="1"/>
              <a:t>siêu</a:t>
            </a:r>
            <a:r>
              <a:rPr lang="en-US" dirty="0"/>
              <a:t> </a:t>
            </a:r>
            <a:r>
              <a:rPr lang="en-US" dirty="0" err="1"/>
              <a:t>phẳng</a:t>
            </a:r>
            <a:r>
              <a:rPr lang="en-US" dirty="0"/>
              <a:t> </a:t>
            </a:r>
            <a:r>
              <a:rPr lang="en-US" dirty="0" err="1"/>
              <a:t>nào</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tách</a:t>
            </a:r>
            <a:r>
              <a:rPr lang="en-US" dirty="0"/>
              <a:t> </a:t>
            </a:r>
            <a:r>
              <a:rPr lang="en-US" dirty="0" err="1"/>
              <a:t>biệt</a:t>
            </a:r>
            <a:r>
              <a:rPr lang="en-US" dirty="0"/>
              <a:t> đ</a:t>
            </a:r>
            <a:r>
              <a:rPr lang="vi-VN" dirty="0"/>
              <a:t>ư</a:t>
            </a:r>
            <a:r>
              <a:rPr lang="en-US" dirty="0" err="1"/>
              <a:t>ợc</a:t>
            </a:r>
            <a:r>
              <a:rPr lang="en-US" dirty="0"/>
              <a:t> </a:t>
            </a:r>
            <a:r>
              <a:rPr lang="en-US" dirty="0" err="1"/>
              <a:t>các</a:t>
            </a:r>
            <a:r>
              <a:rPr lang="en-US" dirty="0"/>
              <a:t> </a:t>
            </a:r>
            <a:r>
              <a:rPr lang="en-US" dirty="0" err="1"/>
              <a:t>lớp</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Siêu</a:t>
            </a:r>
            <a:r>
              <a:rPr lang="en-US" dirty="0"/>
              <a:t> </a:t>
            </a:r>
            <a:r>
              <a:rPr lang="en-US" dirty="0" err="1"/>
              <a:t>phẳng</a:t>
            </a:r>
            <a:r>
              <a:rPr lang="en-US" dirty="0"/>
              <a:t> </a:t>
            </a:r>
            <a:r>
              <a:rPr lang="en-US" dirty="0" err="1"/>
              <a:t>lề</a:t>
            </a:r>
            <a:r>
              <a:rPr lang="en-US" dirty="0"/>
              <a:t> </a:t>
            </a:r>
            <a:r>
              <a:rPr lang="en-US" dirty="0" err="1"/>
              <a:t>tối</a:t>
            </a:r>
            <a:r>
              <a:rPr lang="en-US" dirty="0"/>
              <a:t> </a:t>
            </a:r>
            <a:r>
              <a:rPr lang="en-US" dirty="0" err="1"/>
              <a:t>đa</a:t>
            </a:r>
            <a:r>
              <a:rPr lang="en-US" dirty="0"/>
              <a:t> (Maximum Margin Hyperplane - MMH) </a:t>
            </a:r>
            <a:r>
              <a:rPr lang="en-US" dirty="0" err="1"/>
              <a:t>tạo</a:t>
            </a:r>
            <a:r>
              <a:rPr lang="en-US" dirty="0"/>
              <a:t> ra </a:t>
            </a:r>
            <a:r>
              <a:rPr lang="en-US" dirty="0" err="1"/>
              <a:t>sự</a:t>
            </a:r>
            <a:r>
              <a:rPr lang="en-US" dirty="0"/>
              <a:t> </a:t>
            </a:r>
            <a:r>
              <a:rPr lang="en-US" dirty="0" err="1"/>
              <a:t>tách</a:t>
            </a:r>
            <a:r>
              <a:rPr lang="en-US" dirty="0"/>
              <a:t> </a:t>
            </a:r>
            <a:r>
              <a:rPr lang="en-US" dirty="0" err="1"/>
              <a:t>biệt</a:t>
            </a:r>
            <a:r>
              <a:rPr lang="en-US" dirty="0"/>
              <a:t> </a:t>
            </a:r>
            <a:r>
              <a:rPr lang="en-US" dirty="0" err="1"/>
              <a:t>lớn</a:t>
            </a:r>
            <a:r>
              <a:rPr lang="en-US" dirty="0"/>
              <a:t> </a:t>
            </a:r>
            <a:r>
              <a:rPr lang="en-US" dirty="0" err="1"/>
              <a:t>nhất</a:t>
            </a:r>
            <a:r>
              <a:rPr lang="en-US" dirty="0"/>
              <a:t> </a:t>
            </a:r>
            <a:r>
              <a:rPr lang="en-US" dirty="0" err="1"/>
              <a:t>giữa</a:t>
            </a:r>
            <a:r>
              <a:rPr lang="en-US" dirty="0"/>
              <a:t> </a:t>
            </a:r>
            <a:r>
              <a:rPr lang="en-US" dirty="0" err="1"/>
              <a:t>hai</a:t>
            </a:r>
            <a:r>
              <a:rPr lang="en-US" dirty="0"/>
              <a:t> </a:t>
            </a:r>
            <a:r>
              <a:rPr lang="en-US" dirty="0" err="1"/>
              <a:t>lớp</a:t>
            </a:r>
            <a:r>
              <a:rPr lang="en-US" dirty="0"/>
              <a:t>. </a:t>
            </a:r>
            <a:endParaRPr lang="vi-VN" dirty="0"/>
          </a:p>
          <a:p>
            <a:pPr algn="just"/>
            <a:r>
              <a:rPr lang="en-US" dirty="0" err="1"/>
              <a:t>Đường</a:t>
            </a:r>
            <a:r>
              <a:rPr lang="en-US" dirty="0"/>
              <a:t> </a:t>
            </a:r>
            <a:r>
              <a:rPr lang="en-US" dirty="0" err="1"/>
              <a:t>phân</a:t>
            </a:r>
            <a:r>
              <a:rPr lang="en-US" dirty="0"/>
              <a:t> chia </a:t>
            </a:r>
            <a:r>
              <a:rPr lang="en-US" dirty="0" err="1"/>
              <a:t>tạo</a:t>
            </a:r>
            <a:r>
              <a:rPr lang="en-US" dirty="0"/>
              <a:t> ra </a:t>
            </a:r>
            <a:r>
              <a:rPr lang="en-US" dirty="0" err="1"/>
              <a:t>tách</a:t>
            </a:r>
            <a:r>
              <a:rPr lang="en-US" dirty="0"/>
              <a:t> </a:t>
            </a:r>
            <a:r>
              <a:rPr lang="en-US" dirty="0" err="1"/>
              <a:t>biệt</a:t>
            </a:r>
            <a:r>
              <a:rPr lang="en-US" dirty="0"/>
              <a:t> </a:t>
            </a:r>
            <a:r>
              <a:rPr lang="en-US" dirty="0" err="1"/>
              <a:t>lớn</a:t>
            </a:r>
            <a:r>
              <a:rPr lang="en-US" dirty="0"/>
              <a:t> </a:t>
            </a:r>
            <a:r>
              <a:rPr lang="en-US" dirty="0" err="1"/>
              <a:t>nhất</a:t>
            </a:r>
            <a:r>
              <a:rPr lang="en-US" dirty="0"/>
              <a:t> </a:t>
            </a:r>
            <a:r>
              <a:rPr lang="en-US" dirty="0" err="1"/>
              <a:t>là</a:t>
            </a:r>
            <a:r>
              <a:rPr lang="en-US" dirty="0"/>
              <a:t> </a:t>
            </a:r>
            <a:r>
              <a:rPr lang="en-US" dirty="0" err="1"/>
              <a:t>đường</a:t>
            </a:r>
            <a:r>
              <a:rPr lang="en-US" dirty="0"/>
              <a:t> </a:t>
            </a:r>
            <a:r>
              <a:rPr lang="en-US" dirty="0" err="1"/>
              <a:t>phân</a:t>
            </a:r>
            <a:r>
              <a:rPr lang="en-US" dirty="0"/>
              <a:t> chia </a:t>
            </a:r>
            <a:r>
              <a:rPr lang="en-US" dirty="0" err="1"/>
              <a:t>có</a:t>
            </a:r>
            <a:r>
              <a:rPr lang="en-US" dirty="0"/>
              <a:t> </a:t>
            </a:r>
            <a:r>
              <a:rPr lang="en-US" dirty="0" err="1"/>
              <a:t>khoảng</a:t>
            </a:r>
            <a:r>
              <a:rPr lang="en-US" dirty="0"/>
              <a:t> </a:t>
            </a:r>
            <a:r>
              <a:rPr lang="en-US" dirty="0" err="1"/>
              <a:t>cách</a:t>
            </a:r>
            <a:r>
              <a:rPr lang="en-US" dirty="0"/>
              <a:t> </a:t>
            </a:r>
            <a:r>
              <a:rPr lang="en-US" dirty="0" err="1"/>
              <a:t>đều</a:t>
            </a:r>
            <a:r>
              <a:rPr lang="en-US" dirty="0"/>
              <a:t> </a:t>
            </a:r>
            <a:r>
              <a:rPr lang="en-US" dirty="0" err="1"/>
              <a:t>đến</a:t>
            </a:r>
            <a:r>
              <a:rPr lang="en-US" dirty="0"/>
              <a:t> </a:t>
            </a:r>
            <a:r>
              <a:rPr lang="en-US" dirty="0" err="1"/>
              <a:t>những</a:t>
            </a:r>
            <a:r>
              <a:rPr lang="en-US" dirty="0"/>
              <a:t> </a:t>
            </a:r>
            <a:r>
              <a:rPr lang="en-US" dirty="0" err="1"/>
              <a:t>điểm</a:t>
            </a:r>
            <a:r>
              <a:rPr lang="en-US" dirty="0"/>
              <a:t> </a:t>
            </a:r>
            <a:r>
              <a:rPr lang="en-US" dirty="0" err="1"/>
              <a:t>gần</a:t>
            </a:r>
            <a:r>
              <a:rPr lang="en-US" dirty="0"/>
              <a:t> </a:t>
            </a:r>
            <a:r>
              <a:rPr lang="en-US" dirty="0" err="1"/>
              <a:t>nhất</a:t>
            </a:r>
            <a:r>
              <a:rPr lang="en-US" dirty="0"/>
              <a:t> </a:t>
            </a:r>
            <a:r>
              <a:rPr lang="en-US" dirty="0" err="1"/>
              <a:t>của</a:t>
            </a:r>
            <a:r>
              <a:rPr lang="en-US" dirty="0"/>
              <a:t> </a:t>
            </a:r>
            <a:r>
              <a:rPr lang="en-US" dirty="0" err="1"/>
              <a:t>mỗi</a:t>
            </a:r>
            <a:r>
              <a:rPr lang="en-US" dirty="0"/>
              <a:t> </a:t>
            </a:r>
            <a:r>
              <a:rPr lang="en-US" dirty="0" err="1"/>
              <a:t>lớp</a:t>
            </a:r>
            <a:r>
              <a:rPr lang="en-US" dirty="0"/>
              <a:t>.</a:t>
            </a:r>
            <a:endParaRPr lang="vi-VN" dirty="0"/>
          </a:p>
          <a:p>
            <a:pPr algn="just"/>
            <a:endParaRPr lang="vi-VN" dirty="0"/>
          </a:p>
        </p:txBody>
      </p:sp>
      <p:pic>
        <p:nvPicPr>
          <p:cNvPr id="4" name="Picture 3">
            <a:extLst>
              <a:ext uri="{FF2B5EF4-FFF2-40B4-BE49-F238E27FC236}">
                <a16:creationId xmlns:a16="http://schemas.microsoft.com/office/drawing/2014/main" id="{533B397D-191A-4AE7-B081-ED2C2B2904E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20805" y="1625668"/>
            <a:ext cx="3190875" cy="2828925"/>
          </a:xfrm>
          <a:prstGeom prst="rect">
            <a:avLst/>
          </a:prstGeom>
          <a:noFill/>
          <a:ln>
            <a:noFill/>
          </a:ln>
        </p:spPr>
      </p:pic>
    </p:spTree>
    <p:extLst>
      <p:ext uri="{BB962C8B-B14F-4D97-AF65-F5344CB8AC3E}">
        <p14:creationId xmlns:p14="http://schemas.microsoft.com/office/powerpoint/2010/main" val="2785400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F192-7EE4-4563-9037-C45C0E7D6591}"/>
              </a:ext>
            </a:extLst>
          </p:cNvPr>
          <p:cNvSpPr>
            <a:spLocks noGrp="1"/>
          </p:cNvSpPr>
          <p:nvPr>
            <p:ph type="title"/>
          </p:nvPr>
        </p:nvSpPr>
        <p:spPr>
          <a:xfrm flipV="1">
            <a:off x="838200" y="319406"/>
            <a:ext cx="10515600" cy="45719"/>
          </a:xfrm>
        </p:spPr>
        <p:txBody>
          <a:bodyPr>
            <a:normAutofit fontScale="90000"/>
          </a:bodyPr>
          <a:lstStyle/>
          <a:p>
            <a:endParaRPr lang="vi-V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CFEC923-D31E-4B35-87FA-450948DECAA8}"/>
                  </a:ext>
                </a:extLst>
              </p:cNvPr>
              <p:cNvSpPr>
                <a:spLocks noGrp="1"/>
              </p:cNvSpPr>
              <p:nvPr>
                <p:ph idx="1"/>
              </p:nvPr>
            </p:nvSpPr>
            <p:spPr>
              <a:xfrm>
                <a:off x="410817" y="365124"/>
                <a:ext cx="11343861" cy="6447155"/>
              </a:xfrm>
            </p:spPr>
            <p:txBody>
              <a:bodyPr>
                <a:normAutofit/>
              </a:bodyPr>
              <a:lstStyle/>
              <a:p>
                <a:pPr marL="0" indent="0" algn="just">
                  <a:buNone/>
                </a:pPr>
                <a:r>
                  <a:rPr lang="en-US" i="1" u="sng" dirty="0" err="1"/>
                  <a:t>Khoảng</a:t>
                </a:r>
                <a:r>
                  <a:rPr lang="en-US" i="1" u="sng" dirty="0"/>
                  <a:t> </a:t>
                </a:r>
                <a:r>
                  <a:rPr lang="en-US" i="1" u="sng" dirty="0" err="1"/>
                  <a:t>cách</a:t>
                </a:r>
                <a:r>
                  <a:rPr lang="en-US" i="1" u="sng" dirty="0"/>
                  <a:t> </a:t>
                </a:r>
                <a:r>
                  <a:rPr lang="en-US" i="1" u="sng" dirty="0" err="1"/>
                  <a:t>từ</a:t>
                </a:r>
                <a:r>
                  <a:rPr lang="en-US" i="1" u="sng" dirty="0"/>
                  <a:t> </a:t>
                </a:r>
                <a:r>
                  <a:rPr lang="en-US" i="1" u="sng" dirty="0" err="1"/>
                  <a:t>một</a:t>
                </a:r>
                <a:r>
                  <a:rPr lang="en-US" i="1" u="sng" dirty="0"/>
                  <a:t> </a:t>
                </a:r>
                <a:r>
                  <a:rPr lang="en-US" i="1" u="sng" dirty="0" err="1"/>
                  <a:t>điểm</a:t>
                </a:r>
                <a:r>
                  <a:rPr lang="en-US" i="1" u="sng" dirty="0"/>
                  <a:t> </a:t>
                </a:r>
                <a:r>
                  <a:rPr lang="en-US" i="1" u="sng" dirty="0" err="1"/>
                  <a:t>đến</a:t>
                </a:r>
                <a:r>
                  <a:rPr lang="en-US" i="1" u="sng" dirty="0"/>
                  <a:t> </a:t>
                </a:r>
                <a:r>
                  <a:rPr lang="en-US" i="1" u="sng" dirty="0" err="1"/>
                  <a:t>một</a:t>
                </a:r>
                <a:r>
                  <a:rPr lang="en-US" i="1" u="sng" dirty="0"/>
                  <a:t> </a:t>
                </a:r>
                <a:r>
                  <a:rPr lang="en-US" i="1" u="sng" dirty="0" err="1"/>
                  <a:t>mặt</a:t>
                </a:r>
                <a:r>
                  <a:rPr lang="en-US" i="1" u="sng" dirty="0"/>
                  <a:t> </a:t>
                </a:r>
                <a:r>
                  <a:rPr lang="en-US" i="1" u="sng" dirty="0" err="1"/>
                  <a:t>phẳng</a:t>
                </a:r>
                <a:r>
                  <a:rPr lang="en-US" dirty="0"/>
                  <a:t>:</a:t>
                </a:r>
              </a:p>
              <a:p>
                <a:r>
                  <a:rPr lang="en-US" dirty="0" err="1"/>
                  <a:t>Khoảng</a:t>
                </a:r>
                <a:r>
                  <a:rPr lang="en-US" dirty="0"/>
                  <a:t> </a:t>
                </a:r>
                <a:r>
                  <a:rPr lang="en-US" dirty="0" err="1"/>
                  <a:t>cách</a:t>
                </a:r>
                <a:r>
                  <a:rPr lang="en-US" dirty="0"/>
                  <a:t> </a:t>
                </a:r>
                <a:r>
                  <a:rPr lang="en-US" dirty="0" err="1"/>
                  <a:t>từ</a:t>
                </a:r>
                <a:r>
                  <a:rPr lang="en-US" dirty="0"/>
                  <a:t> </a:t>
                </a:r>
                <a:r>
                  <a:rPr lang="en-US" dirty="0" err="1"/>
                  <a:t>một</a:t>
                </a:r>
                <a:r>
                  <a:rPr lang="en-US" dirty="0"/>
                  <a:t> </a:t>
                </a:r>
                <a:r>
                  <a:rPr lang="en-US" dirty="0" err="1"/>
                  <a:t>điểm</a:t>
                </a:r>
                <a:r>
                  <a:rPr lang="en-US" dirty="0"/>
                  <a:t> </a:t>
                </a:r>
                <a14:m>
                  <m:oMath xmlns:m="http://schemas.openxmlformats.org/officeDocument/2006/math">
                    <m:r>
                      <a:rPr lang="en-US" i="1">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oMath>
                </a14:m>
                <a:r>
                  <a:rPr lang="en-US" dirty="0"/>
                  <a:t>  </a:t>
                </a:r>
                <a:r>
                  <a:rPr lang="en-US" dirty="0" err="1"/>
                  <a:t>đến</a:t>
                </a:r>
                <a:r>
                  <a:rPr lang="en-US" dirty="0"/>
                  <a:t> </a:t>
                </a:r>
                <a:r>
                  <a:rPr lang="en-US" dirty="0" err="1"/>
                  <a:t>một</a:t>
                </a:r>
                <a:r>
                  <a:rPr lang="en-US" dirty="0"/>
                  <a:t> </a:t>
                </a:r>
                <a:r>
                  <a:rPr lang="en-US" dirty="0" err="1"/>
                  <a:t>đường</a:t>
                </a:r>
                <a:r>
                  <a:rPr lang="en-US" dirty="0"/>
                  <a:t> </a:t>
                </a:r>
                <a:r>
                  <a:rPr lang="en-US" dirty="0" err="1"/>
                  <a:t>thẳng</a:t>
                </a:r>
                <a:r>
                  <a:rPr lang="en-US" dirty="0"/>
                  <a:t> </a:t>
                </a:r>
                <a14:m>
                  <m:oMath xmlns:m="http://schemas.openxmlformats.org/officeDocument/2006/math">
                    <m:sSub>
                      <m:sSubPr>
                        <m:ctrlPr>
                          <a:rPr lang="vi-VN"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𝑥</m:t>
                    </m:r>
                    <m:r>
                      <a:rPr lang="en-US" i="1">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=0</m:t>
                    </m:r>
                  </m:oMath>
                </a14:m>
                <a:r>
                  <a:rPr lang="en-US" dirty="0"/>
                  <a:t> </a:t>
                </a:r>
                <a:r>
                  <a:rPr lang="en-US" dirty="0" err="1"/>
                  <a:t>được</a:t>
                </a:r>
                <a:r>
                  <a:rPr lang="en-US" dirty="0"/>
                  <a:t> </a:t>
                </a:r>
                <a:r>
                  <a:rPr lang="en-US" dirty="0" err="1"/>
                  <a:t>tính</a:t>
                </a:r>
                <a:r>
                  <a:rPr lang="en-US" dirty="0"/>
                  <a:t> </a:t>
                </a:r>
                <a:r>
                  <a:rPr lang="en-US" dirty="0" err="1"/>
                  <a:t>theo</a:t>
                </a:r>
                <a:r>
                  <a:rPr lang="en-US" dirty="0"/>
                  <a:t> </a:t>
                </a:r>
                <a:r>
                  <a:rPr lang="en-US" dirty="0" err="1"/>
                  <a:t>công</a:t>
                </a:r>
                <a:r>
                  <a:rPr lang="en-US" dirty="0"/>
                  <a:t> </a:t>
                </a:r>
                <a:r>
                  <a:rPr lang="en-US" dirty="0" err="1"/>
                  <a:t>thức</a:t>
                </a:r>
                <a:r>
                  <a:rPr lang="en-US" dirty="0"/>
                  <a:t>:</a:t>
                </a:r>
                <a:endParaRPr lang="vi-VN" dirty="0"/>
              </a:p>
              <a:p>
                <a:r>
                  <a:rPr lang="en-US" dirty="0"/>
                  <a:t>			</a:t>
                </a:r>
                <a14:m>
                  <m:oMath xmlns:m="http://schemas.openxmlformats.org/officeDocument/2006/math">
                    <m:f>
                      <m:fPr>
                        <m:ctrlPr>
                          <a:rPr lang="vi-VN" sz="2400" i="1">
                            <a:latin typeface="Cambria Math" panose="02040503050406030204" pitchFamily="18" charset="0"/>
                          </a:rPr>
                        </m:ctrlPr>
                      </m:fPr>
                      <m:num>
                        <m:r>
                          <a:rPr lang="en-US" sz="2400" i="1">
                            <a:latin typeface="Cambria Math" panose="02040503050406030204" pitchFamily="18" charset="0"/>
                          </a:rPr>
                          <m:t>|</m:t>
                        </m:r>
                        <m:sSub>
                          <m:sSubPr>
                            <m:ctrlPr>
                              <a:rPr lang="vi-VN"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sSub>
                          <m:sSubPr>
                            <m:ctrlPr>
                              <a:rPr lang="vi-VN"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vi-VN"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sSub>
                          <m:sSubPr>
                            <m:ctrlPr>
                              <a:rPr lang="vi-VN"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0</m:t>
                            </m:r>
                          </m:sub>
                        </m:sSub>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num>
                      <m:den>
                        <m:rad>
                          <m:radPr>
                            <m:degHide m:val="on"/>
                            <m:ctrlPr>
                              <a:rPr lang="vi-VN" sz="2400" i="1">
                                <a:latin typeface="Cambria Math" panose="02040503050406030204" pitchFamily="18" charset="0"/>
                              </a:rPr>
                            </m:ctrlPr>
                          </m:radPr>
                          <m:deg/>
                          <m:e>
                            <m:sSubSup>
                              <m:sSubSupPr>
                                <m:ctrlPr>
                                  <a:rPr lang="vi-VN"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1</m:t>
                                </m:r>
                              </m:sub>
                              <m:sup>
                                <m:r>
                                  <a:rPr lang="en-US" sz="2400" i="1">
                                    <a:latin typeface="Cambria Math" panose="02040503050406030204" pitchFamily="18" charset="0"/>
                                  </a:rPr>
                                  <m:t>2</m:t>
                                </m:r>
                              </m:sup>
                            </m:sSubSup>
                            <m:r>
                              <a:rPr lang="en-US" sz="2400" i="1">
                                <a:latin typeface="Cambria Math" panose="02040503050406030204" pitchFamily="18" charset="0"/>
                              </a:rPr>
                              <m:t>+</m:t>
                            </m:r>
                            <m:sSubSup>
                              <m:sSubSupPr>
                                <m:ctrlPr>
                                  <a:rPr lang="vi-VN"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2</m:t>
                                </m:r>
                              </m:sub>
                              <m:sup>
                                <m:r>
                                  <a:rPr lang="en-US" sz="2400" i="1">
                                    <a:latin typeface="Cambria Math" panose="02040503050406030204" pitchFamily="18" charset="0"/>
                                  </a:rPr>
                                  <m:t>2</m:t>
                                </m:r>
                              </m:sup>
                            </m:sSubSup>
                          </m:e>
                        </m:rad>
                      </m:den>
                    </m:f>
                  </m:oMath>
                </a14:m>
                <a:r>
                  <a:rPr lang="en-US" dirty="0"/>
                  <a:t>	</a:t>
                </a:r>
              </a:p>
              <a:p>
                <a:r>
                  <a:rPr lang="vi-VN" dirty="0"/>
                  <a:t>Còn trong không gian d-chiều:</a:t>
                </a:r>
              </a:p>
              <a:p>
                <a:r>
                  <a:rPr lang="vi-VN" dirty="0"/>
                  <a:t> </a:t>
                </a:r>
                <a:r>
                  <a:rPr lang="en-US" dirty="0" err="1"/>
                  <a:t>Nếu</a:t>
                </a:r>
                <a:r>
                  <a:rPr lang="en-US" dirty="0"/>
                  <a:t> </a:t>
                </a:r>
                <a:r>
                  <a:rPr lang="en-US" dirty="0" err="1"/>
                  <a:t>tính</a:t>
                </a:r>
                <a:r>
                  <a:rPr lang="en-US" dirty="0"/>
                  <a:t> </a:t>
                </a:r>
                <a:r>
                  <a:rPr lang="en-US" dirty="0" err="1"/>
                  <a:t>khoảng</a:t>
                </a:r>
                <a:r>
                  <a:rPr lang="en-US" dirty="0"/>
                  <a:t> </a:t>
                </a:r>
                <a:r>
                  <a:rPr lang="en-US" dirty="0" err="1"/>
                  <a:t>cách</a:t>
                </a:r>
                <a:r>
                  <a:rPr lang="en-US" dirty="0"/>
                  <a:t> </a:t>
                </a:r>
                <a:r>
                  <a:rPr lang="en-US" dirty="0" err="1"/>
                  <a:t>từ</a:t>
                </a:r>
                <a:r>
                  <a:rPr lang="en-US" dirty="0"/>
                  <a:t> </a:t>
                </a:r>
                <a:r>
                  <a:rPr lang="en-US" dirty="0" err="1"/>
                  <a:t>một</a:t>
                </a:r>
                <a:r>
                  <a:rPr lang="en-US" dirty="0"/>
                  <a:t> </a:t>
                </a:r>
                <a:r>
                  <a:rPr lang="en-US" dirty="0" err="1"/>
                  <a:t>điểm</a:t>
                </a:r>
                <a:r>
                  <a:rPr lang="en-US" dirty="0"/>
                  <a:t> </a:t>
                </a:r>
                <a14:m>
                  <m:oMath xmlns:m="http://schemas.openxmlformats.org/officeDocument/2006/math">
                    <m:d>
                      <m:dPr>
                        <m:ctrlPr>
                          <a:rPr lang="vi-VN" i="1">
                            <a:latin typeface="Cambria Math" panose="02040503050406030204" pitchFamily="18" charset="0"/>
                          </a:rPr>
                        </m:ctrlPr>
                      </m:dPr>
                      <m:e>
                        <m:sSubSup>
                          <m:sSubSupPr>
                            <m:ctrlPr>
                              <a:rPr lang="vi-VN"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1</m:t>
                            </m:r>
                          </m:sub>
                          <m:sup>
                            <m:r>
                              <a:rPr lang="en-US" i="1">
                                <a:latin typeface="Cambria Math" panose="02040503050406030204" pitchFamily="18" charset="0"/>
                              </a:rPr>
                              <m:t>0</m:t>
                            </m:r>
                          </m:sup>
                        </m:sSubSup>
                        <m:r>
                          <a:rPr lang="en-US" i="1">
                            <a:latin typeface="Cambria Math" panose="02040503050406030204" pitchFamily="18" charset="0"/>
                          </a:rPr>
                          <m:t>,</m:t>
                        </m:r>
                        <m:sSubSup>
                          <m:sSubSupPr>
                            <m:ctrlPr>
                              <a:rPr lang="vi-VN"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2</m:t>
                            </m:r>
                          </m:sub>
                          <m:sup>
                            <m:r>
                              <a:rPr lang="en-US" i="1">
                                <a:latin typeface="Cambria Math" panose="02040503050406030204" pitchFamily="18" charset="0"/>
                              </a:rPr>
                              <m:t>0</m:t>
                            </m:r>
                          </m:sup>
                        </m:sSubSup>
                        <m:r>
                          <a:rPr lang="en-US" i="1">
                            <a:latin typeface="Cambria Math" panose="02040503050406030204" pitchFamily="18" charset="0"/>
                          </a:rPr>
                          <m:t>,…,</m:t>
                        </m:r>
                        <m:sSubSup>
                          <m:sSubSupPr>
                            <m:ctrlPr>
                              <a:rPr lang="vi-VN"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𝑑</m:t>
                            </m:r>
                          </m:sub>
                          <m:sup>
                            <m:r>
                              <a:rPr lang="en-US" i="1">
                                <a:latin typeface="Cambria Math" panose="02040503050406030204" pitchFamily="18" charset="0"/>
                              </a:rPr>
                              <m:t>0</m:t>
                            </m:r>
                          </m:sup>
                        </m:sSubSup>
                      </m:e>
                    </m:d>
                    <m:r>
                      <a:rPr lang="en-US" i="1">
                        <a:latin typeface="Cambria Math" panose="02040503050406030204" pitchFamily="18" charset="0"/>
                      </a:rPr>
                      <m:t>   </m:t>
                    </m:r>
                  </m:oMath>
                </a14:m>
                <a:r>
                  <a:rPr lang="en-US" dirty="0" err="1"/>
                  <a:t>đến</a:t>
                </a:r>
                <a:r>
                  <a:rPr lang="en-US" dirty="0"/>
                  <a:t> </a:t>
                </a:r>
                <a:r>
                  <a:rPr lang="en-US" dirty="0" err="1"/>
                  <a:t>một</a:t>
                </a:r>
                <a:r>
                  <a:rPr lang="en-US" dirty="0"/>
                  <a:t> </a:t>
                </a:r>
                <a:r>
                  <a:rPr lang="en-US" dirty="0" err="1"/>
                  <a:t>siêu</a:t>
                </a:r>
                <a:r>
                  <a:rPr lang="en-US" dirty="0"/>
                  <a:t> </a:t>
                </a:r>
                <a:r>
                  <a:rPr lang="en-US" dirty="0" err="1"/>
                  <a:t>phẳng</a:t>
                </a:r>
                <a:r>
                  <a:rPr lang="en-US" dirty="0"/>
                  <a:t> </a:t>
                </a:r>
                <a:r>
                  <a:rPr lang="en-US" dirty="0" err="1"/>
                  <a:t>trong</a:t>
                </a:r>
                <a:r>
                  <a:rPr lang="en-US" dirty="0"/>
                  <a:t> </a:t>
                </a:r>
                <a:r>
                  <a:rPr lang="en-US" dirty="0" err="1"/>
                  <a:t>không</a:t>
                </a:r>
                <a:r>
                  <a:rPr lang="en-US" dirty="0"/>
                  <a:t> </a:t>
                </a:r>
                <a:r>
                  <a:rPr lang="en-US" dirty="0" err="1"/>
                  <a:t>gian</a:t>
                </a:r>
                <a:r>
                  <a:rPr lang="en-US" dirty="0"/>
                  <a:t> d-</a:t>
                </a:r>
                <a:r>
                  <a:rPr lang="en-US" dirty="0" err="1"/>
                  <a:t>chiều</a:t>
                </a:r>
                <a:r>
                  <a:rPr lang="en-US" dirty="0"/>
                  <a:t> </a:t>
                </a:r>
                <a14:m>
                  <m:oMath xmlns:m="http://schemas.openxmlformats.org/officeDocument/2006/math">
                    <m:sSub>
                      <m:sSubPr>
                        <m:ctrlPr>
                          <a:rPr lang="vi-VN"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vi-V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vi-V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m:t>
                        </m:r>
                      </m:sub>
                    </m:sSub>
                    <m:sSub>
                      <m:sSubPr>
                        <m:ctrlPr>
                          <a:rPr lang="vi-V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𝑑</m:t>
                        </m:r>
                      </m:sub>
                    </m:sSub>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=0     </m:t>
                    </m:r>
                  </m:oMath>
                </a14:m>
                <a:r>
                  <a:rPr lang="en-US" dirty="0" err="1"/>
                  <a:t>có</a:t>
                </a:r>
                <a:r>
                  <a:rPr lang="en-US" dirty="0"/>
                  <a:t> </a:t>
                </a:r>
                <a:r>
                  <a:rPr lang="en-US" dirty="0" err="1"/>
                  <a:t>thể</a:t>
                </a:r>
                <a:r>
                  <a:rPr lang="en-US" dirty="0"/>
                  <a:t> </a:t>
                </a:r>
                <a:r>
                  <a:rPr lang="en-US" dirty="0" err="1"/>
                  <a:t>được</a:t>
                </a:r>
                <a:r>
                  <a:rPr lang="en-US" dirty="0"/>
                  <a:t> </a:t>
                </a:r>
                <a:r>
                  <a:rPr lang="en-US" dirty="0" err="1"/>
                  <a:t>tính</a:t>
                </a:r>
                <a:r>
                  <a:rPr lang="en-US" dirty="0"/>
                  <a:t> </a:t>
                </a:r>
                <a:r>
                  <a:rPr lang="en-US" dirty="0" err="1"/>
                  <a:t>theo</a:t>
                </a:r>
                <a:r>
                  <a:rPr lang="en-US" dirty="0"/>
                  <a:t> </a:t>
                </a:r>
                <a:r>
                  <a:rPr lang="en-US" dirty="0" err="1"/>
                  <a:t>công</a:t>
                </a:r>
                <a:r>
                  <a:rPr lang="en-US" dirty="0"/>
                  <a:t> </a:t>
                </a:r>
                <a:r>
                  <a:rPr lang="en-US" dirty="0" err="1"/>
                  <a:t>thức</a:t>
                </a:r>
                <a:r>
                  <a:rPr lang="en-US" dirty="0"/>
                  <a:t> </a:t>
                </a:r>
                <a:r>
                  <a:rPr lang="en-US" dirty="0" err="1"/>
                  <a:t>sau</a:t>
                </a:r>
                <a:r>
                  <a:rPr lang="en-US" dirty="0"/>
                  <a:t>:</a:t>
                </a:r>
                <a:endParaRPr lang="vi-VN" dirty="0"/>
              </a:p>
              <a:p>
                <a:r>
                  <a:rPr lang="en-US" dirty="0"/>
                  <a:t>			</a:t>
                </a:r>
                <a14:m>
                  <m:oMath xmlns:m="http://schemas.openxmlformats.org/officeDocument/2006/math">
                    <m:f>
                      <m:fPr>
                        <m:ctrlPr>
                          <a:rPr lang="vi-VN" sz="2400" i="1">
                            <a:latin typeface="Cambria Math" panose="02040503050406030204" pitchFamily="18" charset="0"/>
                          </a:rPr>
                        </m:ctrlPr>
                      </m:fPr>
                      <m:num>
                        <m:r>
                          <a:rPr lang="en-US" sz="2400" i="1">
                            <a:latin typeface="Cambria Math" panose="02040503050406030204" pitchFamily="18" charset="0"/>
                          </a:rPr>
                          <m:t>|</m:t>
                        </m:r>
                        <m:sSub>
                          <m:sSubPr>
                            <m:ctrlPr>
                              <a:rPr lang="vi-VN"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sSubSup>
                          <m:sSubSupPr>
                            <m:ctrlPr>
                              <a:rPr lang="vi-VN"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1</m:t>
                            </m:r>
                          </m:sub>
                          <m:sup>
                            <m:r>
                              <a:rPr lang="en-US" sz="2400" i="1">
                                <a:latin typeface="Cambria Math" panose="02040503050406030204" pitchFamily="18" charset="0"/>
                              </a:rPr>
                              <m:t>0</m:t>
                            </m:r>
                          </m:sup>
                        </m:sSubSup>
                        <m:r>
                          <a:rPr lang="en-US" sz="2400" i="1">
                            <a:latin typeface="Cambria Math" panose="02040503050406030204" pitchFamily="18" charset="0"/>
                          </a:rPr>
                          <m:t>+</m:t>
                        </m:r>
                        <m:sSub>
                          <m:sSubPr>
                            <m:ctrlPr>
                              <a:rPr lang="vi-VN"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sSubSup>
                          <m:sSubSupPr>
                            <m:ctrlPr>
                              <a:rPr lang="vi-VN"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2</m:t>
                            </m:r>
                          </m:sub>
                          <m:sup>
                            <m:r>
                              <a:rPr lang="en-US" sz="2400" i="1">
                                <a:latin typeface="Cambria Math" panose="02040503050406030204" pitchFamily="18" charset="0"/>
                              </a:rPr>
                              <m:t>0</m:t>
                            </m:r>
                          </m:sup>
                        </m:sSubSup>
                        <m:r>
                          <a:rPr lang="en-US" sz="2400" i="1">
                            <a:latin typeface="Cambria Math" panose="02040503050406030204" pitchFamily="18" charset="0"/>
                          </a:rPr>
                          <m:t>+…+</m:t>
                        </m:r>
                        <m:sSub>
                          <m:sSubPr>
                            <m:ctrlPr>
                              <a:rPr lang="vi-VN"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𝑑</m:t>
                            </m:r>
                          </m:sub>
                        </m:sSub>
                        <m:sSubSup>
                          <m:sSubSupPr>
                            <m:ctrlPr>
                              <a:rPr lang="vi-VN"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𝑑</m:t>
                            </m:r>
                          </m:sub>
                          <m:sup>
                            <m:r>
                              <a:rPr lang="en-US" sz="2400" i="1">
                                <a:latin typeface="Cambria Math" panose="02040503050406030204" pitchFamily="18" charset="0"/>
                              </a:rPr>
                              <m:t>0</m:t>
                            </m:r>
                          </m:sup>
                        </m:sSubSup>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num>
                      <m:den>
                        <m:rad>
                          <m:radPr>
                            <m:degHide m:val="on"/>
                            <m:ctrlPr>
                              <a:rPr lang="vi-VN" sz="2400" i="1">
                                <a:latin typeface="Cambria Math" panose="02040503050406030204" pitchFamily="18" charset="0"/>
                              </a:rPr>
                            </m:ctrlPr>
                          </m:radPr>
                          <m:deg/>
                          <m:e>
                            <m:sSubSup>
                              <m:sSubSupPr>
                                <m:ctrlPr>
                                  <a:rPr lang="vi-VN"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1</m:t>
                                </m:r>
                              </m:sub>
                              <m:sup>
                                <m:r>
                                  <a:rPr lang="en-US" sz="2400" i="1">
                                    <a:latin typeface="Cambria Math" panose="02040503050406030204" pitchFamily="18" charset="0"/>
                                  </a:rPr>
                                  <m:t>2</m:t>
                                </m:r>
                              </m:sup>
                            </m:sSubSup>
                            <m:r>
                              <a:rPr lang="en-US" sz="2400" i="1">
                                <a:latin typeface="Cambria Math" panose="02040503050406030204" pitchFamily="18" charset="0"/>
                              </a:rPr>
                              <m:t>+</m:t>
                            </m:r>
                            <m:sSubSup>
                              <m:sSubSupPr>
                                <m:ctrlPr>
                                  <a:rPr lang="vi-VN"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2</m:t>
                                </m:r>
                              </m:sub>
                              <m:sup>
                                <m:r>
                                  <a:rPr lang="en-US" sz="2400" i="1">
                                    <a:latin typeface="Cambria Math" panose="02040503050406030204" pitchFamily="18" charset="0"/>
                                  </a:rPr>
                                  <m:t>2</m:t>
                                </m:r>
                              </m:sup>
                            </m:sSubSup>
                            <m:r>
                              <a:rPr lang="en-US" sz="2400" i="1">
                                <a:latin typeface="Cambria Math" panose="02040503050406030204" pitchFamily="18" charset="0"/>
                              </a:rPr>
                              <m:t>+…+</m:t>
                            </m:r>
                            <m:sSubSup>
                              <m:sSubSupPr>
                                <m:ctrlPr>
                                  <a:rPr lang="vi-VN"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𝑑</m:t>
                                </m:r>
                              </m:sub>
                              <m:sup>
                                <m:r>
                                  <a:rPr lang="en-US" sz="2400" i="1">
                                    <a:latin typeface="Cambria Math" panose="02040503050406030204" pitchFamily="18" charset="0"/>
                                  </a:rPr>
                                  <m:t>2</m:t>
                                </m:r>
                              </m:sup>
                            </m:sSubSup>
                          </m:e>
                        </m:rad>
                      </m:den>
                    </m:f>
                  </m:oMath>
                </a14:m>
                <a:endParaRPr lang="en-US" sz="2400" dirty="0"/>
              </a:p>
              <a:p>
                <a:r>
                  <a:rPr lang="en-US" dirty="0"/>
                  <a:t>Margin </a:t>
                </a:r>
                <a:r>
                  <a:rPr lang="en-US" dirty="0" err="1"/>
                  <a:t>của</a:t>
                </a:r>
                <a:r>
                  <a:rPr lang="en-US" dirty="0"/>
                  <a:t> </a:t>
                </a:r>
                <a:r>
                  <a:rPr lang="en-US" dirty="0" err="1"/>
                  <a:t>một</a:t>
                </a:r>
                <a:r>
                  <a:rPr lang="en-US" dirty="0"/>
                  <a:t> </a:t>
                </a:r>
                <a:r>
                  <a:rPr lang="en-US" dirty="0" err="1"/>
                  <a:t>lớp</a:t>
                </a:r>
                <a:r>
                  <a:rPr lang="en-US" dirty="0"/>
                  <a:t> </a:t>
                </a:r>
                <a:r>
                  <a:rPr lang="en-US" dirty="0" err="1"/>
                  <a:t>là</a:t>
                </a:r>
                <a:r>
                  <a:rPr lang="en-US" dirty="0"/>
                  <a:t> </a:t>
                </a:r>
                <a:r>
                  <a:rPr lang="en-US" dirty="0" err="1"/>
                  <a:t>khoảng</a:t>
                </a:r>
                <a:r>
                  <a:rPr lang="en-US" dirty="0"/>
                  <a:t> </a:t>
                </a:r>
                <a:r>
                  <a:rPr lang="en-US" dirty="0" err="1"/>
                  <a:t>cách</a:t>
                </a:r>
                <a:r>
                  <a:rPr lang="en-US" dirty="0"/>
                  <a:t> </a:t>
                </a:r>
                <a:r>
                  <a:rPr lang="en-US" dirty="0" err="1"/>
                  <a:t>của</a:t>
                </a:r>
                <a:r>
                  <a:rPr lang="en-US" dirty="0"/>
                  <a:t> </a:t>
                </a:r>
                <a:r>
                  <a:rPr lang="en-US" dirty="0" err="1"/>
                  <a:t>một</a:t>
                </a:r>
                <a:r>
                  <a:rPr lang="en-US" dirty="0"/>
                  <a:t> </a:t>
                </a:r>
                <a:r>
                  <a:rPr lang="en-US" dirty="0" err="1"/>
                  <a:t>điểm</a:t>
                </a:r>
                <a:r>
                  <a:rPr lang="en-US" dirty="0"/>
                  <a:t> </a:t>
                </a:r>
                <a:r>
                  <a:rPr lang="en-US" dirty="0" err="1"/>
                  <a:t>gần</a:t>
                </a:r>
                <a:r>
                  <a:rPr lang="en-US" dirty="0"/>
                  <a:t> </a:t>
                </a:r>
                <a:r>
                  <a:rPr lang="en-US" dirty="0" err="1"/>
                  <a:t>nhất</a:t>
                </a:r>
                <a:r>
                  <a:rPr lang="en-US" dirty="0"/>
                  <a:t> </a:t>
                </a:r>
                <a:r>
                  <a:rPr lang="en-US" dirty="0" err="1"/>
                  <a:t>đến</a:t>
                </a:r>
                <a:r>
                  <a:rPr lang="en-US" dirty="0"/>
                  <a:t> </a:t>
                </a:r>
                <a:r>
                  <a:rPr lang="en-US" dirty="0" err="1"/>
                  <a:t>siêu</a:t>
                </a:r>
                <a:r>
                  <a:rPr lang="en-US" dirty="0"/>
                  <a:t> </a:t>
                </a:r>
                <a:r>
                  <a:rPr lang="en-US" dirty="0" err="1"/>
                  <a:t>phẳng</a:t>
                </a:r>
                <a:r>
                  <a:rPr lang="en-US" dirty="0"/>
                  <a:t>. </a:t>
                </a:r>
                <a:r>
                  <a:rPr lang="en-US" dirty="0" err="1"/>
                  <a:t>Còn</a:t>
                </a:r>
                <a:r>
                  <a:rPr lang="en-US" dirty="0"/>
                  <a:t> margin </a:t>
                </a:r>
                <a:r>
                  <a:rPr lang="en-US" dirty="0" err="1"/>
                  <a:t>của</a:t>
                </a:r>
                <a:r>
                  <a:rPr lang="en-US" dirty="0"/>
                  <a:t> </a:t>
                </a:r>
                <a:r>
                  <a:rPr lang="en-US" dirty="0" err="1"/>
                  <a:t>hai</a:t>
                </a:r>
                <a:r>
                  <a:rPr lang="en-US" dirty="0"/>
                  <a:t> </a:t>
                </a:r>
                <a:r>
                  <a:rPr lang="en-US" dirty="0" err="1"/>
                  <a:t>lớp</a:t>
                </a:r>
                <a:r>
                  <a:rPr lang="en-US" dirty="0"/>
                  <a:t> </a:t>
                </a:r>
                <a:r>
                  <a:rPr lang="en-US" dirty="0" err="1"/>
                  <a:t>là</a:t>
                </a:r>
                <a:r>
                  <a:rPr lang="en-US" dirty="0"/>
                  <a:t> </a:t>
                </a:r>
                <a:r>
                  <a:rPr lang="en-US" dirty="0" err="1"/>
                  <a:t>khoảng</a:t>
                </a:r>
                <a:r>
                  <a:rPr lang="en-US" dirty="0"/>
                  <a:t> </a:t>
                </a:r>
                <a:r>
                  <a:rPr lang="en-US" dirty="0" err="1"/>
                  <a:t>cách</a:t>
                </a:r>
                <a:r>
                  <a:rPr lang="en-US" dirty="0"/>
                  <a:t> </a:t>
                </a:r>
                <a:r>
                  <a:rPr lang="en-US" dirty="0" err="1"/>
                  <a:t>cách</a:t>
                </a:r>
                <a:r>
                  <a:rPr lang="en-US" dirty="0"/>
                  <a:t> </a:t>
                </a:r>
                <a:r>
                  <a:rPr lang="en-US" dirty="0" err="1"/>
                  <a:t>đều</a:t>
                </a:r>
                <a:r>
                  <a:rPr lang="en-US" dirty="0"/>
                  <a:t> </a:t>
                </a:r>
                <a:r>
                  <a:rPr lang="en-US" dirty="0" err="1"/>
                  <a:t>lớn</a:t>
                </a:r>
                <a:r>
                  <a:rPr lang="en-US" dirty="0"/>
                  <a:t> </a:t>
                </a:r>
                <a:r>
                  <a:rPr lang="en-US" dirty="0" err="1"/>
                  <a:t>nhất</a:t>
                </a:r>
                <a:r>
                  <a:rPr lang="en-US" dirty="0"/>
                  <a:t> </a:t>
                </a:r>
                <a:r>
                  <a:rPr lang="en-US" dirty="0" err="1"/>
                  <a:t>từ</a:t>
                </a:r>
                <a:r>
                  <a:rPr lang="en-US" dirty="0"/>
                  <a:t> </a:t>
                </a:r>
                <a:r>
                  <a:rPr lang="en-US" dirty="0" err="1"/>
                  <a:t>hai</a:t>
                </a:r>
                <a:r>
                  <a:rPr lang="en-US" dirty="0"/>
                  <a:t> </a:t>
                </a:r>
                <a:r>
                  <a:rPr lang="en-US" dirty="0" err="1"/>
                  <a:t>điểm</a:t>
                </a:r>
                <a:r>
                  <a:rPr lang="en-US" dirty="0"/>
                  <a:t> </a:t>
                </a:r>
                <a:r>
                  <a:rPr lang="en-US" dirty="0" err="1"/>
                  <a:t>gần</a:t>
                </a:r>
                <a:r>
                  <a:rPr lang="en-US" dirty="0"/>
                  <a:t> </a:t>
                </a:r>
                <a:r>
                  <a:rPr lang="en-US" dirty="0" err="1"/>
                  <a:t>nhất</a:t>
                </a:r>
                <a:r>
                  <a:rPr lang="en-US" dirty="0"/>
                  <a:t> </a:t>
                </a:r>
                <a:r>
                  <a:rPr lang="en-US" dirty="0" err="1"/>
                  <a:t>của</a:t>
                </a:r>
                <a:r>
                  <a:rPr lang="en-US" dirty="0"/>
                  <a:t> </a:t>
                </a:r>
                <a:r>
                  <a:rPr lang="en-US" dirty="0" err="1"/>
                  <a:t>mỗi</a:t>
                </a:r>
                <a:r>
                  <a:rPr lang="en-US" dirty="0"/>
                  <a:t> </a:t>
                </a:r>
                <a:r>
                  <a:rPr lang="en-US" dirty="0" err="1"/>
                  <a:t>lớp</a:t>
                </a:r>
                <a:r>
                  <a:rPr lang="en-US" dirty="0"/>
                  <a:t> </a:t>
                </a:r>
                <a:r>
                  <a:rPr lang="en-US" dirty="0" err="1"/>
                  <a:t>đến</a:t>
                </a:r>
                <a:r>
                  <a:rPr lang="en-US" dirty="0"/>
                  <a:t> </a:t>
                </a:r>
                <a:r>
                  <a:rPr lang="en-US" dirty="0" err="1"/>
                  <a:t>siêu</a:t>
                </a:r>
                <a:r>
                  <a:rPr lang="en-US" dirty="0"/>
                  <a:t> </a:t>
                </a:r>
                <a:r>
                  <a:rPr lang="en-US" dirty="0" err="1"/>
                  <a:t>phẳng</a:t>
                </a:r>
                <a:r>
                  <a:rPr lang="en-US" dirty="0"/>
                  <a:t>. </a:t>
                </a:r>
                <a:r>
                  <a:rPr lang="en-US" dirty="0" err="1"/>
                  <a:t>Việc</a:t>
                </a:r>
                <a:r>
                  <a:rPr lang="en-US" dirty="0"/>
                  <a:t> </a:t>
                </a:r>
                <a:r>
                  <a:rPr lang="vi-VN" dirty="0"/>
                  <a:t>margin r</a:t>
                </a:r>
                <a:r>
                  <a:rPr lang="en-US" dirty="0"/>
                  <a:t>ộ</a:t>
                </a:r>
                <a:r>
                  <a:rPr lang="vi-VN" dirty="0"/>
                  <a:t>ng h</a:t>
                </a:r>
                <a:r>
                  <a:rPr lang="en-US" dirty="0"/>
                  <a:t>ơ</a:t>
                </a:r>
                <a:r>
                  <a:rPr lang="vi-VN" dirty="0"/>
                  <a:t>n s</a:t>
                </a:r>
                <a:r>
                  <a:rPr lang="en-US" dirty="0"/>
                  <a:t>ẽ</a:t>
                </a:r>
                <a:r>
                  <a:rPr lang="vi-VN" dirty="0"/>
                  <a:t> mang l</a:t>
                </a:r>
                <a:r>
                  <a:rPr lang="en-US" dirty="0" err="1"/>
                  <a:t>ại</a:t>
                </a:r>
                <a:r>
                  <a:rPr lang="vi-VN" dirty="0"/>
                  <a:t> h</a:t>
                </a:r>
                <a:r>
                  <a:rPr lang="en-US" dirty="0" err="1"/>
                  <a:t>iệu</a:t>
                </a:r>
                <a:r>
                  <a:rPr lang="en-US" dirty="0"/>
                  <a:t> ứ</a:t>
                </a:r>
                <a:r>
                  <a:rPr lang="vi-VN" dirty="0"/>
                  <a:t>ng ph</a:t>
                </a:r>
                <a:r>
                  <a:rPr lang="en-US" dirty="0"/>
                  <a:t>â</a:t>
                </a:r>
                <a:r>
                  <a:rPr lang="vi-VN" dirty="0"/>
                  <a:t>n l</a:t>
                </a:r>
                <a:r>
                  <a:rPr lang="en-US" dirty="0"/>
                  <a:t>ớ</a:t>
                </a:r>
                <a:r>
                  <a:rPr lang="vi-VN" dirty="0"/>
                  <a:t>p t</a:t>
                </a:r>
                <a:r>
                  <a:rPr lang="en-US" dirty="0"/>
                  <a:t>ố</a:t>
                </a:r>
                <a:r>
                  <a:rPr lang="vi-VN" dirty="0"/>
                  <a:t>t h</a:t>
                </a:r>
                <a:r>
                  <a:rPr lang="en-US" dirty="0"/>
                  <a:t>ơ</a:t>
                </a:r>
                <a:r>
                  <a:rPr lang="vi-VN" dirty="0"/>
                  <a:t>n. </a:t>
                </a:r>
              </a:p>
              <a:p>
                <a:r>
                  <a:rPr lang="vi-VN" dirty="0"/>
                  <a:t>Bài toán tối ưu trong SVM chính là  bài toán đi tìm đường phân chia sao cho margin giữa hai lớp là  lớn nhất. Đó là lí do vì sao SVM còn được gọi là  maximum margin classifier</a:t>
                </a:r>
                <a:endParaRPr lang="vi-VN" sz="2400" dirty="0"/>
              </a:p>
              <a:p>
                <a:endParaRPr lang="vi-VN" dirty="0"/>
              </a:p>
            </p:txBody>
          </p:sp>
        </mc:Choice>
        <mc:Fallback>
          <p:sp>
            <p:nvSpPr>
              <p:cNvPr id="3" name="Content Placeholder 2">
                <a:extLst>
                  <a:ext uri="{FF2B5EF4-FFF2-40B4-BE49-F238E27FC236}">
                    <a16:creationId xmlns:a16="http://schemas.microsoft.com/office/drawing/2014/main" id="{ECFEC923-D31E-4B35-87FA-450948DECAA8}"/>
                  </a:ext>
                </a:extLst>
              </p:cNvPr>
              <p:cNvSpPr>
                <a:spLocks noGrp="1" noRot="1" noChangeAspect="1" noMove="1" noResize="1" noEditPoints="1" noAdjustHandles="1" noChangeArrowheads="1" noChangeShapeType="1" noTextEdit="1"/>
              </p:cNvSpPr>
              <p:nvPr>
                <p:ph idx="1"/>
              </p:nvPr>
            </p:nvSpPr>
            <p:spPr>
              <a:xfrm>
                <a:off x="410817" y="365124"/>
                <a:ext cx="11343861" cy="6447155"/>
              </a:xfrm>
              <a:blipFill>
                <a:blip r:embed="rId2"/>
                <a:stretch>
                  <a:fillRect l="-699" t="-568" r="-161" b="-1798"/>
                </a:stretch>
              </a:blipFill>
            </p:spPr>
            <p:txBody>
              <a:bodyPr/>
              <a:lstStyle/>
              <a:p>
                <a:r>
                  <a:rPr lang="vi-VN">
                    <a:noFill/>
                  </a:rPr>
                  <a:t> </a:t>
                </a:r>
              </a:p>
            </p:txBody>
          </p:sp>
        </mc:Fallback>
      </mc:AlternateContent>
    </p:spTree>
    <p:extLst>
      <p:ext uri="{BB962C8B-B14F-4D97-AF65-F5344CB8AC3E}">
        <p14:creationId xmlns:p14="http://schemas.microsoft.com/office/powerpoint/2010/main" val="3924296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F192-7EE4-4563-9037-C45C0E7D6591}"/>
              </a:ext>
            </a:extLst>
          </p:cNvPr>
          <p:cNvSpPr>
            <a:spLocks noGrp="1"/>
          </p:cNvSpPr>
          <p:nvPr>
            <p:ph type="title"/>
          </p:nvPr>
        </p:nvSpPr>
        <p:spPr>
          <a:xfrm flipV="1">
            <a:off x="838200" y="319406"/>
            <a:ext cx="10515600" cy="45719"/>
          </a:xfrm>
        </p:spPr>
        <p:txBody>
          <a:bodyPr>
            <a:normAutofit fontScale="90000"/>
          </a:bodyPr>
          <a:lstStyle/>
          <a:p>
            <a:endParaRPr lang="vi-VN" dirty="0"/>
          </a:p>
        </p:txBody>
      </p:sp>
      <p:sp>
        <p:nvSpPr>
          <p:cNvPr id="3" name="Content Placeholder 2">
            <a:extLst>
              <a:ext uri="{FF2B5EF4-FFF2-40B4-BE49-F238E27FC236}">
                <a16:creationId xmlns:a16="http://schemas.microsoft.com/office/drawing/2014/main" id="{ECFEC923-D31E-4B35-87FA-450948DECAA8}"/>
              </a:ext>
            </a:extLst>
          </p:cNvPr>
          <p:cNvSpPr>
            <a:spLocks noGrp="1"/>
          </p:cNvSpPr>
          <p:nvPr>
            <p:ph idx="1"/>
          </p:nvPr>
        </p:nvSpPr>
        <p:spPr>
          <a:xfrm>
            <a:off x="424069" y="319406"/>
            <a:ext cx="11343861" cy="6447155"/>
          </a:xfrm>
        </p:spPr>
        <p:txBody>
          <a:bodyPr>
            <a:normAutofit/>
          </a:bodyPr>
          <a:lstStyle/>
          <a:p>
            <a:pPr marL="0" indent="0" algn="just">
              <a:buNone/>
            </a:pPr>
            <a:r>
              <a:rPr lang="vi-VN" dirty="0"/>
              <a:t>Tìm đường thẳng sao cho lề của nó là lớn nhất</a:t>
            </a:r>
          </a:p>
          <a:p>
            <a:pPr marL="0" indent="0" algn="just">
              <a:buNone/>
            </a:pPr>
            <a:endParaRPr lang="vi-VN" dirty="0"/>
          </a:p>
          <a:p>
            <a:pPr marL="0" indent="0" algn="just">
              <a:buNone/>
            </a:pPr>
            <a:endParaRPr lang="vi-VN" dirty="0"/>
          </a:p>
          <a:p>
            <a:pPr marL="0" indent="0" algn="just">
              <a:buNone/>
            </a:pPr>
            <a:endParaRPr lang="vi-VN" dirty="0"/>
          </a:p>
          <a:p>
            <a:pPr marL="0" indent="0" algn="just">
              <a:buNone/>
            </a:pPr>
            <a:endParaRPr lang="vi-VN" dirty="0"/>
          </a:p>
          <a:p>
            <a:pPr marL="0" indent="0" algn="just">
              <a:buNone/>
            </a:pPr>
            <a:endParaRPr lang="vi-VN" dirty="0"/>
          </a:p>
          <a:p>
            <a:pPr marL="0" indent="0" algn="just">
              <a:buNone/>
            </a:pPr>
            <a:endParaRPr lang="vi-VN" dirty="0"/>
          </a:p>
          <a:p>
            <a:pPr marL="0" indent="0" algn="just">
              <a:buNone/>
            </a:pPr>
            <a:r>
              <a:rPr lang="vi-VN" b="1" dirty="0"/>
              <a:t>Các vector hỗ trợ</a:t>
            </a:r>
          </a:p>
          <a:p>
            <a:pPr marL="0" indent="0" algn="just">
              <a:buNone/>
            </a:pPr>
            <a:r>
              <a:rPr lang="vi-VN" dirty="0"/>
              <a:t> </a:t>
            </a:r>
          </a:p>
          <a:p>
            <a:pPr marL="0" indent="0" algn="just">
              <a:buNone/>
            </a:pPr>
            <a:endParaRPr lang="vi-VN" dirty="0"/>
          </a:p>
        </p:txBody>
      </p:sp>
      <p:pic>
        <p:nvPicPr>
          <p:cNvPr id="5" name="Picture 4">
            <a:extLst>
              <a:ext uri="{FF2B5EF4-FFF2-40B4-BE49-F238E27FC236}">
                <a16:creationId xmlns:a16="http://schemas.microsoft.com/office/drawing/2014/main" id="{ADBBD17A-0BA1-4124-A8D4-90933515D071}"/>
              </a:ext>
            </a:extLst>
          </p:cNvPr>
          <p:cNvPicPr>
            <a:picLocks noChangeAspect="1"/>
          </p:cNvPicPr>
          <p:nvPr/>
        </p:nvPicPr>
        <p:blipFill>
          <a:blip r:embed="rId2"/>
          <a:stretch>
            <a:fillRect/>
          </a:stretch>
        </p:blipFill>
        <p:spPr>
          <a:xfrm>
            <a:off x="2239618" y="960072"/>
            <a:ext cx="7169426" cy="2764500"/>
          </a:xfrm>
          <a:prstGeom prst="rect">
            <a:avLst/>
          </a:prstGeom>
        </p:spPr>
      </p:pic>
      <p:pic>
        <p:nvPicPr>
          <p:cNvPr id="7" name="Picture 6">
            <a:extLst>
              <a:ext uri="{FF2B5EF4-FFF2-40B4-BE49-F238E27FC236}">
                <a16:creationId xmlns:a16="http://schemas.microsoft.com/office/drawing/2014/main" id="{5EA160EC-1BFD-4230-8663-EFA2E01854F4}"/>
              </a:ext>
            </a:extLst>
          </p:cNvPr>
          <p:cNvPicPr>
            <a:picLocks noChangeAspect="1"/>
          </p:cNvPicPr>
          <p:nvPr/>
        </p:nvPicPr>
        <p:blipFill>
          <a:blip r:embed="rId3"/>
          <a:stretch>
            <a:fillRect/>
          </a:stretch>
        </p:blipFill>
        <p:spPr>
          <a:xfrm>
            <a:off x="6082747" y="4520233"/>
            <a:ext cx="2212076" cy="2009719"/>
          </a:xfrm>
          <a:prstGeom prst="rect">
            <a:avLst/>
          </a:prstGeom>
        </p:spPr>
      </p:pic>
      <p:pic>
        <p:nvPicPr>
          <p:cNvPr id="9" name="Picture 8">
            <a:extLst>
              <a:ext uri="{FF2B5EF4-FFF2-40B4-BE49-F238E27FC236}">
                <a16:creationId xmlns:a16="http://schemas.microsoft.com/office/drawing/2014/main" id="{4841EA88-E7E0-4108-8F46-30730B7EB46D}"/>
              </a:ext>
            </a:extLst>
          </p:cNvPr>
          <p:cNvPicPr>
            <a:picLocks noChangeAspect="1"/>
          </p:cNvPicPr>
          <p:nvPr/>
        </p:nvPicPr>
        <p:blipFill>
          <a:blip r:embed="rId4"/>
          <a:stretch>
            <a:fillRect/>
          </a:stretch>
        </p:blipFill>
        <p:spPr>
          <a:xfrm>
            <a:off x="2622892" y="4520233"/>
            <a:ext cx="2175813" cy="1843311"/>
          </a:xfrm>
          <a:prstGeom prst="rect">
            <a:avLst/>
          </a:prstGeom>
        </p:spPr>
      </p:pic>
    </p:spTree>
    <p:extLst>
      <p:ext uri="{BB962C8B-B14F-4D97-AF65-F5344CB8AC3E}">
        <p14:creationId xmlns:p14="http://schemas.microsoft.com/office/powerpoint/2010/main" val="1450300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F192-7EE4-4563-9037-C45C0E7D6591}"/>
              </a:ext>
            </a:extLst>
          </p:cNvPr>
          <p:cNvSpPr>
            <a:spLocks noGrp="1"/>
          </p:cNvSpPr>
          <p:nvPr>
            <p:ph type="title"/>
          </p:nvPr>
        </p:nvSpPr>
        <p:spPr>
          <a:xfrm flipV="1">
            <a:off x="838200" y="319406"/>
            <a:ext cx="10515600" cy="45719"/>
          </a:xfrm>
        </p:spPr>
        <p:txBody>
          <a:bodyPr>
            <a:normAutofit fontScale="90000"/>
          </a:bodyPr>
          <a:lstStyle/>
          <a:p>
            <a:endParaRPr lang="vi-VN" dirty="0"/>
          </a:p>
        </p:txBody>
      </p:sp>
      <p:sp>
        <p:nvSpPr>
          <p:cNvPr id="3" name="Content Placeholder 2">
            <a:extLst>
              <a:ext uri="{FF2B5EF4-FFF2-40B4-BE49-F238E27FC236}">
                <a16:creationId xmlns:a16="http://schemas.microsoft.com/office/drawing/2014/main" id="{ECFEC923-D31E-4B35-87FA-450948DECAA8}"/>
              </a:ext>
            </a:extLst>
          </p:cNvPr>
          <p:cNvSpPr>
            <a:spLocks noGrp="1"/>
          </p:cNvSpPr>
          <p:nvPr>
            <p:ph idx="1"/>
          </p:nvPr>
        </p:nvSpPr>
        <p:spPr>
          <a:xfrm>
            <a:off x="410817" y="365124"/>
            <a:ext cx="11343861" cy="6447155"/>
          </a:xfrm>
        </p:spPr>
        <p:txBody>
          <a:bodyPr>
            <a:normAutofit/>
          </a:bodyPr>
          <a:lstStyle/>
          <a:p>
            <a:pPr algn="just"/>
            <a:r>
              <a:rPr lang="vi-VN"/>
              <a:t>Không phải điểm nào của các tập dữ liệu huấn luyện cũng quan trọng.</a:t>
            </a:r>
          </a:p>
          <a:p>
            <a:pPr algn="just"/>
            <a:r>
              <a:rPr lang="vi-VN"/>
              <a:t>Nếu ta lấy bao lồi của các tập dữ liệu thì những điểm của một lớp nằm cách xa các điểm dữ liệu của lớp kia không có ảnh hưởng gì đến việc chon đường phân tách. Chỉ có những điểm nằm gần với lớp dữ liệu đối phương là có giá trị. Hình trên là các điểm mầu vàng. Chúng được gọi là </a:t>
            </a:r>
            <a:r>
              <a:rPr lang="vi-VN" b="1" i="1"/>
              <a:t>các vector hỗ trợ</a:t>
            </a:r>
            <a:r>
              <a:rPr lang="vi-VN"/>
              <a:t>.</a:t>
            </a:r>
          </a:p>
          <a:p>
            <a:pPr algn="just"/>
            <a:r>
              <a:rPr lang="vi-VN"/>
              <a:t>Siêu phẳng lề tối đa sẽ là đường phân đôi vuông góc với  đường ngắn nhất tại điểm giữa hai bao lồi. Thuật toán máy tính sử dụng một kỹ thuật được gọi là tối ưu bậc hai có khả năng tìm kiếm lề tối đa theo cách này.</a:t>
            </a:r>
          </a:p>
          <a:p>
            <a:pPr algn="just"/>
            <a:endParaRPr lang="vi-VN" dirty="0"/>
          </a:p>
        </p:txBody>
      </p:sp>
      <p:pic>
        <p:nvPicPr>
          <p:cNvPr id="4" name="Picture 3">
            <a:extLst>
              <a:ext uri="{FF2B5EF4-FFF2-40B4-BE49-F238E27FC236}">
                <a16:creationId xmlns:a16="http://schemas.microsoft.com/office/drawing/2014/main" id="{94497B1E-9170-4169-B008-8F4C36B7BCD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5103" y="3574734"/>
            <a:ext cx="4191622" cy="3237546"/>
          </a:xfrm>
          <a:prstGeom prst="rect">
            <a:avLst/>
          </a:prstGeom>
          <a:noFill/>
          <a:ln>
            <a:noFill/>
          </a:ln>
        </p:spPr>
      </p:pic>
    </p:spTree>
    <p:extLst>
      <p:ext uri="{BB962C8B-B14F-4D97-AF65-F5344CB8AC3E}">
        <p14:creationId xmlns:p14="http://schemas.microsoft.com/office/powerpoint/2010/main" val="3269496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F192-7EE4-4563-9037-C45C0E7D6591}"/>
              </a:ext>
            </a:extLst>
          </p:cNvPr>
          <p:cNvSpPr>
            <a:spLocks noGrp="1"/>
          </p:cNvSpPr>
          <p:nvPr>
            <p:ph type="title"/>
          </p:nvPr>
        </p:nvSpPr>
        <p:spPr>
          <a:xfrm flipV="1">
            <a:off x="838200" y="319406"/>
            <a:ext cx="10515600" cy="45719"/>
          </a:xfrm>
        </p:spPr>
        <p:txBody>
          <a:bodyPr>
            <a:normAutofit fontScale="90000"/>
          </a:bodyPr>
          <a:lstStyle/>
          <a:p>
            <a:endParaRPr lang="vi-V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FEC923-D31E-4B35-87FA-450948DECAA8}"/>
                  </a:ext>
                </a:extLst>
              </p:cNvPr>
              <p:cNvSpPr>
                <a:spLocks noGrp="1"/>
              </p:cNvSpPr>
              <p:nvPr>
                <p:ph idx="1"/>
              </p:nvPr>
            </p:nvSpPr>
            <p:spPr>
              <a:xfrm>
                <a:off x="410817" y="365124"/>
                <a:ext cx="11343861" cy="6447155"/>
              </a:xfrm>
            </p:spPr>
            <p:txBody>
              <a:bodyPr>
                <a:normAutofit/>
              </a:bodyPr>
              <a:lstStyle/>
              <a:p>
                <a:pPr marL="0" indent="0" algn="just">
                  <a:buNone/>
                </a:pPr>
                <a:r>
                  <a:rPr lang="vi-VN" b="1" dirty="0"/>
                  <a:t>Trường hợp tách được tuyến tính</a:t>
                </a:r>
              </a:p>
              <a:p>
                <a:pPr algn="just"/>
                <a:r>
                  <a:rPr lang="en-US" dirty="0" err="1"/>
                  <a:t>Giả</a:t>
                </a:r>
                <a:r>
                  <a:rPr lang="en-US" dirty="0"/>
                  <a:t> </a:t>
                </a:r>
                <a:r>
                  <a:rPr lang="en-US" dirty="0" err="1"/>
                  <a:t>sử</a:t>
                </a:r>
                <a:r>
                  <a:rPr lang="en-US" dirty="0"/>
                  <a:t> </a:t>
                </a:r>
                <a:r>
                  <a:rPr lang="en-US" dirty="0" err="1"/>
                  <a:t>có</a:t>
                </a:r>
                <a:r>
                  <a:rPr lang="en-US" dirty="0"/>
                  <a:t> </a:t>
                </a:r>
                <a:r>
                  <a:rPr lang="en-US" dirty="0" err="1"/>
                  <a:t>cặp</a:t>
                </a:r>
                <a:r>
                  <a:rPr lang="en-US" dirty="0"/>
                  <a:t> </a:t>
                </a:r>
                <a:r>
                  <a:rPr lang="en-US" dirty="0" err="1"/>
                  <a:t>dữ</a:t>
                </a:r>
                <a:r>
                  <a:rPr lang="en-US" dirty="0"/>
                  <a:t> </a:t>
                </a:r>
                <a:r>
                  <a:rPr lang="en-US" dirty="0" err="1"/>
                  <a:t>liệu</a:t>
                </a:r>
                <a:r>
                  <a:rPr lang="en-US" dirty="0"/>
                  <a:t> </a:t>
                </a:r>
                <a:r>
                  <a:rPr lang="en-US" dirty="0" err="1"/>
                  <a:t>huấn</a:t>
                </a:r>
                <a:r>
                  <a:rPr lang="en-US" dirty="0"/>
                  <a:t> </a:t>
                </a:r>
                <a:r>
                  <a:rPr lang="en-US" dirty="0" err="1"/>
                  <a:t>luyện</a:t>
                </a:r>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𝑋</m:t>
                        </m:r>
                      </m:e>
                      <m:sub>
                        <m:r>
                          <a:rPr lang="en-US" i="1">
                            <a:latin typeface="Cambria Math" panose="02040503050406030204" pitchFamily="18" charset="0"/>
                          </a:rPr>
                          <m:t>𝑁</m:t>
                        </m:r>
                      </m:sub>
                    </m:sSub>
                    <m:r>
                      <a:rPr lang="en-US" i="1">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r>
                      <a:rPr lang="en-US" i="1">
                        <a:latin typeface="Cambria Math" panose="02040503050406030204" pitchFamily="18" charset="0"/>
                      </a:rPr>
                      <m:t>)</m:t>
                    </m:r>
                  </m:oMath>
                </a14:m>
                <a:r>
                  <a:rPr lang="en-US" dirty="0"/>
                  <a:t> </a:t>
                </a:r>
                <a:r>
                  <a:rPr lang="en-US" dirty="0" err="1"/>
                  <a:t>với</a:t>
                </a:r>
                <a:r>
                  <a:rPr lang="en-US" dirty="0"/>
                  <a:t> </a:t>
                </a:r>
                <a:r>
                  <a:rPr lang="en-US" dirty="0" err="1"/>
                  <a:t>vec</a:t>
                </a:r>
                <a:r>
                  <a:rPr lang="en-US" dirty="0"/>
                  <a:t> to </a:t>
                </a:r>
                <a14:m>
                  <m:oMath xmlns:m="http://schemas.openxmlformats.org/officeDocument/2006/math">
                    <m:sSub>
                      <m:sSubPr>
                        <m:ctrlPr>
                          <a:rPr lang="vi-VN"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vi-VN"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𝑑</m:t>
                        </m:r>
                      </m:sup>
                    </m:sSup>
                  </m:oMath>
                </a14:m>
                <a:r>
                  <a:rPr lang="en-US" dirty="0"/>
                  <a:t> </a:t>
                </a:r>
                <a:r>
                  <a:rPr lang="en-US" dirty="0" err="1"/>
                  <a:t>là</a:t>
                </a:r>
                <a:r>
                  <a:rPr lang="en-US" dirty="0"/>
                  <a:t> </a:t>
                </a:r>
                <a:r>
                  <a:rPr lang="en-US" dirty="0" err="1"/>
                  <a:t>đầu</a:t>
                </a:r>
                <a:r>
                  <a:rPr lang="en-US" dirty="0"/>
                  <a:t> </a:t>
                </a:r>
                <a:r>
                  <a:rPr lang="en-US" dirty="0" err="1"/>
                  <a:t>vào</a:t>
                </a:r>
                <a:r>
                  <a:rPr lang="en-US" dirty="0"/>
                  <a:t> </a:t>
                </a:r>
                <a:r>
                  <a:rPr lang="en-US" dirty="0" err="1"/>
                  <a:t>điểm</a:t>
                </a:r>
                <a:r>
                  <a:rPr lang="en-US" dirty="0"/>
                  <a:t> </a:t>
                </a:r>
                <a:r>
                  <a:rPr lang="en-US" dirty="0" err="1"/>
                  <a:t>dữ</a:t>
                </a:r>
                <a:r>
                  <a:rPr lang="en-US" dirty="0"/>
                  <a:t> </a:t>
                </a:r>
                <a:r>
                  <a:rPr lang="en-US" dirty="0" err="1"/>
                  <a:t>liệu</a:t>
                </a:r>
                <a:r>
                  <a:rPr lang="en-US" dirty="0"/>
                  <a:t> </a:t>
                </a:r>
                <a:r>
                  <a:rPr lang="en-US" dirty="0" err="1"/>
                  <a:t>và</a:t>
                </a:r>
                <a:r>
                  <a:rPr lang="en-US" dirty="0"/>
                  <a:t> </a:t>
                </a:r>
                <a14:m>
                  <m:oMath xmlns:m="http://schemas.openxmlformats.org/officeDocument/2006/math">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dirty="0"/>
                  <a:t> </a:t>
                </a:r>
                <a:r>
                  <a:rPr lang="en-US" dirty="0" err="1"/>
                  <a:t>là</a:t>
                </a:r>
                <a:r>
                  <a:rPr lang="en-US" dirty="0"/>
                  <a:t> </a:t>
                </a:r>
                <a:r>
                  <a:rPr lang="en-US" dirty="0" err="1"/>
                  <a:t>nhãn</a:t>
                </a:r>
                <a:r>
                  <a:rPr lang="en-US" dirty="0"/>
                  <a:t> </a:t>
                </a:r>
                <a:r>
                  <a:rPr lang="en-US" dirty="0" err="1"/>
                  <a:t>của</a:t>
                </a:r>
                <a:r>
                  <a:rPr lang="en-US" dirty="0"/>
                  <a:t> </a:t>
                </a:r>
                <a:r>
                  <a:rPr lang="en-US" dirty="0" err="1"/>
                  <a:t>điểm</a:t>
                </a:r>
                <a:r>
                  <a:rPr lang="en-US" dirty="0"/>
                  <a:t> </a:t>
                </a:r>
                <a:r>
                  <a:rPr lang="en-US" dirty="0" err="1"/>
                  <a:t>dữ</a:t>
                </a:r>
                <a:r>
                  <a:rPr lang="en-US" dirty="0"/>
                  <a:t> </a:t>
                </a:r>
                <a:r>
                  <a:rPr lang="en-US" dirty="0" err="1"/>
                  <a:t>liệu</a:t>
                </a:r>
                <a:r>
                  <a:rPr lang="en-US" dirty="0"/>
                  <a:t> </a:t>
                </a:r>
                <a:r>
                  <a:rPr lang="en-US" dirty="0" err="1"/>
                  <a:t>đó</a:t>
                </a:r>
                <a:r>
                  <a:rPr lang="en-US" dirty="0"/>
                  <a:t>. </a:t>
                </a:r>
                <a:r>
                  <a:rPr lang="en-US" dirty="0" err="1"/>
                  <a:t>Số</a:t>
                </a:r>
                <a:r>
                  <a:rPr lang="en-US" dirty="0"/>
                  <a:t> </a:t>
                </a:r>
                <a:r>
                  <a:rPr lang="en-US" dirty="0" err="1"/>
                  <a:t>chiều</a:t>
                </a:r>
                <a:r>
                  <a:rPr lang="en-US" dirty="0"/>
                  <a:t> </a:t>
                </a:r>
                <a:r>
                  <a:rPr lang="en-US" dirty="0" err="1"/>
                  <a:t>dữ</a:t>
                </a:r>
                <a:r>
                  <a:rPr lang="en-US" dirty="0"/>
                  <a:t> </a:t>
                </a:r>
                <a:r>
                  <a:rPr lang="en-US" dirty="0" err="1"/>
                  <a:t>liệu</a:t>
                </a:r>
                <a:r>
                  <a:rPr lang="en-US" dirty="0"/>
                  <a:t> </a:t>
                </a:r>
                <a:r>
                  <a:rPr lang="en-US" dirty="0" err="1"/>
                  <a:t>là</a:t>
                </a:r>
                <a:r>
                  <a:rPr lang="en-US" dirty="0"/>
                  <a:t> d </a:t>
                </a:r>
                <a:r>
                  <a:rPr lang="en-US" dirty="0" err="1"/>
                  <a:t>và</a:t>
                </a:r>
                <a:r>
                  <a:rPr lang="en-US" dirty="0"/>
                  <a:t> N </a:t>
                </a:r>
                <a:r>
                  <a:rPr lang="en-US" dirty="0" err="1"/>
                  <a:t>là</a:t>
                </a:r>
                <a:r>
                  <a:rPr lang="en-US" dirty="0"/>
                  <a:t> </a:t>
                </a:r>
                <a:r>
                  <a:rPr lang="en-US" dirty="0" err="1"/>
                  <a:t>số</a:t>
                </a:r>
                <a:r>
                  <a:rPr lang="en-US" dirty="0"/>
                  <a:t> </a:t>
                </a:r>
                <a:r>
                  <a:rPr lang="en-US" dirty="0" err="1"/>
                  <a:t>lượng</a:t>
                </a:r>
                <a:r>
                  <a:rPr lang="en-US" dirty="0"/>
                  <a:t> </a:t>
                </a:r>
                <a:r>
                  <a:rPr lang="en-US" dirty="0" err="1"/>
                  <a:t>điểm</a:t>
                </a:r>
                <a:r>
                  <a:rPr lang="en-US" dirty="0"/>
                  <a:t> </a:t>
                </a:r>
                <a:r>
                  <a:rPr lang="en-US" dirty="0" err="1"/>
                  <a:t>dữ</a:t>
                </a:r>
                <a:r>
                  <a:rPr lang="en-US" dirty="0"/>
                  <a:t> </a:t>
                </a:r>
                <a:r>
                  <a:rPr lang="en-US" dirty="0" err="1"/>
                  <a:t>liệu</a:t>
                </a:r>
                <a:r>
                  <a:rPr lang="en-US" dirty="0"/>
                  <a:t>. </a:t>
                </a:r>
                <a:r>
                  <a:rPr lang="en-US" dirty="0" err="1"/>
                  <a:t>Giả</a:t>
                </a:r>
                <a:r>
                  <a:rPr lang="en-US" dirty="0"/>
                  <a:t> </a:t>
                </a:r>
                <a:r>
                  <a:rPr lang="en-US" dirty="0" err="1"/>
                  <a:t>sử</a:t>
                </a:r>
                <a:r>
                  <a:rPr lang="en-US" dirty="0"/>
                  <a:t> </a:t>
                </a:r>
                <a:r>
                  <a:rPr lang="en-US" dirty="0" err="1"/>
                  <a:t>nhãn</a:t>
                </a:r>
                <a:r>
                  <a:rPr lang="en-US" dirty="0"/>
                  <a:t> </a:t>
                </a:r>
                <a:r>
                  <a:rPr lang="en-US" dirty="0" err="1"/>
                  <a:t>dữ</a:t>
                </a:r>
                <a:r>
                  <a:rPr lang="en-US" dirty="0"/>
                  <a:t> </a:t>
                </a:r>
                <a:r>
                  <a:rPr lang="en-US" dirty="0" err="1"/>
                  <a:t>liệu</a:t>
                </a:r>
                <a:r>
                  <a:rPr lang="en-US" dirty="0"/>
                  <a:t> </a:t>
                </a:r>
                <a:r>
                  <a:rPr lang="en-US" dirty="0" err="1"/>
                  <a:t>nhận</a:t>
                </a:r>
                <a:r>
                  <a:rPr lang="en-US" dirty="0"/>
                  <a:t> 2 </a:t>
                </a:r>
                <a:r>
                  <a:rPr lang="en-US" dirty="0" err="1"/>
                  <a:t>giá</a:t>
                </a:r>
                <a:r>
                  <a:rPr lang="en-US" dirty="0"/>
                  <a:t> </a:t>
                </a:r>
                <a:r>
                  <a:rPr lang="en-US" dirty="0" err="1"/>
                  <a:t>trị</a:t>
                </a:r>
                <a:r>
                  <a:rPr lang="en-US" dirty="0"/>
                  <a:t> </a:t>
                </a:r>
                <a14:m>
                  <m:oMath xmlns:m="http://schemas.openxmlformats.org/officeDocument/2006/math">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=1</m:t>
                    </m:r>
                  </m:oMath>
                </a14:m>
                <a:r>
                  <a:rPr lang="en-US" dirty="0"/>
                  <a:t>  </a:t>
                </a:r>
                <a:r>
                  <a:rPr lang="en-US" dirty="0" err="1"/>
                  <a:t>hoặc</a:t>
                </a:r>
                <a:r>
                  <a:rPr lang="en-US" dirty="0"/>
                  <a:t> </a:t>
                </a:r>
                <a14:m>
                  <m:oMath xmlns:m="http://schemas.openxmlformats.org/officeDocument/2006/math">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=−1</m:t>
                    </m:r>
                  </m:oMath>
                </a14:m>
                <a:r>
                  <a:rPr lang="en-US" dirty="0"/>
                  <a:t>.</a:t>
                </a:r>
              </a:p>
              <a:p>
                <a:pPr algn="just"/>
                <a:r>
                  <a:rPr lang="en-US" dirty="0" err="1"/>
                  <a:t>Siêu</a:t>
                </a:r>
                <a:r>
                  <a:rPr lang="en-US" dirty="0"/>
                  <a:t> </a:t>
                </a:r>
                <a:r>
                  <a:rPr lang="en-US" dirty="0" err="1"/>
                  <a:t>phẳng</a:t>
                </a:r>
                <a:r>
                  <a:rPr lang="en-US" dirty="0"/>
                  <a:t> </a:t>
                </a:r>
                <a:r>
                  <a:rPr lang="en-US" dirty="0" err="1"/>
                  <a:t>trong</a:t>
                </a:r>
                <a:r>
                  <a:rPr lang="en-US" dirty="0"/>
                  <a:t> </a:t>
                </a:r>
                <a:r>
                  <a:rPr lang="en-US" dirty="0" err="1"/>
                  <a:t>không</a:t>
                </a:r>
                <a:r>
                  <a:rPr lang="en-US" dirty="0"/>
                  <a:t> </a:t>
                </a:r>
                <a:r>
                  <a:rPr lang="en-US" dirty="0" err="1"/>
                  <a:t>gian</a:t>
                </a:r>
                <a:r>
                  <a:rPr lang="en-US" dirty="0"/>
                  <a:t> </a:t>
                </a:r>
                <a:r>
                  <a:rPr lang="en-US" dirty="0" err="1"/>
                  <a:t>tổng</a:t>
                </a:r>
                <a:r>
                  <a:rPr lang="en-US" dirty="0"/>
                  <a:t> </a:t>
                </a:r>
                <a:r>
                  <a:rPr lang="en-US" dirty="0" err="1"/>
                  <a:t>quát</a:t>
                </a:r>
                <a:r>
                  <a:rPr lang="en-US" dirty="0"/>
                  <a:t> đ</a:t>
                </a:r>
                <a:r>
                  <a:rPr lang="vi-VN" dirty="0"/>
                  <a:t>ược mô tả bằng phương trình:</a:t>
                </a:r>
              </a:p>
              <a:p>
                <a:pPr algn="just"/>
                <a:r>
                  <a:rPr lang="vi-VN" dirty="0"/>
                  <a:t>			</a:t>
                </a:r>
              </a:p>
              <a:p>
                <a:pPr algn="just"/>
                <a:r>
                  <a:rPr lang="en-US" dirty="0" err="1"/>
                  <a:t>Trong</a:t>
                </a:r>
                <a:r>
                  <a:rPr lang="en-US" dirty="0"/>
                  <a:t> </a:t>
                </a:r>
                <a:r>
                  <a:rPr lang="en-US" dirty="0" err="1"/>
                  <a:t>công</a:t>
                </a:r>
                <a:r>
                  <a:rPr lang="en-US" dirty="0"/>
                  <a:t> </a:t>
                </a:r>
                <a:r>
                  <a:rPr lang="en-US" dirty="0" err="1"/>
                  <a:t>thức</a:t>
                </a:r>
                <a:r>
                  <a:rPr lang="en-US" dirty="0"/>
                  <a:t> </a:t>
                </a:r>
                <a:r>
                  <a:rPr lang="en-US" dirty="0" err="1"/>
                  <a:t>trên</a:t>
                </a:r>
                <a:r>
                  <a:rPr lang="en-US" dirty="0"/>
                  <a:t> </a:t>
                </a:r>
                <a:r>
                  <a:rPr lang="en-US" dirty="0" err="1"/>
                  <a:t>các</a:t>
                </a:r>
                <a:r>
                  <a:rPr lang="en-US" dirty="0"/>
                  <a:t> </a:t>
                </a:r>
                <a:r>
                  <a:rPr lang="en-US" dirty="0" err="1"/>
                  <a:t>mũi</a:t>
                </a:r>
                <a:r>
                  <a:rPr lang="en-US" dirty="0"/>
                  <a:t> </a:t>
                </a:r>
                <a:r>
                  <a:rPr lang="en-US" dirty="0" err="1"/>
                  <a:t>tên</a:t>
                </a:r>
                <a:r>
                  <a:rPr lang="en-US" dirty="0"/>
                  <a:t> </a:t>
                </a:r>
                <a:r>
                  <a:rPr lang="en-US" dirty="0" err="1"/>
                  <a:t>phía</a:t>
                </a:r>
                <a:r>
                  <a:rPr lang="en-US" dirty="0"/>
                  <a:t> </a:t>
                </a:r>
                <a:r>
                  <a:rPr lang="en-US" dirty="0" err="1"/>
                  <a:t>trên</a:t>
                </a:r>
                <a:r>
                  <a:rPr lang="en-US" dirty="0"/>
                  <a:t> </a:t>
                </a:r>
                <a:r>
                  <a:rPr lang="en-US" dirty="0" err="1"/>
                  <a:t>các</a:t>
                </a:r>
                <a:r>
                  <a:rPr lang="en-US" dirty="0"/>
                  <a:t> </a:t>
                </a:r>
                <a:r>
                  <a:rPr lang="en-US" dirty="0" err="1"/>
                  <a:t>chữ</a:t>
                </a:r>
                <a:r>
                  <a:rPr lang="en-US" dirty="0"/>
                  <a:t> </a:t>
                </a:r>
                <a:r>
                  <a:rPr lang="en-US" dirty="0" err="1"/>
                  <a:t>cái</a:t>
                </a:r>
                <a:r>
                  <a:rPr lang="en-US" dirty="0"/>
                  <a:t> </a:t>
                </a:r>
                <a:r>
                  <a:rPr lang="en-US" dirty="0" err="1"/>
                  <a:t>chỉ</a:t>
                </a:r>
                <a:r>
                  <a:rPr lang="en-US" dirty="0"/>
                  <a:t> ra </a:t>
                </a:r>
                <a:r>
                  <a:rPr lang="en-US" dirty="0" err="1"/>
                  <a:t>rằng</a:t>
                </a:r>
                <a:r>
                  <a:rPr lang="en-US" dirty="0"/>
                  <a:t> </a:t>
                </a:r>
                <a:r>
                  <a:rPr lang="en-US" dirty="0" err="1"/>
                  <a:t>chúng</a:t>
                </a:r>
                <a:r>
                  <a:rPr lang="en-US" dirty="0"/>
                  <a:t> </a:t>
                </a:r>
                <a:r>
                  <a:rPr lang="en-US" dirty="0" err="1"/>
                  <a:t>là</a:t>
                </a:r>
                <a:r>
                  <a:rPr lang="en-US" dirty="0"/>
                  <a:t> </a:t>
                </a:r>
                <a:r>
                  <a:rPr lang="en-US" dirty="0" err="1"/>
                  <a:t>các</a:t>
                </a:r>
                <a:r>
                  <a:rPr lang="en-US" dirty="0"/>
                  <a:t> </a:t>
                </a:r>
                <a:r>
                  <a:rPr lang="en-US" dirty="0" err="1"/>
                  <a:t>vectơ</a:t>
                </a:r>
                <a:r>
                  <a:rPr lang="en-US" dirty="0"/>
                  <a:t>. </a:t>
                </a:r>
                <a:r>
                  <a:rPr lang="en-US" dirty="0" err="1"/>
                  <a:t>Cụ</a:t>
                </a:r>
                <a:r>
                  <a:rPr lang="en-US" dirty="0"/>
                  <a:t> </a:t>
                </a:r>
                <a:r>
                  <a:rPr lang="en-US" dirty="0" err="1"/>
                  <a:t>thể</a:t>
                </a:r>
                <a:r>
                  <a:rPr lang="en-US" dirty="0"/>
                  <a:t>, </a:t>
                </a:r>
                <a:r>
                  <a:rPr lang="en-US" i="1" dirty="0"/>
                  <a:t>w = {w1, w2, ..., wd}</a:t>
                </a:r>
                <a:r>
                  <a:rPr lang="en-US" dirty="0"/>
                  <a:t> </a:t>
                </a:r>
                <a:r>
                  <a:rPr lang="en-US" dirty="0" err="1"/>
                  <a:t>là</a:t>
                </a:r>
                <a:r>
                  <a:rPr lang="en-US" dirty="0"/>
                  <a:t> </a:t>
                </a:r>
                <a:r>
                  <a:rPr lang="en-US" dirty="0" err="1"/>
                  <a:t>một</a:t>
                </a:r>
                <a:r>
                  <a:rPr lang="en-US" dirty="0"/>
                  <a:t> </a:t>
                </a:r>
                <a:r>
                  <a:rPr lang="en-US" dirty="0" err="1"/>
                  <a:t>vectơ</a:t>
                </a:r>
                <a:r>
                  <a:rPr lang="en-US" dirty="0"/>
                  <a:t> </a:t>
                </a:r>
                <a:r>
                  <a:rPr lang="en-US" dirty="0" err="1"/>
                  <a:t>trọng</a:t>
                </a:r>
                <a:r>
                  <a:rPr lang="en-US" dirty="0"/>
                  <a:t> </a:t>
                </a:r>
                <a:r>
                  <a:rPr lang="en-US" dirty="0" err="1"/>
                  <a:t>số</a:t>
                </a:r>
                <a:r>
                  <a:rPr lang="en-US" dirty="0"/>
                  <a:t> </a:t>
                </a:r>
                <a:r>
                  <a:rPr lang="en-US" dirty="0" err="1"/>
                  <a:t>và</a:t>
                </a:r>
                <a:r>
                  <a:rPr lang="en-US" dirty="0"/>
                  <a:t> b </a:t>
                </a:r>
                <a:r>
                  <a:rPr lang="en-US" dirty="0" err="1"/>
                  <a:t>là</a:t>
                </a:r>
                <a:r>
                  <a:rPr lang="en-US" dirty="0"/>
                  <a:t> </a:t>
                </a:r>
                <a:r>
                  <a:rPr lang="en-US" dirty="0" err="1"/>
                  <a:t>độ</a:t>
                </a:r>
                <a:r>
                  <a:rPr lang="en-US" dirty="0"/>
                  <a:t> </a:t>
                </a:r>
                <a:r>
                  <a:rPr lang="en-US" dirty="0" err="1"/>
                  <a:t>lệch</a:t>
                </a:r>
                <a:r>
                  <a:rPr lang="en-US" dirty="0"/>
                  <a:t>. </a:t>
                </a:r>
              </a:p>
              <a:p>
                <a:pPr algn="just"/>
                <a:r>
                  <a:rPr lang="en-US" dirty="0" err="1"/>
                  <a:t>Để</a:t>
                </a:r>
                <a:r>
                  <a:rPr lang="en-US" dirty="0"/>
                  <a:t> </a:t>
                </a:r>
                <a:r>
                  <a:rPr lang="en-US" dirty="0" err="1"/>
                  <a:t>dễ</a:t>
                </a:r>
                <a:r>
                  <a:rPr lang="en-US" dirty="0"/>
                  <a:t> </a:t>
                </a:r>
                <a:r>
                  <a:rPr lang="en-US" dirty="0" err="1"/>
                  <a:t>hình</a:t>
                </a:r>
                <a:r>
                  <a:rPr lang="en-US" dirty="0"/>
                  <a:t> dung ta </a:t>
                </a:r>
                <a:r>
                  <a:rPr lang="en-US" dirty="0" err="1"/>
                  <a:t>xét</a:t>
                </a:r>
                <a:r>
                  <a:rPr lang="en-US" dirty="0"/>
                  <a:t> d=2. </a:t>
                </a:r>
                <a:r>
                  <a:rPr lang="en-US" dirty="0" err="1"/>
                  <a:t>Khi</a:t>
                </a:r>
                <a:r>
                  <a:rPr lang="en-US" dirty="0"/>
                  <a:t> </a:t>
                </a:r>
                <a:r>
                  <a:rPr lang="en-US" dirty="0" err="1"/>
                  <a:t>đó</a:t>
                </a:r>
                <a:r>
                  <a:rPr lang="en-US" dirty="0"/>
                  <a:t> </a:t>
                </a:r>
                <a14:m>
                  <m:oMath xmlns:m="http://schemas.openxmlformats.org/officeDocument/2006/math">
                    <m:acc>
                      <m:accPr>
                        <m:chr m:val="⃗"/>
                        <m:ctrlPr>
                          <a:rPr lang="vi-VN" i="1">
                            <a:latin typeface="Cambria Math" panose="02040503050406030204" pitchFamily="18" charset="0"/>
                          </a:rPr>
                        </m:ctrlPr>
                      </m:accPr>
                      <m:e>
                        <m:r>
                          <a:rPr lang="en-US" i="1">
                            <a:latin typeface="Cambria Math" panose="02040503050406030204" pitchFamily="18" charset="0"/>
                          </a:rPr>
                          <m:t>𝑤</m:t>
                        </m:r>
                      </m:e>
                    </m:acc>
                    <m:r>
                      <a:rPr lang="en-US" i="1">
                        <a:latin typeface="Cambria Math" panose="02040503050406030204" pitchFamily="18" charset="0"/>
                      </a:rPr>
                      <m:t> . </m:t>
                    </m:r>
                    <m:acc>
                      <m:accPr>
                        <m:chr m:val="⃗"/>
                        <m:ctrlPr>
                          <a:rPr lang="vi-VN"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vi-V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vi-V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=0</m:t>
                    </m:r>
                  </m:oMath>
                </a14:m>
                <a:r>
                  <a:rPr lang="en-US" dirty="0"/>
                  <a:t>  </a:t>
                </a:r>
                <a:r>
                  <a:rPr lang="en-US" dirty="0" err="1"/>
                  <a:t>là</a:t>
                </a:r>
                <a:r>
                  <a:rPr lang="en-US" dirty="0"/>
                  <a:t> </a:t>
                </a:r>
                <a:r>
                  <a:rPr lang="en-US" dirty="0" err="1"/>
                  <a:t>đường</a:t>
                </a:r>
                <a:r>
                  <a:rPr lang="en-US" dirty="0"/>
                  <a:t> </a:t>
                </a:r>
                <a:r>
                  <a:rPr lang="en-US" dirty="0" err="1"/>
                  <a:t>thẳng</a:t>
                </a:r>
                <a:r>
                  <a:rPr lang="en-US" dirty="0"/>
                  <a:t> </a:t>
                </a:r>
                <a:r>
                  <a:rPr lang="en-US" dirty="0" err="1"/>
                  <a:t>phân</a:t>
                </a:r>
                <a:r>
                  <a:rPr lang="en-US" dirty="0"/>
                  <a:t> chia </a:t>
                </a:r>
                <a:r>
                  <a:rPr lang="en-US" dirty="0" err="1"/>
                  <a:t>giữa</a:t>
                </a:r>
                <a:r>
                  <a:rPr lang="en-US" dirty="0"/>
                  <a:t> </a:t>
                </a:r>
                <a:r>
                  <a:rPr lang="en-US" dirty="0" err="1"/>
                  <a:t>hai</a:t>
                </a:r>
                <a:r>
                  <a:rPr lang="en-US" dirty="0"/>
                  <a:t> </a:t>
                </a:r>
                <a:r>
                  <a:rPr lang="en-US" dirty="0" err="1"/>
                  <a:t>lớp</a:t>
                </a:r>
                <a:r>
                  <a:rPr lang="en-US" dirty="0"/>
                  <a:t> </a:t>
                </a:r>
                <a:r>
                  <a:rPr lang="en-US" dirty="0" err="1"/>
                  <a:t>dữ</a:t>
                </a:r>
                <a:r>
                  <a:rPr lang="en-US" dirty="0"/>
                  <a:t> </a:t>
                </a:r>
                <a:r>
                  <a:rPr lang="en-US" dirty="0" err="1"/>
                  <a:t>liệu</a:t>
                </a:r>
                <a:r>
                  <a:rPr lang="en-US" dirty="0"/>
                  <a:t> (</a:t>
                </a:r>
                <a:r>
                  <a:rPr lang="en-US" dirty="0" err="1"/>
                  <a:t>xem</a:t>
                </a:r>
                <a:r>
                  <a:rPr lang="en-US" dirty="0"/>
                  <a:t> </a:t>
                </a:r>
                <a:r>
                  <a:rPr lang="en-US" dirty="0" err="1"/>
                  <a:t>hình</a:t>
                </a:r>
                <a:r>
                  <a:rPr lang="en-US" dirty="0"/>
                  <a:t>). </a:t>
                </a:r>
                <a:r>
                  <a:rPr lang="en-US" dirty="0" err="1"/>
                  <a:t>Giả</a:t>
                </a:r>
                <a:r>
                  <a:rPr lang="en-US" dirty="0"/>
                  <a:t> </a:t>
                </a:r>
                <a:r>
                  <a:rPr lang="en-US" dirty="0" err="1"/>
                  <a:t>sử</a:t>
                </a:r>
                <a:r>
                  <a:rPr lang="en-US" dirty="0"/>
                  <a:t> </a:t>
                </a:r>
                <a:r>
                  <a:rPr lang="en-US" dirty="0" err="1"/>
                  <a:t>lớp</a:t>
                </a:r>
                <a:r>
                  <a:rPr lang="en-US" dirty="0"/>
                  <a:t> </a:t>
                </a:r>
                <a:r>
                  <a:rPr lang="en-US" dirty="0" err="1"/>
                  <a:t>các</a:t>
                </a:r>
                <a:r>
                  <a:rPr lang="en-US" dirty="0"/>
                  <a:t> ô </a:t>
                </a:r>
                <a:r>
                  <a:rPr lang="en-US" dirty="0" err="1"/>
                  <a:t>vuông</a:t>
                </a:r>
                <a:r>
                  <a:rPr lang="en-US" dirty="0"/>
                  <a:t> </a:t>
                </a:r>
                <a:r>
                  <a:rPr lang="en-US" dirty="0" err="1"/>
                  <a:t>nằm</a:t>
                </a:r>
                <a:r>
                  <a:rPr lang="en-US" dirty="0"/>
                  <a:t> </a:t>
                </a:r>
                <a:r>
                  <a:rPr lang="en-US" dirty="0" err="1"/>
                  <a:t>phía</a:t>
                </a:r>
                <a:r>
                  <a:rPr lang="en-US" dirty="0"/>
                  <a:t> </a:t>
                </a:r>
                <a:r>
                  <a:rPr lang="en-US" dirty="0" err="1"/>
                  <a:t>dương</a:t>
                </a:r>
                <a:r>
                  <a:rPr lang="en-US" dirty="0"/>
                  <a:t> </a:t>
                </a:r>
                <a:r>
                  <a:rPr lang="en-US" dirty="0" err="1"/>
                  <a:t>còn</a:t>
                </a:r>
                <a:r>
                  <a:rPr lang="en-US" dirty="0"/>
                  <a:t> </a:t>
                </a:r>
                <a:r>
                  <a:rPr lang="en-US" dirty="0" err="1"/>
                  <a:t>lớp</a:t>
                </a:r>
                <a:r>
                  <a:rPr lang="en-US" dirty="0"/>
                  <a:t> ô </a:t>
                </a:r>
                <a:r>
                  <a:rPr lang="en-US" dirty="0" err="1"/>
                  <a:t>tròn</a:t>
                </a:r>
                <a:r>
                  <a:rPr lang="en-US" dirty="0"/>
                  <a:t> </a:t>
                </a:r>
                <a:r>
                  <a:rPr lang="en-US" dirty="0" err="1"/>
                  <a:t>nằm</a:t>
                </a:r>
                <a:r>
                  <a:rPr lang="en-US" dirty="0"/>
                  <a:t> </a:t>
                </a:r>
                <a:r>
                  <a:rPr lang="en-US" dirty="0" err="1"/>
                  <a:t>phía</a:t>
                </a:r>
                <a:r>
                  <a:rPr lang="en-US" dirty="0"/>
                  <a:t> </a:t>
                </a:r>
                <a:r>
                  <a:rPr lang="en-US" dirty="0" err="1"/>
                  <a:t>âm</a:t>
                </a:r>
                <a:r>
                  <a:rPr lang="en-US" dirty="0"/>
                  <a:t> </a:t>
                </a:r>
                <a:r>
                  <a:rPr lang="en-US" dirty="0" err="1"/>
                  <a:t>của</a:t>
                </a:r>
                <a:r>
                  <a:rPr lang="en-US" dirty="0"/>
                  <a:t> </a:t>
                </a:r>
                <a:r>
                  <a:rPr lang="en-US" dirty="0" err="1"/>
                  <a:t>mặt</a:t>
                </a:r>
                <a:r>
                  <a:rPr lang="en-US" dirty="0"/>
                  <a:t> </a:t>
                </a:r>
                <a:r>
                  <a:rPr lang="en-US" dirty="0" err="1"/>
                  <a:t>phân</a:t>
                </a:r>
                <a:r>
                  <a:rPr lang="en-US" dirty="0"/>
                  <a:t> chia. Ta </a:t>
                </a:r>
                <a:r>
                  <a:rPr lang="en-US" dirty="0" err="1"/>
                  <a:t>cần</a:t>
                </a:r>
                <a:r>
                  <a:rPr lang="en-US" dirty="0"/>
                  <a:t> </a:t>
                </a:r>
                <a:r>
                  <a:rPr lang="en-US" dirty="0" err="1"/>
                  <a:t>tìm</a:t>
                </a:r>
                <a:r>
                  <a:rPr lang="en-US" dirty="0"/>
                  <a:t> </a:t>
                </a:r>
                <a:r>
                  <a:rPr lang="en-US" dirty="0" err="1"/>
                  <a:t>các</a:t>
                </a:r>
                <a:r>
                  <a:rPr lang="en-US" dirty="0"/>
                  <a:t> </a:t>
                </a:r>
                <a:r>
                  <a:rPr lang="en-US" dirty="0" err="1"/>
                  <a:t>hệ</a:t>
                </a:r>
                <a:r>
                  <a:rPr lang="en-US" dirty="0"/>
                  <a:t> </a:t>
                </a:r>
                <a:r>
                  <a:rPr lang="en-US" dirty="0" err="1"/>
                  <a:t>sô</a:t>
                </a:r>
                <a:r>
                  <a:rPr lang="en-US" dirty="0"/>
                  <a:t> </a:t>
                </a:r>
                <a:r>
                  <a:rPr lang="en-US" dirty="0" err="1"/>
                  <a:t>w</a:t>
                </a:r>
                <a:r>
                  <a:rPr lang="en-US" baseline="-25000" dirty="0" err="1"/>
                  <a:t>i</a:t>
                </a:r>
                <a:r>
                  <a:rPr lang="en-US" dirty="0"/>
                  <a:t>  </a:t>
                </a:r>
                <a:r>
                  <a:rPr lang="en-US" dirty="0" err="1"/>
                  <a:t>và</a:t>
                </a:r>
                <a:r>
                  <a:rPr lang="en-US" dirty="0"/>
                  <a:t> b.</a:t>
                </a:r>
              </a:p>
              <a:p>
                <a:pPr algn="just"/>
                <a:r>
                  <a:rPr lang="en-US" dirty="0" err="1"/>
                  <a:t>Bằng</a:t>
                </a:r>
                <a:r>
                  <a:rPr lang="en-US" dirty="0"/>
                  <a:t> </a:t>
                </a:r>
                <a:r>
                  <a:rPr lang="en-US" dirty="0" err="1"/>
                  <a:t>cách</a:t>
                </a:r>
                <a:r>
                  <a:rPr lang="en-US" dirty="0"/>
                  <a:t> </a:t>
                </a:r>
                <a:r>
                  <a:rPr lang="en-US" dirty="0" err="1"/>
                  <a:t>nhân</a:t>
                </a:r>
                <a:r>
                  <a:rPr lang="en-US" dirty="0"/>
                  <a:t> </a:t>
                </a:r>
                <a:r>
                  <a:rPr lang="en-US" dirty="0" err="1"/>
                  <a:t>các</a:t>
                </a:r>
                <a:r>
                  <a:rPr lang="en-US" dirty="0"/>
                  <a:t> </a:t>
                </a:r>
                <a:r>
                  <a:rPr lang="en-US" dirty="0" err="1"/>
                  <a:t>tham</a:t>
                </a:r>
                <a:r>
                  <a:rPr lang="en-US" dirty="0"/>
                  <a:t> </a:t>
                </a:r>
                <a:r>
                  <a:rPr lang="en-US" dirty="0" err="1"/>
                  <a:t>số</a:t>
                </a:r>
                <a:r>
                  <a:rPr lang="en-US" dirty="0"/>
                  <a:t> w </a:t>
                </a:r>
                <a:r>
                  <a:rPr lang="en-US" dirty="0" err="1"/>
                  <a:t>và</a:t>
                </a:r>
                <a:r>
                  <a:rPr lang="en-US" dirty="0"/>
                  <a:t> b </a:t>
                </a:r>
                <a:r>
                  <a:rPr lang="en-US" dirty="0" err="1"/>
                  <a:t>với</a:t>
                </a:r>
                <a:r>
                  <a:rPr lang="en-US" dirty="0"/>
                  <a:t> </a:t>
                </a:r>
                <a:r>
                  <a:rPr lang="en-US" dirty="0" err="1"/>
                  <a:t>các</a:t>
                </a:r>
                <a:r>
                  <a:rPr lang="en-US" dirty="0"/>
                  <a:t> </a:t>
                </a:r>
                <a:r>
                  <a:rPr lang="en-US" dirty="0" err="1"/>
                  <a:t>hằng</a:t>
                </a:r>
                <a:r>
                  <a:rPr lang="en-US" dirty="0"/>
                  <a:t> </a:t>
                </a:r>
                <a:r>
                  <a:rPr lang="en-US" dirty="0" err="1"/>
                  <a:t>số</a:t>
                </a:r>
                <a:r>
                  <a:rPr lang="en-US" dirty="0"/>
                  <a:t> </a:t>
                </a:r>
                <a:r>
                  <a:rPr lang="en-US" dirty="0" err="1"/>
                  <a:t>phù</a:t>
                </a:r>
                <a:r>
                  <a:rPr lang="en-US" dirty="0"/>
                  <a:t> </a:t>
                </a:r>
                <a:r>
                  <a:rPr lang="en-US" dirty="0" err="1"/>
                  <a:t>hợp</a:t>
                </a:r>
                <a:r>
                  <a:rPr lang="en-US" dirty="0"/>
                  <a:t> ta </a:t>
                </a:r>
                <a:r>
                  <a:rPr lang="en-US" dirty="0" err="1"/>
                  <a:t>có</a:t>
                </a:r>
                <a:r>
                  <a:rPr lang="en-US" dirty="0"/>
                  <a:t> </a:t>
                </a:r>
                <a:r>
                  <a:rPr lang="en-US" dirty="0" err="1"/>
                  <a:t>thể</a:t>
                </a:r>
                <a:r>
                  <a:rPr lang="en-US" dirty="0"/>
                  <a:t> </a:t>
                </a:r>
                <a:r>
                  <a:rPr lang="en-US" dirty="0" err="1"/>
                  <a:t>giả</a:t>
                </a:r>
                <a:r>
                  <a:rPr lang="en-US" dirty="0"/>
                  <a:t> </a:t>
                </a:r>
                <a:r>
                  <a:rPr lang="en-US" dirty="0" err="1"/>
                  <a:t>thiết</a:t>
                </a:r>
                <a:r>
                  <a:rPr lang="en-US" dirty="0"/>
                  <a:t> </a:t>
                </a:r>
                <a:r>
                  <a:rPr lang="en-US" dirty="0" err="1"/>
                  <a:t>các</a:t>
                </a:r>
                <a:r>
                  <a:rPr lang="en-US" dirty="0"/>
                  <a:t> </a:t>
                </a:r>
                <a:r>
                  <a:rPr lang="en-US" dirty="0" err="1"/>
                  <a:t>điểm</a:t>
                </a:r>
                <a:r>
                  <a:rPr lang="en-US" dirty="0"/>
                  <a:t> </a:t>
                </a:r>
                <a:r>
                  <a:rPr lang="en-US" dirty="0" err="1"/>
                  <a:t>hình</a:t>
                </a:r>
                <a:r>
                  <a:rPr lang="en-US" dirty="0"/>
                  <a:t> </a:t>
                </a:r>
                <a:r>
                  <a:rPr lang="en-US" dirty="0" err="1"/>
                  <a:t>vuông</a:t>
                </a:r>
                <a:r>
                  <a:rPr lang="en-US" dirty="0"/>
                  <a:t> </a:t>
                </a:r>
                <a:r>
                  <a:rPr lang="en-US" dirty="0" err="1"/>
                  <a:t>gần</a:t>
                </a:r>
                <a:r>
                  <a:rPr lang="en-US" dirty="0"/>
                  <a:t> </a:t>
                </a:r>
                <a:r>
                  <a:rPr lang="en-US" dirty="0" err="1"/>
                  <a:t>nhất</a:t>
                </a:r>
                <a:r>
                  <a:rPr lang="en-US" dirty="0"/>
                  <a:t> </a:t>
                </a:r>
                <a:r>
                  <a:rPr lang="en-US" dirty="0" err="1"/>
                  <a:t>thỏa</a:t>
                </a:r>
                <a:r>
                  <a:rPr lang="en-US" dirty="0"/>
                  <a:t> </a:t>
                </a:r>
                <a:r>
                  <a:rPr lang="en-US" dirty="0" err="1"/>
                  <a:t>mãn</a:t>
                </a:r>
                <a:r>
                  <a:rPr lang="en-US" dirty="0"/>
                  <a:t> </a:t>
                </a:r>
                <a:r>
                  <a:rPr lang="en-US" dirty="0" err="1"/>
                  <a:t>phương</a:t>
                </a:r>
                <a:r>
                  <a:rPr lang="en-US" dirty="0"/>
                  <a:t> </a:t>
                </a:r>
                <a:r>
                  <a:rPr lang="en-US" dirty="0" err="1"/>
                  <a:t>trình</a:t>
                </a:r>
                <a:r>
                  <a:rPr lang="en-US" dirty="0"/>
                  <a:t>  </a:t>
                </a:r>
                <a14:m>
                  <m:oMath xmlns:m="http://schemas.openxmlformats.org/officeDocument/2006/math">
                    <m:acc>
                      <m:accPr>
                        <m:chr m:val="⃗"/>
                        <m:ctrlPr>
                          <a:rPr lang="vi-VN" i="1">
                            <a:latin typeface="Cambria Math" panose="02040503050406030204" pitchFamily="18" charset="0"/>
                          </a:rPr>
                        </m:ctrlPr>
                      </m:accPr>
                      <m:e>
                        <m:r>
                          <a:rPr lang="en-US" i="1">
                            <a:latin typeface="Cambria Math" panose="02040503050406030204" pitchFamily="18" charset="0"/>
                          </a:rPr>
                          <m:t>𝑤</m:t>
                        </m:r>
                      </m:e>
                    </m:acc>
                    <m:r>
                      <a:rPr lang="en-US" i="1">
                        <a:latin typeface="Cambria Math" panose="02040503050406030204" pitchFamily="18" charset="0"/>
                      </a:rPr>
                      <m:t> . </m:t>
                    </m:r>
                    <m:acc>
                      <m:accPr>
                        <m:chr m:val="⃗"/>
                        <m:ctrlPr>
                          <a:rPr lang="vi-VN"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=1</m:t>
                    </m:r>
                  </m:oMath>
                </a14:m>
                <a:r>
                  <a:rPr lang="en-US" dirty="0"/>
                  <a:t> </a:t>
                </a:r>
                <a:r>
                  <a:rPr lang="vi-VN" dirty="0"/>
                  <a:t>và </a:t>
                </a:r>
                <a:r>
                  <a:rPr lang="en-US" dirty="0" err="1"/>
                  <a:t>điểm</a:t>
                </a:r>
                <a:r>
                  <a:rPr lang="en-US" dirty="0"/>
                  <a:t> </a:t>
                </a:r>
                <a:r>
                  <a:rPr lang="en-US" dirty="0" err="1"/>
                  <a:t>gần</a:t>
                </a:r>
                <a:r>
                  <a:rPr lang="en-US" dirty="0"/>
                  <a:t> </a:t>
                </a:r>
                <a:r>
                  <a:rPr lang="en-US" dirty="0" err="1"/>
                  <a:t>nhất</a:t>
                </a:r>
                <a:r>
                  <a:rPr lang="en-US" dirty="0"/>
                  <a:t> </a:t>
                </a:r>
                <a:r>
                  <a:rPr lang="en-US" dirty="0" err="1"/>
                  <a:t>của</a:t>
                </a:r>
                <a:r>
                  <a:rPr lang="en-US" dirty="0"/>
                  <a:t> </a:t>
                </a:r>
                <a:r>
                  <a:rPr lang="en-US" dirty="0" err="1"/>
                  <a:t>lớp</a:t>
                </a:r>
                <a:r>
                  <a:rPr lang="en-US" dirty="0"/>
                  <a:t> </a:t>
                </a:r>
                <a:r>
                  <a:rPr lang="en-US" dirty="0" err="1"/>
                  <a:t>hình</a:t>
                </a:r>
                <a:r>
                  <a:rPr lang="en-US" dirty="0"/>
                  <a:t> </a:t>
                </a:r>
                <a:r>
                  <a:rPr lang="en-US" dirty="0" err="1"/>
                  <a:t>tròn</a:t>
                </a:r>
                <a:r>
                  <a:rPr lang="en-US" dirty="0"/>
                  <a:t> </a:t>
                </a:r>
                <a:r>
                  <a:rPr lang="en-US" dirty="0" err="1"/>
                  <a:t>thỏa</a:t>
                </a:r>
                <a:r>
                  <a:rPr lang="en-US" dirty="0"/>
                  <a:t> </a:t>
                </a:r>
                <a:r>
                  <a:rPr lang="en-US" dirty="0" err="1"/>
                  <a:t>mãn</a:t>
                </a:r>
                <a:r>
                  <a:rPr lang="en-US" dirty="0"/>
                  <a:t> </a:t>
                </a:r>
                <a:r>
                  <a:rPr lang="en-US" dirty="0" err="1"/>
                  <a:t>phương</a:t>
                </a:r>
                <a:r>
                  <a:rPr lang="en-US" dirty="0"/>
                  <a:t> </a:t>
                </a:r>
                <a:r>
                  <a:rPr lang="en-US" dirty="0" err="1"/>
                  <a:t>trình</a:t>
                </a:r>
                <a:r>
                  <a:rPr lang="en-US" dirty="0"/>
                  <a:t>  </a:t>
                </a:r>
                <a14:m>
                  <m:oMath xmlns:m="http://schemas.openxmlformats.org/officeDocument/2006/math">
                    <m:acc>
                      <m:accPr>
                        <m:chr m:val="⃗"/>
                        <m:ctrlPr>
                          <a:rPr lang="vi-VN" i="1">
                            <a:latin typeface="Cambria Math" panose="02040503050406030204" pitchFamily="18" charset="0"/>
                          </a:rPr>
                        </m:ctrlPr>
                      </m:accPr>
                      <m:e>
                        <m:r>
                          <a:rPr lang="en-US" i="1">
                            <a:latin typeface="Cambria Math" panose="02040503050406030204" pitchFamily="18" charset="0"/>
                          </a:rPr>
                          <m:t>𝑤</m:t>
                        </m:r>
                      </m:e>
                    </m:acc>
                    <m:r>
                      <a:rPr lang="en-US" i="1">
                        <a:latin typeface="Cambria Math" panose="02040503050406030204" pitchFamily="18" charset="0"/>
                      </a:rPr>
                      <m:t> . </m:t>
                    </m:r>
                    <m:acc>
                      <m:accPr>
                        <m:chr m:val="⃗"/>
                        <m:ctrlPr>
                          <a:rPr lang="vi-VN"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=−1.</m:t>
                    </m:r>
                  </m:oMath>
                </a14:m>
                <a:endParaRPr lang="vi-VN" dirty="0"/>
              </a:p>
              <a:p>
                <a:pPr algn="just"/>
                <a:endParaRPr lang="vi-VN" dirty="0"/>
              </a:p>
              <a:p>
                <a:pPr algn="just"/>
                <a:endParaRPr lang="en-US" dirty="0"/>
              </a:p>
              <a:p>
                <a:pPr algn="just"/>
                <a:endParaRPr lang="vi-VN" dirty="0"/>
              </a:p>
            </p:txBody>
          </p:sp>
        </mc:Choice>
        <mc:Fallback xmlns="">
          <p:sp>
            <p:nvSpPr>
              <p:cNvPr id="3" name="Content Placeholder 2">
                <a:extLst>
                  <a:ext uri="{FF2B5EF4-FFF2-40B4-BE49-F238E27FC236}">
                    <a16:creationId xmlns:a16="http://schemas.microsoft.com/office/drawing/2014/main" id="{ECFEC923-D31E-4B35-87FA-450948DECAA8}"/>
                  </a:ext>
                </a:extLst>
              </p:cNvPr>
              <p:cNvSpPr>
                <a:spLocks noGrp="1" noRot="1" noChangeAspect="1" noMove="1" noResize="1" noEditPoints="1" noAdjustHandles="1" noChangeArrowheads="1" noChangeShapeType="1" noTextEdit="1"/>
              </p:cNvSpPr>
              <p:nvPr>
                <p:ph idx="1"/>
              </p:nvPr>
            </p:nvSpPr>
            <p:spPr>
              <a:xfrm>
                <a:off x="410817" y="365124"/>
                <a:ext cx="11343861" cy="6447155"/>
              </a:xfrm>
              <a:blipFill>
                <a:blip r:embed="rId2"/>
                <a:stretch>
                  <a:fillRect l="-699" t="-568" r="-699"/>
                </a:stretch>
              </a:blipFill>
            </p:spPr>
            <p:txBody>
              <a:bodyPr/>
              <a:lstStyle/>
              <a:p>
                <a:r>
                  <a:rPr lang="vi-VN">
                    <a:noFill/>
                  </a:rPr>
                  <a:t> </a:t>
                </a:r>
              </a:p>
            </p:txBody>
          </p:sp>
        </mc:Fallback>
      </mc:AlternateContent>
      <p:pic>
        <p:nvPicPr>
          <p:cNvPr id="4" name="Picture 3">
            <a:extLst>
              <a:ext uri="{FF2B5EF4-FFF2-40B4-BE49-F238E27FC236}">
                <a16:creationId xmlns:a16="http://schemas.microsoft.com/office/drawing/2014/main" id="{037E3EFC-51EF-45C3-AD0F-ACE64F9B957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7930" y="2590440"/>
            <a:ext cx="1948070" cy="286608"/>
          </a:xfrm>
          <a:prstGeom prst="rect">
            <a:avLst/>
          </a:prstGeom>
          <a:noFill/>
          <a:ln>
            <a:noFill/>
          </a:ln>
        </p:spPr>
      </p:pic>
    </p:spTree>
    <p:extLst>
      <p:ext uri="{BB962C8B-B14F-4D97-AF65-F5344CB8AC3E}">
        <p14:creationId xmlns:p14="http://schemas.microsoft.com/office/powerpoint/2010/main" val="682571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F192-7EE4-4563-9037-C45C0E7D6591}"/>
              </a:ext>
            </a:extLst>
          </p:cNvPr>
          <p:cNvSpPr>
            <a:spLocks noGrp="1"/>
          </p:cNvSpPr>
          <p:nvPr>
            <p:ph type="title"/>
          </p:nvPr>
        </p:nvSpPr>
        <p:spPr>
          <a:xfrm flipV="1">
            <a:off x="838200" y="319406"/>
            <a:ext cx="10515600" cy="45719"/>
          </a:xfrm>
        </p:spPr>
        <p:txBody>
          <a:bodyPr>
            <a:normAutofit fontScale="90000"/>
          </a:bodyPr>
          <a:lstStyle/>
          <a:p>
            <a:endParaRPr lang="vi-V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FEC923-D31E-4B35-87FA-450948DECAA8}"/>
                  </a:ext>
                </a:extLst>
              </p:cNvPr>
              <p:cNvSpPr>
                <a:spLocks noGrp="1"/>
              </p:cNvSpPr>
              <p:nvPr>
                <p:ph idx="1"/>
              </p:nvPr>
            </p:nvSpPr>
            <p:spPr>
              <a:xfrm>
                <a:off x="410817" y="365124"/>
                <a:ext cx="11343861" cy="6447155"/>
              </a:xfrm>
            </p:spPr>
            <p:txBody>
              <a:bodyPr>
                <a:normAutofit/>
              </a:bodyPr>
              <a:lstStyle/>
              <a:p>
                <a:pPr algn="just"/>
                <a:r>
                  <a:rPr lang="en-US" sz="2000" dirty="0"/>
                  <a:t>Với </a:t>
                </a:r>
                <a:r>
                  <a:rPr lang="en-US" sz="2000" dirty="0" err="1"/>
                  <a:t>bất</a:t>
                </a:r>
                <a:r>
                  <a:rPr lang="en-US" sz="2000" dirty="0"/>
                  <a:t> </a:t>
                </a:r>
                <a:r>
                  <a:rPr lang="en-US" sz="2000" dirty="0" err="1"/>
                  <a:t>kỳ</a:t>
                </a:r>
                <a:r>
                  <a:rPr lang="en-US" sz="2000" dirty="0"/>
                  <a:t> </a:t>
                </a:r>
                <a:r>
                  <a:rPr lang="en-US" sz="2000" dirty="0" err="1"/>
                  <a:t>một</a:t>
                </a:r>
                <a:r>
                  <a:rPr lang="en-US" sz="2000" dirty="0"/>
                  <a:t> </a:t>
                </a:r>
                <a:r>
                  <a:rPr lang="en-US" sz="2000" dirty="0" err="1"/>
                  <a:t>cặp</a:t>
                </a:r>
                <a:r>
                  <a:rPr lang="en-US" sz="2000" dirty="0"/>
                  <a:t> </a:t>
                </a:r>
                <a:r>
                  <a:rPr lang="en-US" sz="2000" dirty="0" err="1"/>
                  <a:t>dữ</a:t>
                </a:r>
                <a:r>
                  <a:rPr lang="en-US" sz="2000" dirty="0"/>
                  <a:t> </a:t>
                </a:r>
                <a:r>
                  <a:rPr lang="en-US" sz="2000" dirty="0" err="1"/>
                  <a:t>liệu</a:t>
                </a:r>
                <a:r>
                  <a:rPr lang="en-US" sz="2000" dirty="0"/>
                  <a:t> </a:t>
                </a:r>
                <a14:m>
                  <m:oMath xmlns:m="http://schemas.openxmlformats.org/officeDocument/2006/math">
                    <m:r>
                      <a:rPr lang="en-US" sz="2000" i="1">
                        <a:latin typeface="Cambria Math" panose="02040503050406030204" pitchFamily="18" charset="0"/>
                      </a:rPr>
                      <m:t>(</m:t>
                    </m:r>
                    <m:sSub>
                      <m:sSubPr>
                        <m:ctrlPr>
                          <a:rPr lang="vi-VN"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𝑘</m:t>
                        </m:r>
                      </m:sub>
                    </m:sSub>
                    <m:r>
                      <a:rPr lang="en-US" sz="2000" i="1">
                        <a:latin typeface="Cambria Math" panose="02040503050406030204" pitchFamily="18" charset="0"/>
                      </a:rPr>
                      <m:t>,</m:t>
                    </m:r>
                    <m:sSub>
                      <m:sSubPr>
                        <m:ctrlPr>
                          <a:rPr lang="vi-VN"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𝑘</m:t>
                        </m:r>
                      </m:sub>
                    </m:sSub>
                    <m:r>
                      <a:rPr lang="en-US" sz="2000" i="1">
                        <a:latin typeface="Cambria Math" panose="02040503050406030204" pitchFamily="18" charset="0"/>
                      </a:rPr>
                      <m:t>)</m:t>
                    </m:r>
                  </m:oMath>
                </a14:m>
                <a:r>
                  <a:rPr lang="en-US" sz="2000" dirty="0"/>
                  <a:t> </a:t>
                </a:r>
                <a:r>
                  <a:rPr lang="en-US" sz="2000" dirty="0" err="1"/>
                  <a:t>nào</a:t>
                </a:r>
                <a:r>
                  <a:rPr lang="en-US" sz="2000" dirty="0"/>
                  <a:t>, </a:t>
                </a:r>
                <a:r>
                  <a:rPr lang="en-US" sz="2000" dirty="0" err="1"/>
                  <a:t>khoảng</a:t>
                </a:r>
                <a:r>
                  <a:rPr lang="en-US" sz="2000" dirty="0"/>
                  <a:t> </a:t>
                </a:r>
                <a:r>
                  <a:rPr lang="en-US" sz="2000" dirty="0" err="1"/>
                  <a:t>cách</a:t>
                </a:r>
                <a:r>
                  <a:rPr lang="en-US" sz="2000" dirty="0"/>
                  <a:t> </a:t>
                </a:r>
                <a:r>
                  <a:rPr lang="en-US" sz="2000" dirty="0" err="1"/>
                  <a:t>từ</a:t>
                </a:r>
                <a:r>
                  <a:rPr lang="en-US" sz="2000" dirty="0"/>
                  <a:t> </a:t>
                </a:r>
                <a:r>
                  <a:rPr lang="en-US" sz="2000" dirty="0" err="1"/>
                  <a:t>điểm</a:t>
                </a:r>
                <a:r>
                  <a:rPr lang="en-US" sz="2000" dirty="0"/>
                  <a:t> </a:t>
                </a:r>
                <a:r>
                  <a:rPr lang="en-US" sz="2000" dirty="0" err="1"/>
                  <a:t>đó</a:t>
                </a:r>
                <a:r>
                  <a:rPr lang="en-US" sz="2000" dirty="0"/>
                  <a:t> </a:t>
                </a:r>
                <a:r>
                  <a:rPr lang="en-US" sz="2000" dirty="0" err="1"/>
                  <a:t>tới</a:t>
                </a:r>
                <a:r>
                  <a:rPr lang="en-US" sz="2000" dirty="0"/>
                  <a:t> </a:t>
                </a:r>
                <a:r>
                  <a:rPr lang="en-US" sz="2000" dirty="0" err="1"/>
                  <a:t>mặt</a:t>
                </a:r>
                <a:r>
                  <a:rPr lang="en-US" sz="2000" dirty="0"/>
                  <a:t> </a:t>
                </a:r>
                <a:r>
                  <a:rPr lang="en-US" sz="2000" dirty="0" err="1"/>
                  <a:t>phân</a:t>
                </a:r>
                <a:r>
                  <a:rPr lang="en-US" sz="2000" dirty="0"/>
                  <a:t> chia </a:t>
                </a:r>
                <a:r>
                  <a:rPr lang="en-US" sz="2000" dirty="0" err="1"/>
                  <a:t>là</a:t>
                </a:r>
                <a:endParaRPr lang="en-US" sz="2000" dirty="0"/>
              </a:p>
              <a:p>
                <a:pPr algn="just"/>
                <a:r>
                  <a:rPr lang="en-US" sz="2000" dirty="0"/>
                  <a:t>			</a:t>
                </a:r>
                <a14:m>
                  <m:oMath xmlns:m="http://schemas.openxmlformats.org/officeDocument/2006/math">
                    <m:f>
                      <m:fPr>
                        <m:ctrlPr>
                          <a:rPr lang="vi-VN" sz="2000" i="1">
                            <a:latin typeface="Cambria Math" panose="02040503050406030204" pitchFamily="18" charset="0"/>
                          </a:rPr>
                        </m:ctrlPr>
                      </m:fPr>
                      <m:num>
                        <m:sSub>
                          <m:sSubPr>
                            <m:ctrlPr>
                              <a:rPr lang="vi-VN"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𝑘</m:t>
                            </m:r>
                          </m:sub>
                        </m:sSub>
                        <m:r>
                          <a:rPr lang="fr-FR" sz="2000" i="1">
                            <a:latin typeface="Cambria Math" panose="02040503050406030204" pitchFamily="18" charset="0"/>
                          </a:rPr>
                          <m:t>(</m:t>
                        </m:r>
                        <m:sSup>
                          <m:sSupPr>
                            <m:ctrlPr>
                              <a:rPr lang="vi-VN" sz="2000" i="1">
                                <a:latin typeface="Cambria Math" panose="02040503050406030204" pitchFamily="18" charset="0"/>
                              </a:rPr>
                            </m:ctrlPr>
                          </m:sSupPr>
                          <m:e>
                            <m:r>
                              <a:rPr lang="en-US" sz="2000" i="1">
                                <a:latin typeface="Cambria Math" panose="02040503050406030204" pitchFamily="18" charset="0"/>
                              </a:rPr>
                              <m:t>𝑤</m:t>
                            </m:r>
                          </m:e>
                          <m:sup>
                            <m:r>
                              <a:rPr lang="en-US" sz="2000" i="1">
                                <a:latin typeface="Cambria Math" panose="02040503050406030204" pitchFamily="18" charset="0"/>
                              </a:rPr>
                              <m:t>𝑇</m:t>
                            </m:r>
                          </m:sup>
                        </m:sSup>
                        <m:sSub>
                          <m:sSubPr>
                            <m:ctrlPr>
                              <a:rPr lang="vi-VN"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𝑘</m:t>
                            </m:r>
                          </m:sub>
                        </m:sSub>
                        <m:r>
                          <a:rPr lang="fr-FR" sz="2000" i="1">
                            <a:latin typeface="Cambria Math" panose="02040503050406030204" pitchFamily="18" charset="0"/>
                          </a:rPr>
                          <m:t>+</m:t>
                        </m:r>
                        <m:r>
                          <a:rPr lang="en-US" sz="2000" i="1">
                            <a:latin typeface="Cambria Math" panose="02040503050406030204" pitchFamily="18" charset="0"/>
                          </a:rPr>
                          <m:t>𝑏</m:t>
                        </m:r>
                        <m:r>
                          <a:rPr lang="fr-FR" sz="2000" i="1">
                            <a:latin typeface="Cambria Math" panose="02040503050406030204" pitchFamily="18" charset="0"/>
                          </a:rPr>
                          <m:t>)</m:t>
                        </m:r>
                      </m:num>
                      <m:den>
                        <m:d>
                          <m:dPr>
                            <m:begChr m:val="‖"/>
                            <m:endChr m:val="‖"/>
                            <m:ctrlPr>
                              <a:rPr lang="vi-VN" sz="2000" i="1">
                                <a:latin typeface="Cambria Math" panose="02040503050406030204" pitchFamily="18" charset="0"/>
                              </a:rPr>
                            </m:ctrlPr>
                          </m:dPr>
                          <m:e>
                            <m:r>
                              <a:rPr lang="en-US" sz="2000" i="1">
                                <a:latin typeface="Cambria Math" panose="02040503050406030204" pitchFamily="18" charset="0"/>
                              </a:rPr>
                              <m:t>𝑤</m:t>
                            </m:r>
                          </m:e>
                        </m:d>
                      </m:den>
                    </m:f>
                  </m:oMath>
                </a14:m>
                <a:endParaRPr lang="en-US" sz="2000" dirty="0"/>
              </a:p>
              <a:p>
                <a:pPr algn="just"/>
                <a:r>
                  <a:rPr lang="en-US" sz="2000" dirty="0" err="1"/>
                  <a:t>Chuẩn</a:t>
                </a:r>
                <a:r>
                  <a:rPr lang="en-US" sz="2000" dirty="0"/>
                  <a:t> đ</a:t>
                </a:r>
                <a:r>
                  <a:rPr lang="vi-VN" sz="2000" dirty="0"/>
                  <a:t>ược lấy là chuẩn Euclid.</a:t>
                </a:r>
              </a:p>
              <a:p>
                <a:pPr algn="just"/>
                <a:endParaRPr lang="vi-VN" sz="2000" dirty="0"/>
              </a:p>
              <a:p>
                <a:pPr algn="just"/>
                <a:endParaRPr lang="vi-VN" sz="2000" dirty="0"/>
              </a:p>
              <a:p>
                <a:pPr algn="just"/>
                <a:endParaRPr lang="vi-VN" sz="2000" dirty="0"/>
              </a:p>
              <a:p>
                <a:pPr algn="just"/>
                <a:endParaRPr lang="vi-VN" sz="2000" dirty="0"/>
              </a:p>
              <a:p>
                <a:pPr algn="just"/>
                <a:endParaRPr lang="vi-VN" sz="2000" dirty="0"/>
              </a:p>
              <a:p>
                <a:pPr algn="just"/>
                <a:endParaRPr lang="vi-VN" sz="2000" dirty="0"/>
              </a:p>
              <a:p>
                <a:pPr algn="just"/>
                <a:endParaRPr lang="vi-VN" sz="2000" dirty="0"/>
              </a:p>
              <a:p>
                <a:pPr algn="just"/>
                <a:endParaRPr lang="fr-FR" sz="2000" dirty="0"/>
              </a:p>
              <a:p>
                <a:pPr algn="just"/>
                <a:r>
                  <a:rPr lang="fr-FR" sz="2000" b="1" dirty="0" err="1"/>
                  <a:t>Xây</a:t>
                </a:r>
                <a:r>
                  <a:rPr lang="fr-FR" sz="2000" b="1" dirty="0"/>
                  <a:t> d</a:t>
                </a:r>
                <a:r>
                  <a:rPr lang="vi-VN" sz="2000" b="1" dirty="0"/>
                  <a:t>ựng bài toán tối ưu cho SVM</a:t>
                </a:r>
                <a:endParaRPr lang="fr-FR" sz="2000" b="1" dirty="0"/>
              </a:p>
              <a:p>
                <a:pPr algn="just"/>
                <a:r>
                  <a:rPr lang="fr-FR" sz="2000" dirty="0" err="1"/>
                  <a:t>Nhận</a:t>
                </a:r>
                <a:r>
                  <a:rPr lang="fr-FR" sz="2000" dirty="0"/>
                  <a:t> </a:t>
                </a:r>
                <a:r>
                  <a:rPr lang="fr-FR" sz="2000" dirty="0" err="1"/>
                  <a:t>thấy</a:t>
                </a:r>
                <a:r>
                  <a:rPr lang="fr-FR" sz="2000" dirty="0"/>
                  <a:t> </a:t>
                </a:r>
                <a:r>
                  <a:rPr lang="fr-FR" sz="2000" dirty="0" err="1"/>
                  <a:t>rằng</a:t>
                </a:r>
                <a:r>
                  <a:rPr lang="fr-FR" sz="2000" dirty="0"/>
                  <a:t> </a:t>
                </a:r>
                <a:r>
                  <a:rPr lang="fr-FR" sz="2000" dirty="0" err="1"/>
                  <a:t>y</a:t>
                </a:r>
                <a:r>
                  <a:rPr lang="fr-FR" sz="2000" baseline="-25000" dirty="0" err="1"/>
                  <a:t>n</a:t>
                </a:r>
                <a:r>
                  <a:rPr lang="fr-FR" sz="2000" baseline="-25000" dirty="0"/>
                  <a:t> </a:t>
                </a:r>
                <a:r>
                  <a:rPr lang="fr-FR" sz="2000" dirty="0" err="1"/>
                  <a:t>luôn</a:t>
                </a:r>
                <a:r>
                  <a:rPr lang="fr-FR" sz="2000" dirty="0"/>
                  <a:t> ở </a:t>
                </a:r>
                <a:r>
                  <a:rPr lang="fr-FR" sz="2000" dirty="0" err="1"/>
                  <a:t>phía</a:t>
                </a:r>
                <a:r>
                  <a:rPr lang="fr-FR" sz="2000" dirty="0"/>
                  <a:t> </a:t>
                </a:r>
                <a:r>
                  <a:rPr lang="fr-FR" sz="2000" dirty="0" err="1"/>
                  <a:t>với</a:t>
                </a:r>
                <a:r>
                  <a:rPr lang="fr-FR" sz="2000" dirty="0"/>
                  <a:t> x</a:t>
                </a:r>
                <a:r>
                  <a:rPr lang="vi-VN" sz="2000" baseline="-25000" dirty="0"/>
                  <a:t>k</a:t>
                </a:r>
                <a:r>
                  <a:rPr lang="fr-FR" sz="2000" baseline="-25000" dirty="0"/>
                  <a:t> </a:t>
                </a:r>
                <a:r>
                  <a:rPr lang="fr-FR" sz="2000" dirty="0"/>
                  <a:t> </a:t>
                </a:r>
                <a:r>
                  <a:rPr lang="fr-FR" sz="2000" dirty="0" err="1"/>
                  <a:t>theo</a:t>
                </a:r>
                <a:r>
                  <a:rPr lang="fr-FR" sz="2000" dirty="0"/>
                  <a:t> </a:t>
                </a:r>
                <a:r>
                  <a:rPr lang="fr-FR" sz="2000" dirty="0" err="1"/>
                  <a:t>mặt</a:t>
                </a:r>
                <a:r>
                  <a:rPr lang="fr-FR" sz="2000" dirty="0"/>
                  <a:t> </a:t>
                </a:r>
                <a:r>
                  <a:rPr lang="fr-FR" sz="2000" dirty="0" err="1"/>
                  <a:t>phân</a:t>
                </a:r>
                <a:r>
                  <a:rPr lang="fr-FR" sz="2000" dirty="0"/>
                  <a:t> </a:t>
                </a:r>
                <a:r>
                  <a:rPr lang="fr-FR" sz="2000" dirty="0" err="1"/>
                  <a:t>cách</a:t>
                </a:r>
                <a:r>
                  <a:rPr lang="fr-FR" sz="2000" dirty="0"/>
                  <a:t> do </a:t>
                </a:r>
                <a:r>
                  <a:rPr lang="fr-FR" sz="2000" dirty="0" err="1"/>
                  <a:t>đó</a:t>
                </a:r>
                <a:r>
                  <a:rPr lang="fr-FR" sz="2000" dirty="0"/>
                  <a:t> y</a:t>
                </a:r>
                <a:r>
                  <a:rPr lang="vi-VN" sz="2000" baseline="-25000" dirty="0"/>
                  <a:t>k</a:t>
                </a:r>
                <a:r>
                  <a:rPr lang="fr-FR" sz="2000" baseline="-25000" dirty="0"/>
                  <a:t> </a:t>
                </a:r>
                <a:r>
                  <a:rPr lang="fr-FR" sz="2000" dirty="0" err="1"/>
                  <a:t>luôn</a:t>
                </a:r>
                <a:r>
                  <a:rPr lang="fr-FR" sz="2000" dirty="0"/>
                  <a:t> </a:t>
                </a:r>
                <a:r>
                  <a:rPr lang="fr-FR" sz="2000" dirty="0" err="1"/>
                  <a:t>cùng</a:t>
                </a:r>
                <a:r>
                  <a:rPr lang="fr-FR" sz="2000" dirty="0"/>
                  <a:t> </a:t>
                </a:r>
                <a:r>
                  <a:rPr lang="fr-FR" sz="2000" dirty="0" err="1"/>
                  <a:t>dấu</a:t>
                </a:r>
                <a:r>
                  <a:rPr lang="fr-FR" sz="2000" baseline="-25000" dirty="0"/>
                  <a:t> </a:t>
                </a:r>
                <a:r>
                  <a:rPr lang="fr-FR" sz="2000" dirty="0" err="1"/>
                  <a:t>với</a:t>
                </a:r>
                <a:r>
                  <a:rPr lang="fr-FR" sz="2000" dirty="0"/>
                  <a:t> </a:t>
                </a:r>
                <a14:m>
                  <m:oMath xmlns:m="http://schemas.openxmlformats.org/officeDocument/2006/math">
                    <m:sSup>
                      <m:sSupPr>
                        <m:ctrlPr>
                          <a:rPr lang="vi-VN" sz="2000" i="1">
                            <a:latin typeface="Cambria Math" panose="02040503050406030204" pitchFamily="18" charset="0"/>
                          </a:rPr>
                        </m:ctrlPr>
                      </m:sSupPr>
                      <m:e>
                        <m:r>
                          <a:rPr lang="en-US" sz="2000" i="1">
                            <a:latin typeface="Cambria Math" panose="02040503050406030204" pitchFamily="18" charset="0"/>
                          </a:rPr>
                          <m:t>𝑤</m:t>
                        </m:r>
                      </m:e>
                      <m:sup>
                        <m:r>
                          <a:rPr lang="en-US" sz="2000" i="1">
                            <a:latin typeface="Cambria Math" panose="02040503050406030204" pitchFamily="18" charset="0"/>
                          </a:rPr>
                          <m:t>𝑇</m:t>
                        </m:r>
                      </m:sup>
                    </m:sSup>
                    <m:sSub>
                      <m:sSubPr>
                        <m:ctrlPr>
                          <a:rPr lang="vi-VN"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𝑘</m:t>
                        </m:r>
                      </m:sub>
                    </m:sSub>
                    <m:r>
                      <a:rPr lang="fr-FR" sz="2000" i="1">
                        <a:latin typeface="Cambria Math" panose="02040503050406030204" pitchFamily="18" charset="0"/>
                      </a:rPr>
                      <m:t>+</m:t>
                    </m:r>
                    <m:r>
                      <a:rPr lang="en-US" sz="2000" i="1">
                        <a:latin typeface="Cambria Math" panose="02040503050406030204" pitchFamily="18" charset="0"/>
                      </a:rPr>
                      <m:t>𝑏</m:t>
                    </m:r>
                  </m:oMath>
                </a14:m>
                <a:r>
                  <a:rPr lang="en-US" sz="2000" dirty="0"/>
                  <a:t> </a:t>
                </a:r>
                <a:r>
                  <a:rPr lang="vi-VN" sz="2000" dirty="0"/>
                  <a:t>nên tử số là một đại lượng không âm. </a:t>
                </a:r>
                <a:r>
                  <a:rPr lang="fr-FR" sz="2000" dirty="0" err="1"/>
                  <a:t>Với</a:t>
                </a:r>
                <a:r>
                  <a:rPr lang="fr-FR" sz="2000" dirty="0"/>
                  <a:t> </a:t>
                </a:r>
                <a:r>
                  <a:rPr lang="fr-FR" sz="2000" dirty="0" err="1"/>
                  <a:t>mặt</a:t>
                </a:r>
                <a:r>
                  <a:rPr lang="fr-FR" sz="2000" dirty="0"/>
                  <a:t> </a:t>
                </a:r>
                <a:r>
                  <a:rPr lang="fr-FR" sz="2000" dirty="0" err="1"/>
                  <a:t>phân</a:t>
                </a:r>
                <a:r>
                  <a:rPr lang="fr-FR" sz="2000" dirty="0"/>
                  <a:t> chia </a:t>
                </a:r>
                <a:r>
                  <a:rPr lang="fr-FR" sz="2000" dirty="0" err="1"/>
                  <a:t>này</a:t>
                </a:r>
                <a:r>
                  <a:rPr lang="fr-FR" sz="2000" dirty="0"/>
                  <a:t> , </a:t>
                </a:r>
                <a:r>
                  <a:rPr lang="fr-FR" sz="2000" i="1" dirty="0" err="1"/>
                  <a:t>margin</a:t>
                </a:r>
                <a:r>
                  <a:rPr lang="fr-FR" sz="2000" dirty="0"/>
                  <a:t> </a:t>
                </a:r>
                <a:r>
                  <a:rPr lang="fr-FR" sz="2000" dirty="0" err="1"/>
                  <a:t>được</a:t>
                </a:r>
                <a:r>
                  <a:rPr lang="fr-FR" sz="2000" dirty="0"/>
                  <a:t> </a:t>
                </a:r>
                <a:r>
                  <a:rPr lang="fr-FR" sz="2000" dirty="0" err="1"/>
                  <a:t>tính</a:t>
                </a:r>
                <a:r>
                  <a:rPr lang="fr-FR" sz="2000" dirty="0"/>
                  <a:t> là </a:t>
                </a:r>
                <a:r>
                  <a:rPr lang="fr-FR" sz="2000" dirty="0" err="1"/>
                  <a:t>khoảng</a:t>
                </a:r>
                <a:r>
                  <a:rPr lang="fr-FR" sz="2000" dirty="0"/>
                  <a:t> </a:t>
                </a:r>
                <a:r>
                  <a:rPr lang="fr-FR" sz="2000" dirty="0" err="1"/>
                  <a:t>cách</a:t>
                </a:r>
                <a:r>
                  <a:rPr lang="fr-FR" sz="2000" dirty="0"/>
                  <a:t> </a:t>
                </a:r>
                <a:r>
                  <a:rPr lang="fr-FR" sz="2000" dirty="0" err="1"/>
                  <a:t>gần</a:t>
                </a:r>
                <a:r>
                  <a:rPr lang="fr-FR" sz="2000" dirty="0"/>
                  <a:t> </a:t>
                </a:r>
                <a:r>
                  <a:rPr lang="fr-FR" sz="2000" dirty="0" err="1"/>
                  <a:t>nhất</a:t>
                </a:r>
                <a:r>
                  <a:rPr lang="fr-FR" sz="2000" dirty="0"/>
                  <a:t> </a:t>
                </a:r>
                <a:r>
                  <a:rPr lang="fr-FR" sz="2000" dirty="0" err="1"/>
                  <a:t>từ</a:t>
                </a:r>
                <a:r>
                  <a:rPr lang="fr-FR" sz="2000" dirty="0"/>
                  <a:t> </a:t>
                </a:r>
                <a:r>
                  <a:rPr lang="fr-FR" sz="2000" dirty="0" err="1"/>
                  <a:t>một</a:t>
                </a:r>
                <a:r>
                  <a:rPr lang="fr-FR" sz="2000" dirty="0"/>
                  <a:t> </a:t>
                </a:r>
                <a:r>
                  <a:rPr lang="fr-FR" sz="2000" dirty="0" err="1"/>
                  <a:t>điểm</a:t>
                </a:r>
                <a:r>
                  <a:rPr lang="fr-FR" sz="2000" dirty="0"/>
                  <a:t> </a:t>
                </a:r>
                <a:r>
                  <a:rPr lang="fr-FR" sz="2000" dirty="0" err="1"/>
                  <a:t>nằm</a:t>
                </a:r>
                <a:r>
                  <a:rPr lang="fr-FR" sz="2000" dirty="0"/>
                  <a:t> </a:t>
                </a:r>
                <a:r>
                  <a:rPr lang="fr-FR" sz="2000" dirty="0" err="1"/>
                  <a:t>trong</a:t>
                </a:r>
                <a:r>
                  <a:rPr lang="fr-FR" sz="2000" dirty="0"/>
                  <a:t> </a:t>
                </a:r>
                <a:r>
                  <a:rPr lang="fr-FR" sz="2000" dirty="0" err="1"/>
                  <a:t>cả</a:t>
                </a:r>
                <a:r>
                  <a:rPr lang="fr-FR" sz="2000" dirty="0"/>
                  <a:t> </a:t>
                </a:r>
                <a:r>
                  <a:rPr lang="fr-FR" sz="2000" dirty="0" err="1"/>
                  <a:t>hai</a:t>
                </a:r>
                <a:r>
                  <a:rPr lang="fr-FR" sz="2000" dirty="0"/>
                  <a:t> </a:t>
                </a:r>
                <a:r>
                  <a:rPr lang="fr-FR" sz="2000" dirty="0" err="1"/>
                  <a:t>lớp</a:t>
                </a:r>
                <a:r>
                  <a:rPr lang="fr-FR" sz="2000" dirty="0"/>
                  <a:t> </a:t>
                </a:r>
                <a:r>
                  <a:rPr lang="fr-FR" sz="2000" dirty="0" err="1"/>
                  <a:t>vì</a:t>
                </a:r>
                <a:r>
                  <a:rPr lang="fr-FR" sz="2000" dirty="0"/>
                  <a:t> ta </a:t>
                </a:r>
                <a:r>
                  <a:rPr lang="fr-FR" sz="2000" dirty="0" err="1"/>
                  <a:t>muốn</a:t>
                </a:r>
                <a:r>
                  <a:rPr lang="fr-FR" sz="2000" dirty="0"/>
                  <a:t> </a:t>
                </a:r>
                <a:r>
                  <a:rPr lang="fr-FR" sz="2000" dirty="0" err="1"/>
                  <a:t>khoảng</a:t>
                </a:r>
                <a:r>
                  <a:rPr lang="fr-FR" sz="2000" dirty="0"/>
                  <a:t> </a:t>
                </a:r>
                <a:r>
                  <a:rPr lang="fr-FR" sz="2000" dirty="0" err="1"/>
                  <a:t>cách</a:t>
                </a:r>
                <a:r>
                  <a:rPr lang="fr-FR" sz="2000" dirty="0"/>
                  <a:t> </a:t>
                </a:r>
                <a:r>
                  <a:rPr lang="fr-FR" sz="2000" dirty="0" err="1"/>
                  <a:t>từ</a:t>
                </a:r>
                <a:r>
                  <a:rPr lang="fr-FR" sz="2000" dirty="0"/>
                  <a:t> </a:t>
                </a:r>
                <a:r>
                  <a:rPr lang="fr-FR" sz="2000" dirty="0" err="1"/>
                  <a:t>mặt</a:t>
                </a:r>
                <a:r>
                  <a:rPr lang="fr-FR" sz="2000" dirty="0"/>
                  <a:t> </a:t>
                </a:r>
                <a:r>
                  <a:rPr lang="fr-FR" sz="2000" dirty="0" err="1"/>
                  <a:t>đến</a:t>
                </a:r>
                <a:r>
                  <a:rPr lang="fr-FR" sz="2000" dirty="0"/>
                  <a:t> </a:t>
                </a:r>
                <a:r>
                  <a:rPr lang="fr-FR" sz="2000" dirty="0" err="1"/>
                  <a:t>hai</a:t>
                </a:r>
                <a:r>
                  <a:rPr lang="fr-FR" sz="2000" dirty="0"/>
                  <a:t> </a:t>
                </a:r>
                <a:r>
                  <a:rPr lang="fr-FR" sz="2000" dirty="0" err="1"/>
                  <a:t>lớp</a:t>
                </a:r>
                <a:r>
                  <a:rPr lang="fr-FR" sz="2000" dirty="0"/>
                  <a:t> là </a:t>
                </a:r>
                <a:r>
                  <a:rPr lang="fr-FR" sz="2000" dirty="0" err="1"/>
                  <a:t>bằng</a:t>
                </a:r>
                <a:r>
                  <a:rPr lang="fr-FR" sz="2000" dirty="0"/>
                  <a:t> </a:t>
                </a:r>
                <a:r>
                  <a:rPr lang="fr-FR" sz="2000" dirty="0" err="1"/>
                  <a:t>nhau</a:t>
                </a:r>
                <a:r>
                  <a:rPr lang="fr-FR" sz="2000" dirty="0"/>
                  <a:t>. </a:t>
                </a:r>
                <a:endParaRPr lang="vi-VN" sz="2000" dirty="0"/>
              </a:p>
              <a:p>
                <a:pPr algn="just"/>
                <a:endParaRPr lang="vi-VN" sz="2000" dirty="0"/>
              </a:p>
              <a:p>
                <a:pPr algn="just"/>
                <a:endParaRPr lang="vi-VN" dirty="0"/>
              </a:p>
              <a:p>
                <a:pPr algn="just"/>
                <a:endParaRPr lang="vi-VN" dirty="0"/>
              </a:p>
              <a:p>
                <a:pPr algn="just"/>
                <a:endParaRPr lang="vi-VN" dirty="0"/>
              </a:p>
              <a:p>
                <a:pPr algn="just"/>
                <a:endParaRPr lang="vi-VN" dirty="0"/>
              </a:p>
            </p:txBody>
          </p:sp>
        </mc:Choice>
        <mc:Fallback xmlns="">
          <p:sp>
            <p:nvSpPr>
              <p:cNvPr id="3" name="Content Placeholder 2">
                <a:extLst>
                  <a:ext uri="{FF2B5EF4-FFF2-40B4-BE49-F238E27FC236}">
                    <a16:creationId xmlns:a16="http://schemas.microsoft.com/office/drawing/2014/main" id="{ECFEC923-D31E-4B35-87FA-450948DECAA8}"/>
                  </a:ext>
                </a:extLst>
              </p:cNvPr>
              <p:cNvSpPr>
                <a:spLocks noGrp="1" noRot="1" noChangeAspect="1" noMove="1" noResize="1" noEditPoints="1" noAdjustHandles="1" noChangeArrowheads="1" noChangeShapeType="1" noTextEdit="1"/>
              </p:cNvSpPr>
              <p:nvPr>
                <p:ph idx="1"/>
              </p:nvPr>
            </p:nvSpPr>
            <p:spPr>
              <a:xfrm>
                <a:off x="410817" y="365124"/>
                <a:ext cx="11343861" cy="6447155"/>
              </a:xfrm>
              <a:blipFill>
                <a:blip r:embed="rId2"/>
                <a:stretch>
                  <a:fillRect l="-537" t="-473" r="-591" b="-1041"/>
                </a:stretch>
              </a:blipFill>
            </p:spPr>
            <p:txBody>
              <a:bodyPr/>
              <a:lstStyle/>
              <a:p>
                <a:r>
                  <a:rPr lang="vi-VN">
                    <a:noFill/>
                  </a:rPr>
                  <a:t> </a:t>
                </a:r>
              </a:p>
            </p:txBody>
          </p:sp>
        </mc:Fallback>
      </mc:AlternateContent>
      <p:pic>
        <p:nvPicPr>
          <p:cNvPr id="4" name="Picture 3">
            <a:extLst>
              <a:ext uri="{FF2B5EF4-FFF2-40B4-BE49-F238E27FC236}">
                <a16:creationId xmlns:a16="http://schemas.microsoft.com/office/drawing/2014/main" id="{D06E0A31-3D33-45D0-9D1F-F95042252E9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9322" y="1325217"/>
            <a:ext cx="4452730" cy="3922644"/>
          </a:xfrm>
          <a:prstGeom prst="rect">
            <a:avLst/>
          </a:prstGeom>
          <a:noFill/>
          <a:ln>
            <a:noFill/>
          </a:ln>
        </p:spPr>
      </p:pic>
    </p:spTree>
    <p:extLst>
      <p:ext uri="{BB962C8B-B14F-4D97-AF65-F5344CB8AC3E}">
        <p14:creationId xmlns:p14="http://schemas.microsoft.com/office/powerpoint/2010/main" val="186447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F192-7EE4-4563-9037-C45C0E7D6591}"/>
              </a:ext>
            </a:extLst>
          </p:cNvPr>
          <p:cNvSpPr>
            <a:spLocks noGrp="1"/>
          </p:cNvSpPr>
          <p:nvPr>
            <p:ph type="title"/>
          </p:nvPr>
        </p:nvSpPr>
        <p:spPr>
          <a:xfrm flipV="1">
            <a:off x="838200" y="319406"/>
            <a:ext cx="10515600" cy="45719"/>
          </a:xfrm>
        </p:spPr>
        <p:txBody>
          <a:bodyPr>
            <a:normAutofit fontScale="90000"/>
          </a:bodyPr>
          <a:lstStyle/>
          <a:p>
            <a:endParaRPr lang="vi-V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FEC923-D31E-4B35-87FA-450948DECAA8}"/>
                  </a:ext>
                </a:extLst>
              </p:cNvPr>
              <p:cNvSpPr>
                <a:spLocks noGrp="1"/>
              </p:cNvSpPr>
              <p:nvPr>
                <p:ph idx="1"/>
              </p:nvPr>
            </p:nvSpPr>
            <p:spPr>
              <a:xfrm>
                <a:off x="410817" y="365124"/>
                <a:ext cx="11343861" cy="6447155"/>
              </a:xfrm>
            </p:spPr>
            <p:txBody>
              <a:bodyPr>
                <a:normAutofit/>
              </a:bodyPr>
              <a:lstStyle/>
              <a:p>
                <a:pPr marL="0" indent="0" algn="just">
                  <a:buNone/>
                </a:pPr>
                <a:r>
                  <a:rPr lang="vi-VN" dirty="0"/>
                  <a:t>Điều này dẫn đến biểu thức:</a:t>
                </a:r>
              </a:p>
              <a:p>
                <a:pPr algn="just"/>
                <a:r>
                  <a:rPr lang="vi-VN" dirty="0"/>
                  <a:t>			</a:t>
                </a:r>
                <a14:m>
                  <m:oMath xmlns:m="http://schemas.openxmlformats.org/officeDocument/2006/math">
                    <m:r>
                      <a:rPr lang="fr-FR" i="1">
                        <a:latin typeface="Cambria Math" panose="02040503050406030204" pitchFamily="18" charset="0"/>
                      </a:rPr>
                      <m:t>𝑚𝑎𝑟𝑔𝑖𝑛</m:t>
                    </m:r>
                    <m:r>
                      <a:rPr lang="fr-FR" i="1">
                        <a:latin typeface="Cambria Math" panose="02040503050406030204" pitchFamily="18" charset="0"/>
                      </a:rPr>
                      <m:t>=</m:t>
                    </m:r>
                    <m:func>
                      <m:funcPr>
                        <m:ctrlPr>
                          <a:rPr lang="vi-VN" i="1">
                            <a:latin typeface="Cambria Math" panose="02040503050406030204" pitchFamily="18" charset="0"/>
                          </a:rPr>
                        </m:ctrlPr>
                      </m:funcPr>
                      <m:fName>
                        <m:limLow>
                          <m:limLowPr>
                            <m:ctrlPr>
                              <a:rPr lang="vi-VN" i="1">
                                <a:latin typeface="Cambria Math" panose="02040503050406030204" pitchFamily="18" charset="0"/>
                              </a:rPr>
                            </m:ctrlPr>
                          </m:limLowPr>
                          <m:e>
                            <m:r>
                              <a:rPr lang="fr-FR" i="1">
                                <a:latin typeface="Cambria Math" panose="02040503050406030204" pitchFamily="18" charset="0"/>
                              </a:rPr>
                              <m:t>𝑚𝑖𝑛</m:t>
                            </m:r>
                          </m:e>
                          <m:lim>
                            <m:r>
                              <a:rPr lang="fr-FR" i="1">
                                <a:latin typeface="Cambria Math" panose="02040503050406030204" pitchFamily="18" charset="0"/>
                              </a:rPr>
                              <m:t>𝑘</m:t>
                            </m:r>
                          </m:lim>
                        </m:limLow>
                      </m:fName>
                      <m:e>
                        <m:f>
                          <m:fPr>
                            <m:ctrlPr>
                              <a:rPr lang="vi-VN" i="1">
                                <a:latin typeface="Cambria Math" panose="02040503050406030204" pitchFamily="18" charset="0"/>
                              </a:rPr>
                            </m:ctrlPr>
                          </m:fPr>
                          <m:num>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𝑘</m:t>
                                </m:r>
                              </m:sub>
                            </m:sSub>
                            <m:r>
                              <a:rPr lang="fr-FR" i="1">
                                <a:latin typeface="Cambria Math" panose="02040503050406030204" pitchFamily="18" charset="0"/>
                              </a:rPr>
                              <m:t>(</m:t>
                            </m:r>
                            <m:sSup>
                              <m:sSupPr>
                                <m:ctrlPr>
                                  <a:rPr lang="vi-VN" i="1">
                                    <a:latin typeface="Cambria Math" panose="02040503050406030204" pitchFamily="18" charset="0"/>
                                  </a:rPr>
                                </m:ctrlPr>
                              </m:sSupPr>
                              <m:e>
                                <m:r>
                                  <a:rPr lang="fr-FR" i="1">
                                    <a:latin typeface="Cambria Math" panose="02040503050406030204" pitchFamily="18" charset="0"/>
                                  </a:rPr>
                                  <m:t>𝑤</m:t>
                                </m:r>
                              </m:e>
                              <m:sup>
                                <m:r>
                                  <a:rPr lang="fr-FR" i="1">
                                    <a:latin typeface="Cambria Math" panose="02040503050406030204" pitchFamily="18" charset="0"/>
                                  </a:rPr>
                                  <m:t>𝑇</m:t>
                                </m:r>
                              </m:sup>
                            </m:sSup>
                            <m:sSub>
                              <m:sSubPr>
                                <m:ctrlPr>
                                  <a:rPr lang="vi-VN" i="1">
                                    <a:latin typeface="Cambria Math" panose="02040503050406030204" pitchFamily="18" charset="0"/>
                                  </a:rPr>
                                </m:ctrlPr>
                              </m:sSubPr>
                              <m:e>
                                <m:r>
                                  <a:rPr lang="fr-FR" i="1">
                                    <a:latin typeface="Cambria Math" panose="02040503050406030204" pitchFamily="18" charset="0"/>
                                  </a:rPr>
                                  <m:t>𝑥</m:t>
                                </m:r>
                              </m:e>
                              <m:sub>
                                <m:r>
                                  <a:rPr lang="fr-FR" i="1">
                                    <a:latin typeface="Cambria Math" panose="02040503050406030204" pitchFamily="18" charset="0"/>
                                  </a:rPr>
                                  <m:t>𝑘</m:t>
                                </m:r>
                              </m:sub>
                            </m:sSub>
                            <m:r>
                              <a:rPr lang="fr-FR" i="1">
                                <a:latin typeface="Cambria Math" panose="02040503050406030204" pitchFamily="18" charset="0"/>
                              </a:rPr>
                              <m:t>+</m:t>
                            </m:r>
                            <m:r>
                              <a:rPr lang="fr-FR" i="1">
                                <a:latin typeface="Cambria Math" panose="02040503050406030204" pitchFamily="18" charset="0"/>
                              </a:rPr>
                              <m:t>𝑏</m:t>
                            </m:r>
                            <m:r>
                              <a:rPr lang="fr-FR" i="1">
                                <a:latin typeface="Cambria Math" panose="02040503050406030204" pitchFamily="18" charset="0"/>
                              </a:rPr>
                              <m:t>)</m:t>
                            </m:r>
                          </m:num>
                          <m:den>
                            <m:d>
                              <m:dPr>
                                <m:begChr m:val="‖"/>
                                <m:endChr m:val="‖"/>
                                <m:ctrlPr>
                                  <a:rPr lang="vi-VN" i="1">
                                    <a:latin typeface="Cambria Math" panose="02040503050406030204" pitchFamily="18" charset="0"/>
                                  </a:rPr>
                                </m:ctrlPr>
                              </m:dPr>
                              <m:e>
                                <m:r>
                                  <a:rPr lang="fr-FR" i="1">
                                    <a:latin typeface="Cambria Math" panose="02040503050406030204" pitchFamily="18" charset="0"/>
                                  </a:rPr>
                                  <m:t>𝑤</m:t>
                                </m:r>
                              </m:e>
                            </m:d>
                          </m:den>
                        </m:f>
                      </m:e>
                    </m:func>
                  </m:oMath>
                </a14:m>
                <a:endParaRPr lang="vi-VN" dirty="0"/>
              </a:p>
              <a:p>
                <a:pPr algn="just"/>
                <a:r>
                  <a:rPr lang="fr-FR" dirty="0" err="1"/>
                  <a:t>Bài</a:t>
                </a:r>
                <a:r>
                  <a:rPr lang="fr-FR" dirty="0"/>
                  <a:t> </a:t>
                </a:r>
                <a:r>
                  <a:rPr lang="fr-FR" dirty="0" err="1"/>
                  <a:t>toán</a:t>
                </a:r>
                <a:r>
                  <a:rPr lang="fr-FR" dirty="0"/>
                  <a:t> </a:t>
                </a:r>
                <a:r>
                  <a:rPr lang="fr-FR" dirty="0" err="1"/>
                  <a:t>tối</a:t>
                </a:r>
                <a:r>
                  <a:rPr lang="fr-FR" dirty="0"/>
                  <a:t> </a:t>
                </a:r>
                <a:r>
                  <a:rPr lang="fr-FR" dirty="0" err="1"/>
                  <a:t>ưu</a:t>
                </a:r>
                <a:r>
                  <a:rPr lang="fr-FR" dirty="0"/>
                  <a:t> </a:t>
                </a:r>
                <a:r>
                  <a:rPr lang="fr-FR" dirty="0" err="1"/>
                  <a:t>của</a:t>
                </a:r>
                <a:r>
                  <a:rPr lang="fr-FR" dirty="0"/>
                  <a:t> SVM </a:t>
                </a:r>
                <a:r>
                  <a:rPr lang="fr-FR" dirty="0" err="1"/>
                  <a:t>chính</a:t>
                </a:r>
                <a:r>
                  <a:rPr lang="fr-FR" dirty="0"/>
                  <a:t> là </a:t>
                </a:r>
                <a:r>
                  <a:rPr lang="fr-FR" dirty="0" err="1"/>
                  <a:t>việc</a:t>
                </a:r>
                <a:r>
                  <a:rPr lang="fr-FR" dirty="0"/>
                  <a:t> </a:t>
                </a:r>
                <a:r>
                  <a:rPr lang="fr-FR" dirty="0" err="1"/>
                  <a:t>tìm</a:t>
                </a:r>
                <a:r>
                  <a:rPr lang="fr-FR" dirty="0"/>
                  <a:t> </a:t>
                </a:r>
                <a:r>
                  <a:rPr lang="fr-FR" b="1" dirty="0"/>
                  <a:t>w</a:t>
                </a:r>
                <a:r>
                  <a:rPr lang="fr-FR" dirty="0"/>
                  <a:t> </a:t>
                </a:r>
                <a:r>
                  <a:rPr lang="fr-FR" dirty="0" err="1"/>
                  <a:t>và</a:t>
                </a:r>
                <a:r>
                  <a:rPr lang="fr-FR" dirty="0"/>
                  <a:t> b </a:t>
                </a:r>
                <a:r>
                  <a:rPr lang="fr-FR" dirty="0" err="1"/>
                  <a:t>sao</a:t>
                </a:r>
                <a:r>
                  <a:rPr lang="fr-FR" dirty="0"/>
                  <a:t> </a:t>
                </a:r>
                <a:r>
                  <a:rPr lang="fr-FR" dirty="0" err="1"/>
                  <a:t>cho</a:t>
                </a:r>
                <a:r>
                  <a:rPr lang="fr-FR" dirty="0"/>
                  <a:t> </a:t>
                </a:r>
                <a:r>
                  <a:rPr lang="fr-FR" dirty="0" err="1"/>
                  <a:t>margin</a:t>
                </a:r>
                <a:r>
                  <a:rPr lang="fr-FR" dirty="0"/>
                  <a:t> </a:t>
                </a:r>
                <a:r>
                  <a:rPr lang="fr-FR" dirty="0" err="1"/>
                  <a:t>này</a:t>
                </a:r>
                <a:r>
                  <a:rPr lang="fr-FR" dirty="0"/>
                  <a:t> </a:t>
                </a:r>
                <a:r>
                  <a:rPr lang="fr-FR" dirty="0" err="1"/>
                  <a:t>đạt</a:t>
                </a:r>
                <a:r>
                  <a:rPr lang="fr-FR" dirty="0"/>
                  <a:t> </a:t>
                </a:r>
                <a:r>
                  <a:rPr lang="fr-FR" dirty="0" err="1"/>
                  <a:t>giá</a:t>
                </a:r>
                <a:r>
                  <a:rPr lang="fr-FR" dirty="0"/>
                  <a:t> </a:t>
                </a:r>
                <a:r>
                  <a:rPr lang="fr-FR" dirty="0" err="1"/>
                  <a:t>trị</a:t>
                </a:r>
                <a:r>
                  <a:rPr lang="fr-FR" dirty="0"/>
                  <a:t> </a:t>
                </a:r>
                <a:r>
                  <a:rPr lang="fr-FR" dirty="0" err="1"/>
                  <a:t>lớn</a:t>
                </a:r>
                <a:r>
                  <a:rPr lang="fr-FR" dirty="0"/>
                  <a:t> </a:t>
                </a:r>
                <a:r>
                  <a:rPr lang="fr-FR" dirty="0" err="1"/>
                  <a:t>nhất</a:t>
                </a:r>
                <a:r>
                  <a:rPr lang="fr-FR" dirty="0"/>
                  <a:t> :</a:t>
                </a:r>
                <a:endParaRPr lang="vi-VN" dirty="0"/>
              </a:p>
              <a:p>
                <a:pPr algn="just"/>
                <a14:m>
                  <m:oMathPara xmlns:m="http://schemas.openxmlformats.org/officeDocument/2006/math">
                    <m:oMathParaPr>
                      <m:jc m:val="centerGroup"/>
                    </m:oMathParaPr>
                    <m:oMath xmlns:m="http://schemas.openxmlformats.org/officeDocument/2006/math">
                      <m:d>
                        <m:dPr>
                          <m:ctrlPr>
                            <a:rPr lang="vi-VN" i="1">
                              <a:latin typeface="Cambria Math" panose="02040503050406030204" pitchFamily="18" charset="0"/>
                            </a:rPr>
                          </m:ctrlPr>
                        </m:dPr>
                        <m:e>
                          <m:r>
                            <a:rPr lang="fr-FR" i="1">
                              <a:latin typeface="Cambria Math" panose="02040503050406030204" pitchFamily="18" charset="0"/>
                            </a:rPr>
                            <m:t>𝑤</m:t>
                          </m:r>
                          <m:r>
                            <a:rPr lang="fr-FR" i="1">
                              <a:latin typeface="Cambria Math" panose="02040503050406030204" pitchFamily="18" charset="0"/>
                            </a:rPr>
                            <m:t>,</m:t>
                          </m:r>
                          <m:r>
                            <a:rPr lang="fr-FR" i="1">
                              <a:latin typeface="Cambria Math" panose="02040503050406030204" pitchFamily="18" charset="0"/>
                            </a:rPr>
                            <m:t>𝑏</m:t>
                          </m:r>
                        </m:e>
                      </m:d>
                      <m:r>
                        <a:rPr lang="fr-FR" i="1">
                          <a:latin typeface="Cambria Math" panose="02040503050406030204" pitchFamily="18" charset="0"/>
                        </a:rPr>
                        <m:t>=</m:t>
                      </m:r>
                      <m:func>
                        <m:funcPr>
                          <m:ctrlPr>
                            <a:rPr lang="vi-VN" i="1">
                              <a:latin typeface="Cambria Math" panose="02040503050406030204" pitchFamily="18" charset="0"/>
                            </a:rPr>
                          </m:ctrlPr>
                        </m:funcPr>
                        <m:fName>
                          <m:r>
                            <m:rPr>
                              <m:sty m:val="p"/>
                            </m:rPr>
                            <a:rPr lang="fr-FR">
                              <a:latin typeface="Cambria Math" panose="02040503050406030204" pitchFamily="18" charset="0"/>
                            </a:rPr>
                            <m:t>arg</m:t>
                          </m:r>
                        </m:fName>
                        <m:e>
                          <m:func>
                            <m:funcPr>
                              <m:ctrlPr>
                                <a:rPr lang="vi-VN" i="1">
                                  <a:latin typeface="Cambria Math" panose="02040503050406030204" pitchFamily="18" charset="0"/>
                                </a:rPr>
                              </m:ctrlPr>
                            </m:funcPr>
                            <m:fName>
                              <m:limLow>
                                <m:limLowPr>
                                  <m:ctrlPr>
                                    <a:rPr lang="vi-VN" i="1">
                                      <a:latin typeface="Cambria Math" panose="02040503050406030204" pitchFamily="18" charset="0"/>
                                    </a:rPr>
                                  </m:ctrlPr>
                                </m:limLowPr>
                                <m:e>
                                  <m:r>
                                    <a:rPr lang="fr-FR" i="1">
                                      <a:latin typeface="Cambria Math" panose="02040503050406030204" pitchFamily="18" charset="0"/>
                                    </a:rPr>
                                    <m:t>𝑚𝑎𝑥</m:t>
                                  </m:r>
                                </m:e>
                                <m:lim>
                                  <m:r>
                                    <a:rPr lang="fr-FR" i="1">
                                      <a:latin typeface="Cambria Math" panose="02040503050406030204" pitchFamily="18" charset="0"/>
                                    </a:rPr>
                                    <m:t>𝑘</m:t>
                                  </m:r>
                                </m:lim>
                              </m:limLow>
                            </m:fName>
                            <m:e>
                              <m:d>
                                <m:dPr>
                                  <m:begChr m:val="{"/>
                                  <m:endChr m:val="}"/>
                                  <m:ctrlPr>
                                    <a:rPr lang="vi-VN" i="1">
                                      <a:latin typeface="Cambria Math" panose="02040503050406030204" pitchFamily="18" charset="0"/>
                                    </a:rPr>
                                  </m:ctrlPr>
                                </m:dPr>
                                <m:e>
                                  <m:f>
                                    <m:fPr>
                                      <m:ctrlPr>
                                        <a:rPr lang="vi-VN" i="1">
                                          <a:latin typeface="Cambria Math" panose="02040503050406030204" pitchFamily="18" charset="0"/>
                                        </a:rPr>
                                      </m:ctrlPr>
                                    </m:fPr>
                                    <m:num>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𝑘</m:t>
                                          </m:r>
                                        </m:sub>
                                      </m:sSub>
                                      <m:r>
                                        <a:rPr lang="fr-FR" i="1">
                                          <a:latin typeface="Cambria Math" panose="02040503050406030204" pitchFamily="18" charset="0"/>
                                        </a:rPr>
                                        <m:t>(</m:t>
                                      </m:r>
                                      <m:sSup>
                                        <m:sSupPr>
                                          <m:ctrlPr>
                                            <a:rPr lang="vi-VN" i="1">
                                              <a:latin typeface="Cambria Math" panose="02040503050406030204" pitchFamily="18" charset="0"/>
                                            </a:rPr>
                                          </m:ctrlPr>
                                        </m:sSupPr>
                                        <m:e>
                                          <m:r>
                                            <a:rPr lang="fr-FR" i="1">
                                              <a:latin typeface="Cambria Math" panose="02040503050406030204" pitchFamily="18" charset="0"/>
                                            </a:rPr>
                                            <m:t>𝑤</m:t>
                                          </m:r>
                                        </m:e>
                                        <m:sup>
                                          <m:r>
                                            <a:rPr lang="fr-FR" i="1">
                                              <a:latin typeface="Cambria Math" panose="02040503050406030204" pitchFamily="18" charset="0"/>
                                            </a:rPr>
                                            <m:t>𝑇</m:t>
                                          </m:r>
                                        </m:sup>
                                      </m:sSup>
                                      <m:sSub>
                                        <m:sSubPr>
                                          <m:ctrlPr>
                                            <a:rPr lang="vi-VN" i="1">
                                              <a:latin typeface="Cambria Math" panose="02040503050406030204" pitchFamily="18" charset="0"/>
                                            </a:rPr>
                                          </m:ctrlPr>
                                        </m:sSubPr>
                                        <m:e>
                                          <m:r>
                                            <a:rPr lang="fr-FR" i="1">
                                              <a:latin typeface="Cambria Math" panose="02040503050406030204" pitchFamily="18" charset="0"/>
                                            </a:rPr>
                                            <m:t>𝑥</m:t>
                                          </m:r>
                                        </m:e>
                                        <m:sub>
                                          <m:r>
                                            <a:rPr lang="fr-FR" i="1">
                                              <a:latin typeface="Cambria Math" panose="02040503050406030204" pitchFamily="18" charset="0"/>
                                            </a:rPr>
                                            <m:t>𝑘</m:t>
                                          </m:r>
                                        </m:sub>
                                      </m:sSub>
                                      <m:r>
                                        <a:rPr lang="fr-FR" i="1">
                                          <a:latin typeface="Cambria Math" panose="02040503050406030204" pitchFamily="18" charset="0"/>
                                        </a:rPr>
                                        <m:t>+</m:t>
                                      </m:r>
                                      <m:r>
                                        <a:rPr lang="fr-FR" i="1">
                                          <a:latin typeface="Cambria Math" panose="02040503050406030204" pitchFamily="18" charset="0"/>
                                        </a:rPr>
                                        <m:t>𝑏</m:t>
                                      </m:r>
                                      <m:r>
                                        <a:rPr lang="fr-FR" i="1">
                                          <a:latin typeface="Cambria Math" panose="02040503050406030204" pitchFamily="18" charset="0"/>
                                        </a:rPr>
                                        <m:t>)</m:t>
                                      </m:r>
                                    </m:num>
                                    <m:den>
                                      <m:d>
                                        <m:dPr>
                                          <m:begChr m:val="‖"/>
                                          <m:endChr m:val="‖"/>
                                          <m:ctrlPr>
                                            <a:rPr lang="vi-VN" i="1">
                                              <a:latin typeface="Cambria Math" panose="02040503050406030204" pitchFamily="18" charset="0"/>
                                            </a:rPr>
                                          </m:ctrlPr>
                                        </m:dPr>
                                        <m:e>
                                          <m:r>
                                            <a:rPr lang="fr-FR" i="1">
                                              <a:latin typeface="Cambria Math" panose="02040503050406030204" pitchFamily="18" charset="0"/>
                                            </a:rPr>
                                            <m:t>𝑤</m:t>
                                          </m:r>
                                        </m:e>
                                      </m:d>
                                    </m:den>
                                  </m:f>
                                </m:e>
                              </m:d>
                              <m:r>
                                <a:rPr lang="fr-FR" i="1">
                                  <a:latin typeface="Cambria Math" panose="02040503050406030204" pitchFamily="18" charset="0"/>
                                </a:rPr>
                                <m:t>=</m:t>
                              </m:r>
                              <m:r>
                                <a:rPr lang="fr-FR" i="1">
                                  <a:latin typeface="Cambria Math" panose="02040503050406030204" pitchFamily="18" charset="0"/>
                                </a:rPr>
                                <m:t>𝑎𝑟𝑔</m:t>
                              </m:r>
                              <m:func>
                                <m:funcPr>
                                  <m:ctrlPr>
                                    <a:rPr lang="vi-VN" i="1">
                                      <a:latin typeface="Cambria Math" panose="02040503050406030204" pitchFamily="18" charset="0"/>
                                    </a:rPr>
                                  </m:ctrlPr>
                                </m:funcPr>
                                <m:fName>
                                  <m:limLow>
                                    <m:limLowPr>
                                      <m:ctrlPr>
                                        <a:rPr lang="vi-VN" i="1">
                                          <a:latin typeface="Cambria Math" panose="02040503050406030204" pitchFamily="18" charset="0"/>
                                        </a:rPr>
                                      </m:ctrlPr>
                                    </m:limLowPr>
                                    <m:e>
                                      <m:r>
                                        <a:rPr lang="fr-FR" i="1">
                                          <a:latin typeface="Cambria Math" panose="02040503050406030204" pitchFamily="18" charset="0"/>
                                        </a:rPr>
                                        <m:t>𝑚𝑎𝑥</m:t>
                                      </m:r>
                                    </m:e>
                                    <m:lim>
                                      <m:r>
                                        <a:rPr lang="fr-FR" i="1">
                                          <a:latin typeface="Cambria Math" panose="02040503050406030204" pitchFamily="18" charset="0"/>
                                        </a:rPr>
                                        <m:t>𝑤</m:t>
                                      </m:r>
                                      <m:r>
                                        <a:rPr lang="fr-FR" i="1">
                                          <a:latin typeface="Cambria Math" panose="02040503050406030204" pitchFamily="18" charset="0"/>
                                        </a:rPr>
                                        <m:t>,</m:t>
                                      </m:r>
                                      <m:r>
                                        <a:rPr lang="fr-FR" i="1">
                                          <a:latin typeface="Cambria Math" panose="02040503050406030204" pitchFamily="18" charset="0"/>
                                        </a:rPr>
                                        <m:t>𝑏</m:t>
                                      </m:r>
                                    </m:lim>
                                  </m:limLow>
                                </m:fName>
                                <m:e>
                                  <m:d>
                                    <m:dPr>
                                      <m:begChr m:val="{"/>
                                      <m:endChr m:val="}"/>
                                      <m:ctrlPr>
                                        <a:rPr lang="vi-VN" i="1">
                                          <a:latin typeface="Cambria Math" panose="02040503050406030204" pitchFamily="18" charset="0"/>
                                        </a:rPr>
                                      </m:ctrlPr>
                                    </m:dPr>
                                    <m:e>
                                      <m:f>
                                        <m:fPr>
                                          <m:ctrlPr>
                                            <a:rPr lang="vi-VN" i="1">
                                              <a:latin typeface="Cambria Math" panose="02040503050406030204" pitchFamily="18" charset="0"/>
                                            </a:rPr>
                                          </m:ctrlPr>
                                        </m:fPr>
                                        <m:num>
                                          <m:r>
                                            <a:rPr lang="fr-FR" i="1">
                                              <a:latin typeface="Cambria Math" panose="02040503050406030204" pitchFamily="18" charset="0"/>
                                            </a:rPr>
                                            <m:t>1</m:t>
                                          </m:r>
                                        </m:num>
                                        <m:den>
                                          <m:d>
                                            <m:dPr>
                                              <m:begChr m:val="‖"/>
                                              <m:endChr m:val="‖"/>
                                              <m:ctrlPr>
                                                <a:rPr lang="vi-VN" i="1">
                                                  <a:latin typeface="Cambria Math" panose="02040503050406030204" pitchFamily="18" charset="0"/>
                                                </a:rPr>
                                              </m:ctrlPr>
                                            </m:dPr>
                                            <m:e>
                                              <m:r>
                                                <a:rPr lang="fr-FR" i="1">
                                                  <a:latin typeface="Cambria Math" panose="02040503050406030204" pitchFamily="18" charset="0"/>
                                                </a:rPr>
                                                <m:t>𝑤</m:t>
                                              </m:r>
                                            </m:e>
                                          </m:d>
                                        </m:den>
                                      </m:f>
                                      <m:r>
                                        <a:rPr lang="fr-FR" i="1">
                                          <a:latin typeface="Cambria Math" panose="02040503050406030204" pitchFamily="18" charset="0"/>
                                        </a:rPr>
                                        <m:t> </m:t>
                                      </m:r>
                                      <m:func>
                                        <m:funcPr>
                                          <m:ctrlPr>
                                            <a:rPr lang="vi-VN" i="1">
                                              <a:latin typeface="Cambria Math" panose="02040503050406030204" pitchFamily="18" charset="0"/>
                                            </a:rPr>
                                          </m:ctrlPr>
                                        </m:funcPr>
                                        <m:fName>
                                          <m:limLow>
                                            <m:limLowPr>
                                              <m:ctrlPr>
                                                <a:rPr lang="vi-VN" i="1">
                                                  <a:latin typeface="Cambria Math" panose="02040503050406030204" pitchFamily="18" charset="0"/>
                                                </a:rPr>
                                              </m:ctrlPr>
                                            </m:limLowPr>
                                            <m:e>
                                              <m:r>
                                                <a:rPr lang="fr-FR" i="1">
                                                  <a:latin typeface="Cambria Math" panose="02040503050406030204" pitchFamily="18" charset="0"/>
                                                </a:rPr>
                                                <m:t>𝑚𝑖𝑛</m:t>
                                              </m:r>
                                            </m:e>
                                            <m:lim>
                                              <m:r>
                                                <a:rPr lang="fr-FR" i="1">
                                                  <a:latin typeface="Cambria Math" panose="02040503050406030204" pitchFamily="18" charset="0"/>
                                                </a:rPr>
                                                <m:t>𝑘</m:t>
                                              </m:r>
                                            </m:lim>
                                          </m:limLow>
                                        </m:fName>
                                        <m:e>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𝑘</m:t>
                                              </m:r>
                                            </m:sub>
                                          </m:sSub>
                                          <m:r>
                                            <a:rPr lang="fr-FR" i="1">
                                              <a:latin typeface="Cambria Math" panose="02040503050406030204" pitchFamily="18" charset="0"/>
                                            </a:rPr>
                                            <m:t>(</m:t>
                                          </m:r>
                                          <m:sSup>
                                            <m:sSupPr>
                                              <m:ctrlPr>
                                                <a:rPr lang="vi-VN" i="1">
                                                  <a:latin typeface="Cambria Math" panose="02040503050406030204" pitchFamily="18" charset="0"/>
                                                </a:rPr>
                                              </m:ctrlPr>
                                            </m:sSupPr>
                                            <m:e>
                                              <m:r>
                                                <a:rPr lang="fr-FR" i="1">
                                                  <a:latin typeface="Cambria Math" panose="02040503050406030204" pitchFamily="18" charset="0"/>
                                                </a:rPr>
                                                <m:t>𝑤</m:t>
                                              </m:r>
                                            </m:e>
                                            <m:sup>
                                              <m:r>
                                                <a:rPr lang="fr-FR" i="1">
                                                  <a:latin typeface="Cambria Math" panose="02040503050406030204" pitchFamily="18" charset="0"/>
                                                </a:rPr>
                                                <m:t>𝑇</m:t>
                                              </m:r>
                                            </m:sup>
                                          </m:sSup>
                                          <m:sSub>
                                            <m:sSubPr>
                                              <m:ctrlPr>
                                                <a:rPr lang="vi-VN" i="1">
                                                  <a:latin typeface="Cambria Math" panose="02040503050406030204" pitchFamily="18" charset="0"/>
                                                </a:rPr>
                                              </m:ctrlPr>
                                            </m:sSubPr>
                                            <m:e>
                                              <m:r>
                                                <a:rPr lang="fr-FR" i="1">
                                                  <a:latin typeface="Cambria Math" panose="02040503050406030204" pitchFamily="18" charset="0"/>
                                                </a:rPr>
                                                <m:t>𝑥</m:t>
                                              </m:r>
                                            </m:e>
                                            <m:sub>
                                              <m:r>
                                                <a:rPr lang="fr-FR" i="1">
                                                  <a:latin typeface="Cambria Math" panose="02040503050406030204" pitchFamily="18" charset="0"/>
                                                </a:rPr>
                                                <m:t>𝑘</m:t>
                                              </m:r>
                                            </m:sub>
                                          </m:sSub>
                                          <m:r>
                                            <a:rPr lang="fr-FR" i="1">
                                              <a:latin typeface="Cambria Math" panose="02040503050406030204" pitchFamily="18" charset="0"/>
                                            </a:rPr>
                                            <m:t>+</m:t>
                                          </m:r>
                                          <m:r>
                                            <a:rPr lang="fr-FR" i="1">
                                              <a:latin typeface="Cambria Math" panose="02040503050406030204" pitchFamily="18" charset="0"/>
                                            </a:rPr>
                                            <m:t>𝑏</m:t>
                                          </m:r>
                                          <m:r>
                                            <a:rPr lang="fr-FR" i="1">
                                              <a:latin typeface="Cambria Math" panose="02040503050406030204" pitchFamily="18" charset="0"/>
                                            </a:rPr>
                                            <m:t>)</m:t>
                                          </m:r>
                                        </m:e>
                                      </m:func>
                                    </m:e>
                                  </m:d>
                                </m:e>
                              </m:func>
                            </m:e>
                          </m:func>
                        </m:e>
                      </m:func>
                    </m:oMath>
                  </m:oMathPara>
                </a14:m>
                <a:endParaRPr lang="vi-VN" dirty="0"/>
              </a:p>
              <a:p>
                <a:pPr algn="just"/>
                <a:r>
                  <a:rPr lang="fr-FR" dirty="0"/>
                  <a:t>Ta </a:t>
                </a:r>
                <a:r>
                  <a:rPr lang="fr-FR" dirty="0" err="1"/>
                  <a:t>cũng</a:t>
                </a:r>
                <a:r>
                  <a:rPr lang="fr-FR" dirty="0"/>
                  <a:t> </a:t>
                </a:r>
                <a:r>
                  <a:rPr lang="fr-FR" dirty="0" err="1"/>
                  <a:t>có</a:t>
                </a:r>
                <a:r>
                  <a:rPr lang="fr-FR" dirty="0"/>
                  <a:t> </a:t>
                </a:r>
                <a:r>
                  <a:rPr lang="fr-FR" dirty="0" err="1"/>
                  <a:t>nhận</a:t>
                </a:r>
                <a:r>
                  <a:rPr lang="fr-FR" dirty="0"/>
                  <a:t> </a:t>
                </a:r>
                <a:r>
                  <a:rPr lang="fr-FR" dirty="0" err="1"/>
                  <a:t>xét</a:t>
                </a:r>
                <a:r>
                  <a:rPr lang="fr-FR" dirty="0"/>
                  <a:t> là </a:t>
                </a:r>
                <a:r>
                  <a:rPr lang="fr-FR" dirty="0" err="1"/>
                  <a:t>nếu</a:t>
                </a:r>
                <a:r>
                  <a:rPr lang="fr-FR" dirty="0"/>
                  <a:t> </a:t>
                </a:r>
                <a:r>
                  <a:rPr lang="fr-FR" dirty="0" err="1"/>
                  <a:t>nhân</a:t>
                </a:r>
                <a:r>
                  <a:rPr lang="fr-FR" dirty="0"/>
                  <a:t> </a:t>
                </a:r>
                <a:r>
                  <a:rPr lang="fr-FR" dirty="0" err="1"/>
                  <a:t>vector</a:t>
                </a:r>
                <a:r>
                  <a:rPr lang="fr-FR" dirty="0"/>
                  <a:t> </a:t>
                </a:r>
                <a:r>
                  <a:rPr lang="fr-FR" dirty="0" err="1"/>
                  <a:t>hệ</a:t>
                </a:r>
                <a:r>
                  <a:rPr lang="fr-FR" dirty="0"/>
                  <a:t> </a:t>
                </a:r>
                <a:r>
                  <a:rPr lang="fr-FR" dirty="0" err="1"/>
                  <a:t>số</a:t>
                </a:r>
                <a:r>
                  <a:rPr lang="fr-FR" dirty="0"/>
                  <a:t> w </a:t>
                </a:r>
                <a:r>
                  <a:rPr lang="fr-FR" dirty="0" err="1"/>
                  <a:t>và</a:t>
                </a:r>
                <a:r>
                  <a:rPr lang="fr-FR" dirty="0"/>
                  <a:t> b </a:t>
                </a:r>
                <a:r>
                  <a:rPr lang="fr-FR" dirty="0" err="1"/>
                  <a:t>với</a:t>
                </a:r>
                <a:r>
                  <a:rPr lang="fr-FR" dirty="0"/>
                  <a:t> </a:t>
                </a:r>
                <a:r>
                  <a:rPr lang="fr-FR" dirty="0" err="1"/>
                  <a:t>một</a:t>
                </a:r>
                <a:r>
                  <a:rPr lang="fr-FR" dirty="0"/>
                  <a:t> </a:t>
                </a:r>
                <a:r>
                  <a:rPr lang="fr-FR" dirty="0" err="1"/>
                  <a:t>hằng</a:t>
                </a:r>
                <a:r>
                  <a:rPr lang="fr-FR" dirty="0"/>
                  <a:t> </a:t>
                </a:r>
                <a:r>
                  <a:rPr lang="fr-FR" dirty="0" err="1"/>
                  <a:t>dương</a:t>
                </a:r>
                <a:r>
                  <a:rPr lang="fr-FR" dirty="0"/>
                  <a:t> </a:t>
                </a:r>
                <a:r>
                  <a:rPr lang="vi-VN" dirty="0"/>
                  <a:t>m</a:t>
                </a:r>
                <a:r>
                  <a:rPr lang="fr-FR" dirty="0"/>
                  <a:t> </a:t>
                </a:r>
                <a:r>
                  <a:rPr lang="fr-FR" dirty="0" err="1"/>
                  <a:t>thì</a:t>
                </a:r>
                <a:r>
                  <a:rPr lang="fr-FR" dirty="0"/>
                  <a:t> </a:t>
                </a:r>
                <a:r>
                  <a:rPr lang="fr-FR" dirty="0" err="1"/>
                  <a:t>mặt</a:t>
                </a:r>
                <a:r>
                  <a:rPr lang="fr-FR" dirty="0"/>
                  <a:t> </a:t>
                </a:r>
                <a:r>
                  <a:rPr lang="fr-FR" dirty="0" err="1"/>
                  <a:t>phân</a:t>
                </a:r>
                <a:r>
                  <a:rPr lang="fr-FR" dirty="0"/>
                  <a:t> chia </a:t>
                </a:r>
                <a:r>
                  <a:rPr lang="fr-FR" dirty="0" err="1"/>
                  <a:t>không</a:t>
                </a:r>
                <a:r>
                  <a:rPr lang="fr-FR" dirty="0"/>
                  <a:t> </a:t>
                </a:r>
                <a:r>
                  <a:rPr lang="fr-FR" dirty="0" err="1"/>
                  <a:t>đổi</a:t>
                </a:r>
                <a:r>
                  <a:rPr lang="fr-FR" dirty="0"/>
                  <a:t>, </a:t>
                </a:r>
                <a:r>
                  <a:rPr lang="fr-FR" dirty="0" err="1"/>
                  <a:t>tức</a:t>
                </a:r>
                <a:r>
                  <a:rPr lang="fr-FR" dirty="0"/>
                  <a:t> là </a:t>
                </a:r>
                <a:r>
                  <a:rPr lang="fr-FR" dirty="0" err="1"/>
                  <a:t>khoảng</a:t>
                </a:r>
                <a:r>
                  <a:rPr lang="fr-FR" dirty="0"/>
                  <a:t> </a:t>
                </a:r>
                <a:r>
                  <a:rPr lang="fr-FR" dirty="0" err="1"/>
                  <a:t>cách</a:t>
                </a:r>
                <a:r>
                  <a:rPr lang="fr-FR" dirty="0"/>
                  <a:t> </a:t>
                </a:r>
                <a:r>
                  <a:rPr lang="fr-FR" dirty="0" err="1"/>
                  <a:t>từng</a:t>
                </a:r>
                <a:r>
                  <a:rPr lang="fr-FR" dirty="0"/>
                  <a:t> </a:t>
                </a:r>
                <a:r>
                  <a:rPr lang="fr-FR" dirty="0" err="1"/>
                  <a:t>điểm</a:t>
                </a:r>
                <a:r>
                  <a:rPr lang="fr-FR" dirty="0"/>
                  <a:t> </a:t>
                </a:r>
                <a:r>
                  <a:rPr lang="fr-FR" dirty="0" err="1"/>
                  <a:t>đến</a:t>
                </a:r>
                <a:r>
                  <a:rPr lang="fr-FR" dirty="0"/>
                  <a:t> </a:t>
                </a:r>
                <a:r>
                  <a:rPr lang="fr-FR" dirty="0" err="1"/>
                  <a:t>mặt</a:t>
                </a:r>
                <a:r>
                  <a:rPr lang="fr-FR" dirty="0"/>
                  <a:t> </a:t>
                </a:r>
                <a:r>
                  <a:rPr lang="fr-FR" dirty="0" err="1"/>
                  <a:t>phân</a:t>
                </a:r>
                <a:r>
                  <a:rPr lang="fr-FR" dirty="0"/>
                  <a:t> chia </a:t>
                </a:r>
                <a:r>
                  <a:rPr lang="fr-FR" dirty="0" err="1"/>
                  <a:t>không</a:t>
                </a:r>
                <a:r>
                  <a:rPr lang="fr-FR" dirty="0"/>
                  <a:t> </a:t>
                </a:r>
                <a:r>
                  <a:rPr lang="fr-FR" dirty="0" err="1"/>
                  <a:t>đổi</a:t>
                </a:r>
                <a:r>
                  <a:rPr lang="fr-FR" dirty="0"/>
                  <a:t>, </a:t>
                </a:r>
                <a:r>
                  <a:rPr lang="fr-FR" dirty="0" err="1"/>
                  <a:t>cũng</a:t>
                </a:r>
                <a:r>
                  <a:rPr lang="fr-FR" dirty="0"/>
                  <a:t> </a:t>
                </a:r>
                <a:r>
                  <a:rPr lang="fr-FR" dirty="0" err="1"/>
                  <a:t>có</a:t>
                </a:r>
                <a:r>
                  <a:rPr lang="fr-FR" dirty="0"/>
                  <a:t> </a:t>
                </a:r>
                <a:r>
                  <a:rPr lang="fr-FR" dirty="0" err="1"/>
                  <a:t>nghĩa</a:t>
                </a:r>
                <a:r>
                  <a:rPr lang="fr-FR" dirty="0"/>
                  <a:t> là </a:t>
                </a:r>
                <a:r>
                  <a:rPr lang="fr-FR" dirty="0" err="1"/>
                  <a:t>margin</a:t>
                </a:r>
                <a:r>
                  <a:rPr lang="fr-FR" dirty="0"/>
                  <a:t> </a:t>
                </a:r>
                <a:r>
                  <a:rPr lang="fr-FR" dirty="0" err="1"/>
                  <a:t>không</a:t>
                </a:r>
                <a:r>
                  <a:rPr lang="fr-FR" dirty="0"/>
                  <a:t> </a:t>
                </a:r>
                <a:r>
                  <a:rPr lang="fr-FR" dirty="0" err="1"/>
                  <a:t>đổi</a:t>
                </a:r>
                <a:r>
                  <a:rPr lang="fr-FR" dirty="0"/>
                  <a:t>. </a:t>
                </a:r>
                <a:r>
                  <a:rPr lang="fr-FR" dirty="0" err="1"/>
                  <a:t>Vì</a:t>
                </a:r>
                <a:r>
                  <a:rPr lang="fr-FR" dirty="0"/>
                  <a:t> </a:t>
                </a:r>
                <a:r>
                  <a:rPr lang="fr-FR" dirty="0" err="1"/>
                  <a:t>vậy</a:t>
                </a:r>
                <a:r>
                  <a:rPr lang="fr-FR" dirty="0"/>
                  <a:t> ta </a:t>
                </a:r>
                <a:r>
                  <a:rPr lang="vi-VN" dirty="0"/>
                  <a:t>có thể cho:</a:t>
                </a:r>
              </a:p>
              <a:p>
                <a:pPr algn="just"/>
                <a:r>
                  <a:rPr lang="vi-VN" dirty="0"/>
                  <a:t>			</a:t>
                </a:r>
                <a14:m>
                  <m:oMath xmlns:m="http://schemas.openxmlformats.org/officeDocument/2006/math">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𝑘</m:t>
                        </m:r>
                      </m:sub>
                    </m:sSub>
                    <m:d>
                      <m:dPr>
                        <m:ctrlPr>
                          <a:rPr lang="vi-VN" i="1">
                            <a:latin typeface="Cambria Math" panose="02040503050406030204" pitchFamily="18" charset="0"/>
                          </a:rPr>
                        </m:ctrlPr>
                      </m:dPr>
                      <m:e>
                        <m:sSup>
                          <m:sSupPr>
                            <m:ctrlPr>
                              <a:rPr lang="vi-VN" i="1">
                                <a:latin typeface="Cambria Math" panose="02040503050406030204" pitchFamily="18" charset="0"/>
                              </a:rPr>
                            </m:ctrlPr>
                          </m:sSupPr>
                          <m:e>
                            <m:r>
                              <a:rPr lang="fr-FR" i="1">
                                <a:latin typeface="Cambria Math" panose="02040503050406030204" pitchFamily="18" charset="0"/>
                              </a:rPr>
                              <m:t>𝑤</m:t>
                            </m:r>
                          </m:e>
                          <m:sup>
                            <m:r>
                              <a:rPr lang="fr-FR" i="1">
                                <a:latin typeface="Cambria Math" panose="02040503050406030204" pitchFamily="18" charset="0"/>
                              </a:rPr>
                              <m:t>𝑇</m:t>
                            </m:r>
                          </m:sup>
                        </m:sSup>
                        <m:sSub>
                          <m:sSubPr>
                            <m:ctrlPr>
                              <a:rPr lang="vi-VN" i="1">
                                <a:latin typeface="Cambria Math" panose="02040503050406030204" pitchFamily="18" charset="0"/>
                              </a:rPr>
                            </m:ctrlPr>
                          </m:sSubPr>
                          <m:e>
                            <m:r>
                              <a:rPr lang="fr-FR" i="1">
                                <a:latin typeface="Cambria Math" panose="02040503050406030204" pitchFamily="18" charset="0"/>
                              </a:rPr>
                              <m:t>𝑥</m:t>
                            </m:r>
                          </m:e>
                          <m:sub>
                            <m:r>
                              <a:rPr lang="fr-FR" i="1">
                                <a:latin typeface="Cambria Math" panose="02040503050406030204" pitchFamily="18" charset="0"/>
                              </a:rPr>
                              <m:t>𝑘</m:t>
                            </m:r>
                          </m:sub>
                        </m:sSub>
                        <m:r>
                          <a:rPr lang="fr-FR" i="1">
                            <a:latin typeface="Cambria Math" panose="02040503050406030204" pitchFamily="18" charset="0"/>
                          </a:rPr>
                          <m:t>+</m:t>
                        </m:r>
                        <m:r>
                          <a:rPr lang="fr-FR" i="1">
                            <a:latin typeface="Cambria Math" panose="02040503050406030204" pitchFamily="18" charset="0"/>
                          </a:rPr>
                          <m:t>𝑏</m:t>
                        </m:r>
                      </m:e>
                    </m:d>
                    <m:r>
                      <a:rPr lang="fr-FR" i="1">
                        <a:latin typeface="Cambria Math" panose="02040503050406030204" pitchFamily="18" charset="0"/>
                      </a:rPr>
                      <m:t>=1</m:t>
                    </m:r>
                  </m:oMath>
                </a14:m>
                <a:endParaRPr lang="vi-VN" dirty="0"/>
              </a:p>
              <a:p>
                <a:pPr algn="just"/>
                <a:r>
                  <a:rPr lang="fr-FR" dirty="0" err="1"/>
                  <a:t>với</a:t>
                </a:r>
                <a:r>
                  <a:rPr lang="fr-FR" dirty="0"/>
                  <a:t> </a:t>
                </a:r>
                <a:r>
                  <a:rPr lang="fr-FR" dirty="0" err="1"/>
                  <a:t>những</a:t>
                </a:r>
                <a:r>
                  <a:rPr lang="fr-FR" dirty="0"/>
                  <a:t> </a:t>
                </a:r>
                <a:r>
                  <a:rPr lang="fr-FR" dirty="0" err="1"/>
                  <a:t>điểm</a:t>
                </a:r>
                <a:r>
                  <a:rPr lang="fr-FR" dirty="0"/>
                  <a:t> </a:t>
                </a:r>
                <a:r>
                  <a:rPr lang="fr-FR" dirty="0" err="1"/>
                  <a:t>nằm</a:t>
                </a:r>
                <a:r>
                  <a:rPr lang="fr-FR" dirty="0"/>
                  <a:t> </a:t>
                </a:r>
                <a:r>
                  <a:rPr lang="fr-FR" dirty="0" err="1"/>
                  <a:t>gần</a:t>
                </a:r>
                <a:r>
                  <a:rPr lang="fr-FR" dirty="0"/>
                  <a:t> </a:t>
                </a:r>
                <a:r>
                  <a:rPr lang="fr-FR" dirty="0" err="1"/>
                  <a:t>mặt</a:t>
                </a:r>
                <a:r>
                  <a:rPr lang="fr-FR" dirty="0"/>
                  <a:t> </a:t>
                </a:r>
                <a:r>
                  <a:rPr lang="fr-FR" dirty="0" err="1"/>
                  <a:t>phân</a:t>
                </a:r>
                <a:r>
                  <a:rPr lang="fr-FR" dirty="0"/>
                  <a:t> chia </a:t>
                </a:r>
                <a:r>
                  <a:rPr lang="fr-FR" dirty="0" err="1"/>
                  <a:t>nhất</a:t>
                </a:r>
                <a:r>
                  <a:rPr lang="fr-FR" dirty="0"/>
                  <a:t>. </a:t>
                </a:r>
                <a:r>
                  <a:rPr lang="fr-FR" dirty="0" err="1"/>
                  <a:t>Như</a:t>
                </a:r>
                <a:r>
                  <a:rPr lang="fr-FR" dirty="0"/>
                  <a:t> </a:t>
                </a:r>
                <a:r>
                  <a:rPr lang="fr-FR" dirty="0" err="1"/>
                  <a:t>vậy</a:t>
                </a:r>
                <a:r>
                  <a:rPr lang="fr-FR" dirty="0"/>
                  <a:t> </a:t>
                </a:r>
                <a:r>
                  <a:rPr lang="fr-FR" dirty="0" err="1"/>
                  <a:t>với</a:t>
                </a:r>
                <a:r>
                  <a:rPr lang="fr-FR" dirty="0"/>
                  <a:t> </a:t>
                </a:r>
                <a:r>
                  <a:rPr lang="fr-FR" dirty="0" err="1"/>
                  <a:t>mọi</a:t>
                </a:r>
                <a:r>
                  <a:rPr lang="fr-FR" dirty="0"/>
                  <a:t> k ta </a:t>
                </a:r>
                <a:r>
                  <a:rPr lang="fr-FR" dirty="0" err="1"/>
                  <a:t>luôn</a:t>
                </a:r>
                <a:r>
                  <a:rPr lang="fr-FR" dirty="0"/>
                  <a:t> </a:t>
                </a:r>
                <a:r>
                  <a:rPr lang="fr-FR" dirty="0" err="1"/>
                  <a:t>có</a:t>
                </a:r>
                <a:r>
                  <a:rPr lang="fr-FR" dirty="0"/>
                  <a:t> :</a:t>
                </a:r>
                <a:endParaRPr lang="vi-VN" dirty="0"/>
              </a:p>
              <a:p>
                <a:pPr algn="just"/>
                <a:r>
                  <a:rPr lang="vi-VN" dirty="0"/>
                  <a:t>			</a:t>
                </a:r>
                <a14:m>
                  <m:oMath xmlns:m="http://schemas.openxmlformats.org/officeDocument/2006/math">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𝑘</m:t>
                        </m:r>
                      </m:sub>
                    </m:sSub>
                    <m:r>
                      <a:rPr lang="fr-FR" i="1">
                        <a:latin typeface="Cambria Math" panose="02040503050406030204" pitchFamily="18" charset="0"/>
                      </a:rPr>
                      <m:t>(</m:t>
                    </m:r>
                    <m:sSup>
                      <m:sSupPr>
                        <m:ctrlPr>
                          <a:rPr lang="vi-VN" i="1">
                            <a:latin typeface="Cambria Math" panose="02040503050406030204" pitchFamily="18" charset="0"/>
                          </a:rPr>
                        </m:ctrlPr>
                      </m:sSupPr>
                      <m:e>
                        <m:r>
                          <a:rPr lang="fr-FR" i="1">
                            <a:latin typeface="Cambria Math" panose="02040503050406030204" pitchFamily="18" charset="0"/>
                          </a:rPr>
                          <m:t>𝑤</m:t>
                        </m:r>
                      </m:e>
                      <m:sup>
                        <m:r>
                          <a:rPr lang="fr-FR" i="1">
                            <a:latin typeface="Cambria Math" panose="02040503050406030204" pitchFamily="18" charset="0"/>
                          </a:rPr>
                          <m:t>𝑇</m:t>
                        </m:r>
                      </m:sup>
                    </m:sSup>
                    <m:sSub>
                      <m:sSubPr>
                        <m:ctrlPr>
                          <a:rPr lang="vi-VN" i="1">
                            <a:latin typeface="Cambria Math" panose="02040503050406030204" pitchFamily="18" charset="0"/>
                          </a:rPr>
                        </m:ctrlPr>
                      </m:sSubPr>
                      <m:e>
                        <m:r>
                          <a:rPr lang="fr-FR" i="1">
                            <a:latin typeface="Cambria Math" panose="02040503050406030204" pitchFamily="18" charset="0"/>
                          </a:rPr>
                          <m:t>𝑥</m:t>
                        </m:r>
                      </m:e>
                      <m:sub>
                        <m:r>
                          <a:rPr lang="fr-FR" i="1">
                            <a:latin typeface="Cambria Math" panose="02040503050406030204" pitchFamily="18" charset="0"/>
                          </a:rPr>
                          <m:t>𝑘</m:t>
                        </m:r>
                      </m:sub>
                    </m:sSub>
                    <m:r>
                      <a:rPr lang="fr-FR" i="1">
                        <a:latin typeface="Cambria Math" panose="02040503050406030204" pitchFamily="18" charset="0"/>
                      </a:rPr>
                      <m:t>+</m:t>
                    </m:r>
                    <m:r>
                      <a:rPr lang="fr-FR" i="1">
                        <a:latin typeface="Cambria Math" panose="02040503050406030204" pitchFamily="18" charset="0"/>
                      </a:rPr>
                      <m:t>𝑏</m:t>
                    </m:r>
                    <m:r>
                      <a:rPr lang="fr-FR" i="1">
                        <a:latin typeface="Cambria Math" panose="02040503050406030204" pitchFamily="18" charset="0"/>
                      </a:rPr>
                      <m:t>)≥1</m:t>
                    </m:r>
                  </m:oMath>
                </a14:m>
                <a:endParaRPr lang="vi-VN" dirty="0"/>
              </a:p>
              <a:p>
                <a:pPr algn="just"/>
                <a:r>
                  <a:rPr lang="fr-FR" dirty="0" err="1"/>
                  <a:t>Vậy</a:t>
                </a:r>
                <a:r>
                  <a:rPr lang="fr-FR" dirty="0"/>
                  <a:t> </a:t>
                </a:r>
                <a:r>
                  <a:rPr lang="fr-FR" dirty="0" err="1"/>
                  <a:t>bài</a:t>
                </a:r>
                <a:r>
                  <a:rPr lang="fr-FR" dirty="0"/>
                  <a:t> </a:t>
                </a:r>
                <a:r>
                  <a:rPr lang="fr-FR" dirty="0" err="1"/>
                  <a:t>toán</a:t>
                </a:r>
                <a:r>
                  <a:rPr lang="fr-FR" dirty="0"/>
                  <a:t> </a:t>
                </a:r>
                <a:r>
                  <a:rPr lang="fr-FR" dirty="0" err="1"/>
                  <a:t>tối</a:t>
                </a:r>
                <a:r>
                  <a:rPr lang="fr-FR" dirty="0"/>
                  <a:t> </a:t>
                </a:r>
                <a:r>
                  <a:rPr lang="fr-FR" dirty="0" err="1"/>
                  <a:t>ưu</a:t>
                </a:r>
                <a:r>
                  <a:rPr lang="fr-FR" dirty="0"/>
                  <a:t> </a:t>
                </a:r>
                <a:r>
                  <a:rPr lang="fr-FR" dirty="0" err="1"/>
                  <a:t>trên</a:t>
                </a:r>
                <a:r>
                  <a:rPr lang="fr-FR" dirty="0"/>
                  <a:t> </a:t>
                </a:r>
                <a:r>
                  <a:rPr lang="fr-FR" dirty="0" err="1"/>
                  <a:t>có</a:t>
                </a:r>
                <a:r>
                  <a:rPr lang="fr-FR" dirty="0"/>
                  <a:t> </a:t>
                </a:r>
                <a:r>
                  <a:rPr lang="fr-FR" dirty="0" err="1"/>
                  <a:t>thể</a:t>
                </a:r>
                <a:r>
                  <a:rPr lang="fr-FR" dirty="0"/>
                  <a:t> </a:t>
                </a:r>
                <a:r>
                  <a:rPr lang="fr-FR" dirty="0" err="1"/>
                  <a:t>đưa</a:t>
                </a:r>
                <a:r>
                  <a:rPr lang="fr-FR" dirty="0"/>
                  <a:t> </a:t>
                </a:r>
                <a:r>
                  <a:rPr lang="fr-FR" dirty="0" err="1"/>
                  <a:t>về</a:t>
                </a:r>
                <a:r>
                  <a:rPr lang="fr-FR" dirty="0"/>
                  <a:t> </a:t>
                </a:r>
                <a:r>
                  <a:rPr lang="fr-FR" dirty="0" err="1"/>
                  <a:t>bài</a:t>
                </a:r>
                <a:r>
                  <a:rPr lang="fr-FR" dirty="0"/>
                  <a:t> </a:t>
                </a:r>
                <a:r>
                  <a:rPr lang="fr-FR" dirty="0" err="1"/>
                  <a:t>toán</a:t>
                </a:r>
                <a:r>
                  <a:rPr lang="fr-FR" dirty="0"/>
                  <a:t> </a:t>
                </a:r>
                <a:r>
                  <a:rPr lang="fr-FR" dirty="0" err="1"/>
                  <a:t>tối</a:t>
                </a:r>
                <a:r>
                  <a:rPr lang="fr-FR" dirty="0"/>
                  <a:t> </a:t>
                </a:r>
                <a:r>
                  <a:rPr lang="fr-FR" dirty="0" err="1"/>
                  <a:t>ưu</a:t>
                </a:r>
                <a:r>
                  <a:rPr lang="fr-FR" dirty="0"/>
                  <a:t> </a:t>
                </a:r>
                <a:r>
                  <a:rPr lang="fr-FR" dirty="0" err="1"/>
                  <a:t>có</a:t>
                </a:r>
                <a:r>
                  <a:rPr lang="fr-FR" dirty="0"/>
                  <a:t> </a:t>
                </a:r>
                <a:r>
                  <a:rPr lang="fr-FR" dirty="0" err="1"/>
                  <a:t>ràng</a:t>
                </a:r>
                <a:r>
                  <a:rPr lang="fr-FR" dirty="0"/>
                  <a:t> </a:t>
                </a:r>
                <a:r>
                  <a:rPr lang="fr-FR" dirty="0" err="1"/>
                  <a:t>buộc</a:t>
                </a:r>
                <a:r>
                  <a:rPr lang="fr-FR" dirty="0"/>
                  <a:t> :</a:t>
                </a:r>
                <a:endParaRPr lang="vi-VN" dirty="0"/>
              </a:p>
              <a:p>
                <a:r>
                  <a:rPr lang="vi-VN" dirty="0"/>
                  <a:t>			</a:t>
                </a:r>
                <a14:m>
                  <m:oMath xmlns:m="http://schemas.openxmlformats.org/officeDocument/2006/math">
                    <m:d>
                      <m:dPr>
                        <m:ctrlPr>
                          <a:rPr lang="vi-VN" i="1">
                            <a:latin typeface="Cambria Math" panose="02040503050406030204" pitchFamily="18" charset="0"/>
                          </a:rPr>
                        </m:ctrlPr>
                      </m:dPr>
                      <m:e>
                        <m:r>
                          <a:rPr lang="fr-FR" i="1">
                            <a:latin typeface="Cambria Math" panose="02040503050406030204" pitchFamily="18" charset="0"/>
                          </a:rPr>
                          <m:t>𝑤</m:t>
                        </m:r>
                        <m:r>
                          <a:rPr lang="fr-FR" i="1">
                            <a:latin typeface="Cambria Math" panose="02040503050406030204" pitchFamily="18" charset="0"/>
                          </a:rPr>
                          <m:t>,</m:t>
                        </m:r>
                        <m:r>
                          <a:rPr lang="fr-FR" i="1">
                            <a:latin typeface="Cambria Math" panose="02040503050406030204" pitchFamily="18" charset="0"/>
                          </a:rPr>
                          <m:t>𝑏</m:t>
                        </m:r>
                      </m:e>
                    </m:d>
                    <m:r>
                      <a:rPr lang="fr-FR" i="1">
                        <a:latin typeface="Cambria Math" panose="02040503050406030204" pitchFamily="18" charset="0"/>
                      </a:rPr>
                      <m:t>=</m:t>
                    </m:r>
                    <m:func>
                      <m:funcPr>
                        <m:ctrlPr>
                          <a:rPr lang="vi-VN" i="1">
                            <a:latin typeface="Cambria Math" panose="02040503050406030204" pitchFamily="18" charset="0"/>
                          </a:rPr>
                        </m:ctrlPr>
                      </m:funcPr>
                      <m:fName>
                        <m:r>
                          <m:rPr>
                            <m:sty m:val="p"/>
                          </m:rPr>
                          <a:rPr lang="fr-FR">
                            <a:latin typeface="Cambria Math" panose="02040503050406030204" pitchFamily="18" charset="0"/>
                          </a:rPr>
                          <m:t>arg</m:t>
                        </m:r>
                      </m:fName>
                      <m:e>
                        <m:func>
                          <m:funcPr>
                            <m:ctrlPr>
                              <a:rPr lang="vi-VN" i="1">
                                <a:latin typeface="Cambria Math" panose="02040503050406030204" pitchFamily="18" charset="0"/>
                              </a:rPr>
                            </m:ctrlPr>
                          </m:funcPr>
                          <m:fName>
                            <m:limLow>
                              <m:limLowPr>
                                <m:ctrlPr>
                                  <a:rPr lang="vi-VN" i="1">
                                    <a:latin typeface="Cambria Math" panose="02040503050406030204" pitchFamily="18" charset="0"/>
                                  </a:rPr>
                                </m:ctrlPr>
                              </m:limLowPr>
                              <m:e>
                                <m:r>
                                  <m:rPr>
                                    <m:sty m:val="p"/>
                                  </m:rPr>
                                  <a:rPr lang="fr-FR">
                                    <a:latin typeface="Cambria Math" panose="02040503050406030204" pitchFamily="18" charset="0"/>
                                  </a:rPr>
                                  <m:t>max</m:t>
                                </m:r>
                              </m:e>
                              <m:lim>
                                <m:r>
                                  <a:rPr lang="fr-FR" i="1">
                                    <a:latin typeface="Cambria Math" panose="02040503050406030204" pitchFamily="18" charset="0"/>
                                  </a:rPr>
                                  <m:t>𝑤</m:t>
                                </m:r>
                                <m:r>
                                  <a:rPr lang="fr-FR" i="1">
                                    <a:latin typeface="Cambria Math" panose="02040503050406030204" pitchFamily="18" charset="0"/>
                                  </a:rPr>
                                  <m:t>,</m:t>
                                </m:r>
                                <m:r>
                                  <a:rPr lang="fr-FR" i="1">
                                    <a:latin typeface="Cambria Math" panose="02040503050406030204" pitchFamily="18" charset="0"/>
                                  </a:rPr>
                                  <m:t>𝑏</m:t>
                                </m:r>
                              </m:lim>
                            </m:limLow>
                          </m:fName>
                          <m:e>
                            <m:f>
                              <m:fPr>
                                <m:ctrlPr>
                                  <a:rPr lang="vi-VN" i="1">
                                    <a:latin typeface="Cambria Math" panose="02040503050406030204" pitchFamily="18" charset="0"/>
                                  </a:rPr>
                                </m:ctrlPr>
                              </m:fPr>
                              <m:num>
                                <m:r>
                                  <a:rPr lang="fr-FR" i="1">
                                    <a:latin typeface="Cambria Math" panose="02040503050406030204" pitchFamily="18" charset="0"/>
                                  </a:rPr>
                                  <m:t>1</m:t>
                                </m:r>
                              </m:num>
                              <m:den>
                                <m:d>
                                  <m:dPr>
                                    <m:begChr m:val="‖"/>
                                    <m:endChr m:val="‖"/>
                                    <m:ctrlPr>
                                      <a:rPr lang="vi-VN" i="1">
                                        <a:latin typeface="Cambria Math" panose="02040503050406030204" pitchFamily="18" charset="0"/>
                                      </a:rPr>
                                    </m:ctrlPr>
                                  </m:dPr>
                                  <m:e>
                                    <m:r>
                                      <a:rPr lang="fr-FR" i="1">
                                        <a:latin typeface="Cambria Math" panose="02040503050406030204" pitchFamily="18" charset="0"/>
                                      </a:rPr>
                                      <m:t>𝑤</m:t>
                                    </m:r>
                                  </m:e>
                                </m:d>
                              </m:den>
                            </m:f>
                          </m:e>
                        </m:func>
                      </m:e>
                    </m:func>
                  </m:oMath>
                </a14:m>
                <a:endParaRPr lang="vi-VN" dirty="0"/>
              </a:p>
              <a:p>
                <a:r>
                  <a:rPr lang="fr-FR" dirty="0"/>
                  <a:t>			</a:t>
                </a:r>
                <a:r>
                  <a:rPr lang="fr-FR" dirty="0" err="1"/>
                  <a:t>thỏa</a:t>
                </a:r>
                <a:r>
                  <a:rPr lang="fr-FR" dirty="0"/>
                  <a:t> </a:t>
                </a:r>
                <a:r>
                  <a:rPr lang="fr-FR" dirty="0" err="1"/>
                  <a:t>mãn</a:t>
                </a:r>
                <a:r>
                  <a:rPr lang="fr-FR" dirty="0"/>
                  <a:t> </a:t>
                </a:r>
                <a14:m>
                  <m:oMath xmlns:m="http://schemas.openxmlformats.org/officeDocument/2006/math">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𝑘</m:t>
                        </m:r>
                      </m:sub>
                    </m:sSub>
                    <m:r>
                      <a:rPr lang="fr-FR">
                        <a:latin typeface="Cambria Math" panose="02040503050406030204" pitchFamily="18" charset="0"/>
                      </a:rPr>
                      <m:t>(</m:t>
                    </m:r>
                    <m:sSup>
                      <m:sSupPr>
                        <m:ctrlPr>
                          <a:rPr lang="vi-VN" i="1">
                            <a:latin typeface="Cambria Math" panose="02040503050406030204" pitchFamily="18" charset="0"/>
                          </a:rPr>
                        </m:ctrlPr>
                      </m:sSupPr>
                      <m:e>
                        <m:r>
                          <a:rPr lang="fr-FR" i="1">
                            <a:latin typeface="Cambria Math" panose="02040503050406030204" pitchFamily="18" charset="0"/>
                          </a:rPr>
                          <m:t>𝑤</m:t>
                        </m:r>
                      </m:e>
                      <m:sup>
                        <m:r>
                          <a:rPr lang="fr-FR" i="1">
                            <a:latin typeface="Cambria Math" panose="02040503050406030204" pitchFamily="18" charset="0"/>
                          </a:rPr>
                          <m:t>𝑇</m:t>
                        </m:r>
                      </m:sup>
                    </m:sSup>
                    <m:sSub>
                      <m:sSubPr>
                        <m:ctrlPr>
                          <a:rPr lang="vi-VN" i="1">
                            <a:latin typeface="Cambria Math" panose="02040503050406030204" pitchFamily="18" charset="0"/>
                          </a:rPr>
                        </m:ctrlPr>
                      </m:sSubPr>
                      <m:e>
                        <m:r>
                          <a:rPr lang="fr-FR" i="1">
                            <a:latin typeface="Cambria Math" panose="02040503050406030204" pitchFamily="18" charset="0"/>
                          </a:rPr>
                          <m:t>𝑥</m:t>
                        </m:r>
                      </m:e>
                      <m:sub>
                        <m:r>
                          <a:rPr lang="fr-FR" i="1">
                            <a:latin typeface="Cambria Math" panose="02040503050406030204" pitchFamily="18" charset="0"/>
                          </a:rPr>
                          <m:t>𝑘</m:t>
                        </m:r>
                      </m:sub>
                    </m:sSub>
                    <m:r>
                      <a:rPr lang="fr-FR">
                        <a:latin typeface="Cambria Math" panose="02040503050406030204" pitchFamily="18" charset="0"/>
                      </a:rPr>
                      <m:t>+</m:t>
                    </m:r>
                    <m:r>
                      <a:rPr lang="fr-FR" i="1">
                        <a:latin typeface="Cambria Math" panose="02040503050406030204" pitchFamily="18" charset="0"/>
                      </a:rPr>
                      <m:t>𝑏</m:t>
                    </m:r>
                    <m:r>
                      <a:rPr lang="fr-FR">
                        <a:latin typeface="Cambria Math" panose="02040503050406030204" pitchFamily="18" charset="0"/>
                      </a:rPr>
                      <m:t>)≥1</m:t>
                    </m:r>
                  </m:oMath>
                </a14:m>
                <a:r>
                  <a:rPr lang="fr-FR" i="1" dirty="0"/>
                  <a:t>,   k=1,2,…N</a:t>
                </a:r>
                <a:endParaRPr lang="vi-VN" dirty="0"/>
              </a:p>
              <a:p>
                <a:pPr algn="just"/>
                <a:endParaRPr lang="vi-VN" dirty="0"/>
              </a:p>
              <a:p>
                <a:pPr algn="just"/>
                <a:endParaRPr lang="vi-VN" dirty="0"/>
              </a:p>
            </p:txBody>
          </p:sp>
        </mc:Choice>
        <mc:Fallback xmlns="">
          <p:sp>
            <p:nvSpPr>
              <p:cNvPr id="3" name="Content Placeholder 2">
                <a:extLst>
                  <a:ext uri="{FF2B5EF4-FFF2-40B4-BE49-F238E27FC236}">
                    <a16:creationId xmlns:a16="http://schemas.microsoft.com/office/drawing/2014/main" id="{ECFEC923-D31E-4B35-87FA-450948DECAA8}"/>
                  </a:ext>
                </a:extLst>
              </p:cNvPr>
              <p:cNvSpPr>
                <a:spLocks noGrp="1" noRot="1" noChangeAspect="1" noMove="1" noResize="1" noEditPoints="1" noAdjustHandles="1" noChangeArrowheads="1" noChangeShapeType="1" noTextEdit="1"/>
              </p:cNvSpPr>
              <p:nvPr>
                <p:ph idx="1"/>
              </p:nvPr>
            </p:nvSpPr>
            <p:spPr>
              <a:xfrm>
                <a:off x="410817" y="365124"/>
                <a:ext cx="11343861" cy="6447155"/>
              </a:xfrm>
              <a:blipFill>
                <a:blip r:embed="rId2"/>
                <a:stretch>
                  <a:fillRect l="-699" t="-568" r="-699" b="-1892"/>
                </a:stretch>
              </a:blipFill>
            </p:spPr>
            <p:txBody>
              <a:bodyPr/>
              <a:lstStyle/>
              <a:p>
                <a:r>
                  <a:rPr lang="vi-VN">
                    <a:noFill/>
                  </a:rPr>
                  <a:t> </a:t>
                </a:r>
              </a:p>
            </p:txBody>
          </p:sp>
        </mc:Fallback>
      </mc:AlternateContent>
    </p:spTree>
    <p:extLst>
      <p:ext uri="{BB962C8B-B14F-4D97-AF65-F5344CB8AC3E}">
        <p14:creationId xmlns:p14="http://schemas.microsoft.com/office/powerpoint/2010/main" val="493836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F192-7EE4-4563-9037-C45C0E7D6591}"/>
              </a:ext>
            </a:extLst>
          </p:cNvPr>
          <p:cNvSpPr>
            <a:spLocks noGrp="1"/>
          </p:cNvSpPr>
          <p:nvPr>
            <p:ph type="title"/>
          </p:nvPr>
        </p:nvSpPr>
        <p:spPr>
          <a:xfrm flipV="1">
            <a:off x="838200" y="319406"/>
            <a:ext cx="10515600" cy="45719"/>
          </a:xfrm>
        </p:spPr>
        <p:txBody>
          <a:bodyPr>
            <a:normAutofit fontScale="90000"/>
          </a:bodyPr>
          <a:lstStyle/>
          <a:p>
            <a:endParaRPr lang="vi-V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FEC923-D31E-4B35-87FA-450948DECAA8}"/>
                  </a:ext>
                </a:extLst>
              </p:cNvPr>
              <p:cNvSpPr>
                <a:spLocks noGrp="1"/>
              </p:cNvSpPr>
              <p:nvPr>
                <p:ph idx="1"/>
              </p:nvPr>
            </p:nvSpPr>
            <p:spPr>
              <a:xfrm>
                <a:off x="410817" y="365124"/>
                <a:ext cx="11343861" cy="6447155"/>
              </a:xfrm>
            </p:spPr>
            <p:txBody>
              <a:bodyPr>
                <a:normAutofit lnSpcReduction="10000"/>
              </a:bodyPr>
              <a:lstStyle/>
              <a:p>
                <a:pPr algn="just"/>
                <a:r>
                  <a:rPr lang="fr-FR" dirty="0"/>
                  <a:t>Bằng </a:t>
                </a:r>
                <a:r>
                  <a:rPr lang="fr-FR" dirty="0" err="1"/>
                  <a:t>một</a:t>
                </a:r>
                <a:r>
                  <a:rPr lang="fr-FR" dirty="0"/>
                  <a:t> </a:t>
                </a:r>
                <a:r>
                  <a:rPr lang="fr-FR" dirty="0" err="1"/>
                  <a:t>phép</a:t>
                </a:r>
                <a:r>
                  <a:rPr lang="fr-FR" dirty="0"/>
                  <a:t> </a:t>
                </a:r>
                <a:r>
                  <a:rPr lang="fr-FR" dirty="0" err="1"/>
                  <a:t>biến</a:t>
                </a:r>
                <a:r>
                  <a:rPr lang="fr-FR" dirty="0"/>
                  <a:t> </a:t>
                </a:r>
                <a:r>
                  <a:rPr lang="fr-FR" dirty="0" err="1"/>
                  <a:t>đổi</a:t>
                </a:r>
                <a:r>
                  <a:rPr lang="fr-FR" dirty="0"/>
                  <a:t> </a:t>
                </a:r>
                <a:r>
                  <a:rPr lang="fr-FR" dirty="0" err="1"/>
                  <a:t>đơn</a:t>
                </a:r>
                <a:r>
                  <a:rPr lang="fr-FR" dirty="0"/>
                  <a:t> </a:t>
                </a:r>
                <a:r>
                  <a:rPr lang="fr-FR" dirty="0" err="1"/>
                  <a:t>giản</a:t>
                </a:r>
                <a:r>
                  <a:rPr lang="fr-FR" dirty="0"/>
                  <a:t> </a:t>
                </a:r>
                <a:r>
                  <a:rPr lang="fr-FR" dirty="0" err="1"/>
                  <a:t>bài</a:t>
                </a:r>
                <a:r>
                  <a:rPr lang="fr-FR" dirty="0"/>
                  <a:t> </a:t>
                </a:r>
                <a:r>
                  <a:rPr lang="fr-FR" dirty="0" err="1"/>
                  <a:t>toán</a:t>
                </a:r>
                <a:r>
                  <a:rPr lang="fr-FR" dirty="0"/>
                  <a:t> </a:t>
                </a:r>
                <a:r>
                  <a:rPr lang="fr-FR" dirty="0" err="1"/>
                  <a:t>này</a:t>
                </a:r>
                <a:r>
                  <a:rPr lang="fr-FR" dirty="0"/>
                  <a:t> </a:t>
                </a:r>
                <a:r>
                  <a:rPr lang="fr-FR" dirty="0" err="1"/>
                  <a:t>đưa</a:t>
                </a:r>
                <a:r>
                  <a:rPr lang="fr-FR" dirty="0"/>
                  <a:t> </a:t>
                </a:r>
                <a:r>
                  <a:rPr lang="fr-FR" dirty="0" err="1"/>
                  <a:t>về</a:t>
                </a:r>
                <a:r>
                  <a:rPr lang="fr-FR" dirty="0"/>
                  <a:t> </a:t>
                </a:r>
                <a:r>
                  <a:rPr lang="fr-FR" dirty="0" err="1"/>
                  <a:t>dạng</a:t>
                </a:r>
                <a:r>
                  <a:rPr lang="fr-FR" dirty="0"/>
                  <a:t> :</a:t>
                </a:r>
                <a:endParaRPr lang="vi-VN" dirty="0"/>
              </a:p>
              <a:p>
                <a:r>
                  <a:rPr lang="vi-VN" dirty="0"/>
                  <a:t>			</a:t>
                </a:r>
                <a14:m>
                  <m:oMath xmlns:m="http://schemas.openxmlformats.org/officeDocument/2006/math">
                    <m:d>
                      <m:dPr>
                        <m:ctrlPr>
                          <a:rPr lang="vi-VN" i="1">
                            <a:latin typeface="Cambria Math" panose="02040503050406030204" pitchFamily="18" charset="0"/>
                          </a:rPr>
                        </m:ctrlPr>
                      </m:dPr>
                      <m:e>
                        <m:r>
                          <a:rPr lang="fr-FR" i="1">
                            <a:latin typeface="Cambria Math" panose="02040503050406030204" pitchFamily="18" charset="0"/>
                          </a:rPr>
                          <m:t>𝑤</m:t>
                        </m:r>
                        <m:r>
                          <a:rPr lang="fr-FR" i="1">
                            <a:latin typeface="Cambria Math" panose="02040503050406030204" pitchFamily="18" charset="0"/>
                          </a:rPr>
                          <m:t>,</m:t>
                        </m:r>
                        <m:r>
                          <a:rPr lang="fr-FR" i="1">
                            <a:latin typeface="Cambria Math" panose="02040503050406030204" pitchFamily="18" charset="0"/>
                          </a:rPr>
                          <m:t>𝑏</m:t>
                        </m:r>
                      </m:e>
                    </m:d>
                    <m:r>
                      <a:rPr lang="fr-FR" i="1">
                        <a:latin typeface="Cambria Math" panose="02040503050406030204" pitchFamily="18" charset="0"/>
                      </a:rPr>
                      <m:t>=</m:t>
                    </m:r>
                    <m:func>
                      <m:funcPr>
                        <m:ctrlPr>
                          <a:rPr lang="vi-VN" i="1">
                            <a:latin typeface="Cambria Math" panose="02040503050406030204" pitchFamily="18" charset="0"/>
                          </a:rPr>
                        </m:ctrlPr>
                      </m:funcPr>
                      <m:fName>
                        <m:r>
                          <m:rPr>
                            <m:sty m:val="p"/>
                          </m:rPr>
                          <a:rPr lang="fr-FR">
                            <a:latin typeface="Cambria Math" panose="02040503050406030204" pitchFamily="18" charset="0"/>
                          </a:rPr>
                          <m:t>arg</m:t>
                        </m:r>
                      </m:fName>
                      <m:e>
                        <m:func>
                          <m:funcPr>
                            <m:ctrlPr>
                              <a:rPr lang="vi-VN" i="1">
                                <a:latin typeface="Cambria Math" panose="02040503050406030204" pitchFamily="18" charset="0"/>
                              </a:rPr>
                            </m:ctrlPr>
                          </m:funcPr>
                          <m:fName>
                            <m:limLow>
                              <m:limLowPr>
                                <m:ctrlPr>
                                  <a:rPr lang="vi-VN" i="1">
                                    <a:latin typeface="Cambria Math" panose="02040503050406030204" pitchFamily="18" charset="0"/>
                                  </a:rPr>
                                </m:ctrlPr>
                              </m:limLowPr>
                              <m:e>
                                <m:r>
                                  <m:rPr>
                                    <m:sty m:val="p"/>
                                  </m:rPr>
                                  <a:rPr lang="fr-FR">
                                    <a:latin typeface="Cambria Math" panose="02040503050406030204" pitchFamily="18" charset="0"/>
                                  </a:rPr>
                                  <m:t>min</m:t>
                                </m:r>
                              </m:e>
                              <m:lim>
                                <m:r>
                                  <a:rPr lang="fr-FR" i="1">
                                    <a:latin typeface="Cambria Math" panose="02040503050406030204" pitchFamily="18" charset="0"/>
                                  </a:rPr>
                                  <m:t>𝑤</m:t>
                                </m:r>
                                <m:r>
                                  <a:rPr lang="fr-FR" i="1">
                                    <a:latin typeface="Cambria Math" panose="02040503050406030204" pitchFamily="18" charset="0"/>
                                  </a:rPr>
                                  <m:t>,</m:t>
                                </m:r>
                                <m:r>
                                  <a:rPr lang="fr-FR" i="1">
                                    <a:latin typeface="Cambria Math" panose="02040503050406030204" pitchFamily="18" charset="0"/>
                                  </a:rPr>
                                  <m:t>𝑏</m:t>
                                </m:r>
                              </m:lim>
                            </m:limLow>
                          </m:fName>
                          <m:e>
                            <m:f>
                              <m:fPr>
                                <m:ctrlPr>
                                  <a:rPr lang="vi-VN" i="1">
                                    <a:latin typeface="Cambria Math" panose="02040503050406030204" pitchFamily="18" charset="0"/>
                                  </a:rPr>
                                </m:ctrlPr>
                              </m:fPr>
                              <m:num>
                                <m:r>
                                  <a:rPr lang="fr-FR" i="1">
                                    <a:latin typeface="Cambria Math" panose="02040503050406030204" pitchFamily="18" charset="0"/>
                                  </a:rPr>
                                  <m:t>1</m:t>
                                </m:r>
                              </m:num>
                              <m:den>
                                <m:r>
                                  <a:rPr lang="fr-FR" i="1">
                                    <a:latin typeface="Cambria Math" panose="02040503050406030204" pitchFamily="18" charset="0"/>
                                  </a:rPr>
                                  <m:t>2</m:t>
                                </m:r>
                              </m:den>
                            </m:f>
                            <m:r>
                              <a:rPr lang="fr-FR" i="1">
                                <a:latin typeface="Cambria Math" panose="02040503050406030204" pitchFamily="18" charset="0"/>
                              </a:rPr>
                              <m:t> </m:t>
                            </m:r>
                            <m:sSup>
                              <m:sSupPr>
                                <m:ctrlPr>
                                  <a:rPr lang="vi-VN" i="1">
                                    <a:latin typeface="Cambria Math" panose="02040503050406030204" pitchFamily="18" charset="0"/>
                                  </a:rPr>
                                </m:ctrlPr>
                              </m:sSupPr>
                              <m:e>
                                <m:d>
                                  <m:dPr>
                                    <m:begChr m:val="‖"/>
                                    <m:endChr m:val="‖"/>
                                    <m:ctrlPr>
                                      <a:rPr lang="vi-VN" i="1">
                                        <a:latin typeface="Cambria Math" panose="02040503050406030204" pitchFamily="18" charset="0"/>
                                      </a:rPr>
                                    </m:ctrlPr>
                                  </m:dPr>
                                  <m:e>
                                    <m:r>
                                      <a:rPr lang="fr-FR" i="1">
                                        <a:latin typeface="Cambria Math" panose="02040503050406030204" pitchFamily="18" charset="0"/>
                                      </a:rPr>
                                      <m:t>𝑤</m:t>
                                    </m:r>
                                  </m:e>
                                </m:d>
                              </m:e>
                              <m:sup>
                                <m:r>
                                  <a:rPr lang="fr-FR" i="1">
                                    <a:latin typeface="Cambria Math" panose="02040503050406030204" pitchFamily="18" charset="0"/>
                                  </a:rPr>
                                  <m:t>2</m:t>
                                </m:r>
                              </m:sup>
                            </m:sSup>
                          </m:e>
                        </m:func>
                      </m:e>
                    </m:func>
                  </m:oMath>
                </a14:m>
                <a:r>
                  <a:rPr lang="en-US" dirty="0"/>
                  <a:t>                        		(1)</a:t>
                </a:r>
                <a:endParaRPr lang="vi-VN" dirty="0"/>
              </a:p>
              <a:p>
                <a:r>
                  <a:rPr lang="en-US" dirty="0"/>
                  <a:t>  			</a:t>
                </a:r>
                <a:r>
                  <a:rPr lang="en-US" dirty="0" err="1"/>
                  <a:t>thỏa</a:t>
                </a:r>
                <a:r>
                  <a:rPr lang="en-US" dirty="0"/>
                  <a:t> </a:t>
                </a:r>
                <a:r>
                  <a:rPr lang="en-US" dirty="0" err="1"/>
                  <a:t>mãn</a:t>
                </a:r>
                <a:r>
                  <a:rPr lang="en-US" dirty="0"/>
                  <a:t>  </a:t>
                </a:r>
                <a14:m>
                  <m:oMath xmlns:m="http://schemas.openxmlformats.org/officeDocument/2006/math">
                    <m:sSub>
                      <m:sSubPr>
                        <m:ctrlPr>
                          <a:rPr lang="vi-VN" i="1">
                            <a:latin typeface="Cambria Math" panose="02040503050406030204" pitchFamily="18" charset="0"/>
                          </a:rPr>
                        </m:ctrlPr>
                      </m:sSubPr>
                      <m:e>
                        <m:r>
                          <a:rPr lang="en-US" i="1">
                            <a:latin typeface="Cambria Math" panose="02040503050406030204" pitchFamily="18" charset="0"/>
                          </a:rPr>
                          <m:t>1−</m:t>
                        </m:r>
                        <m:r>
                          <a:rPr lang="fr-FR" i="1">
                            <a:latin typeface="Cambria Math" panose="02040503050406030204" pitchFamily="18" charset="0"/>
                          </a:rPr>
                          <m:t>𝑦</m:t>
                        </m:r>
                      </m:e>
                      <m:sub>
                        <m:r>
                          <a:rPr lang="fr-FR" i="1">
                            <a:latin typeface="Cambria Math" panose="02040503050406030204" pitchFamily="18" charset="0"/>
                          </a:rPr>
                          <m:t>𝑘</m:t>
                        </m:r>
                      </m:sub>
                    </m:sSub>
                    <m:d>
                      <m:dPr>
                        <m:ctrlPr>
                          <a:rPr lang="en-US" i="1">
                            <a:latin typeface="Cambria Math" panose="02040503050406030204" pitchFamily="18" charset="0"/>
                          </a:rPr>
                        </m:ctrlPr>
                      </m:dPr>
                      <m:e>
                        <m:sSup>
                          <m:sSupPr>
                            <m:ctrlPr>
                              <a:rPr lang="vi-VN" i="1">
                                <a:latin typeface="Cambria Math" panose="02040503050406030204" pitchFamily="18" charset="0"/>
                              </a:rPr>
                            </m:ctrlPr>
                          </m:sSupPr>
                          <m:e>
                            <m:r>
                              <a:rPr lang="fr-FR" i="1">
                                <a:latin typeface="Cambria Math" panose="02040503050406030204" pitchFamily="18" charset="0"/>
                              </a:rPr>
                              <m:t>𝑤</m:t>
                            </m:r>
                          </m:e>
                          <m:sup>
                            <m:r>
                              <a:rPr lang="fr-FR" i="1">
                                <a:latin typeface="Cambria Math" panose="02040503050406030204" pitchFamily="18" charset="0"/>
                              </a:rPr>
                              <m:t>𝑇</m:t>
                            </m:r>
                          </m:sup>
                        </m:sSup>
                        <m:sSub>
                          <m:sSubPr>
                            <m:ctrlPr>
                              <a:rPr lang="vi-VN" i="1">
                                <a:latin typeface="Cambria Math" panose="02040503050406030204" pitchFamily="18" charset="0"/>
                              </a:rPr>
                            </m:ctrlPr>
                          </m:sSubPr>
                          <m:e>
                            <m:r>
                              <a:rPr lang="fr-FR" i="1">
                                <a:latin typeface="Cambria Math" panose="02040503050406030204" pitchFamily="18" charset="0"/>
                              </a:rPr>
                              <m:t>𝑥</m:t>
                            </m:r>
                          </m:e>
                          <m:sub>
                            <m:r>
                              <a:rPr lang="fr-FR" i="1">
                                <a:latin typeface="Cambria Math" panose="02040503050406030204" pitchFamily="18" charset="0"/>
                              </a:rPr>
                              <m:t>𝑘</m:t>
                            </m:r>
                          </m:sub>
                        </m:sSub>
                        <m:r>
                          <a:rPr lang="en-US">
                            <a:latin typeface="Cambria Math" panose="02040503050406030204" pitchFamily="18" charset="0"/>
                          </a:rPr>
                          <m:t>+</m:t>
                        </m:r>
                        <m:r>
                          <a:rPr lang="fr-FR" i="1">
                            <a:latin typeface="Cambria Math" panose="02040503050406030204" pitchFamily="18" charset="0"/>
                          </a:rPr>
                          <m:t>𝑏</m:t>
                        </m:r>
                      </m:e>
                    </m:d>
                    <m:r>
                      <a:rPr lang="en-US">
                        <a:latin typeface="Cambria Math" panose="02040503050406030204" pitchFamily="18" charset="0"/>
                      </a:rPr>
                      <m:t>≤</m:t>
                    </m:r>
                    <m:r>
                      <a:rPr lang="en-US" b="0" i="0" smtClean="0">
                        <a:latin typeface="Cambria Math" panose="02040503050406030204" pitchFamily="18" charset="0"/>
                      </a:rPr>
                      <m:t>0,  </m:t>
                    </m:r>
                    <m:r>
                      <m:rPr>
                        <m:sty m:val="p"/>
                      </m:rPr>
                      <a:rPr lang="en-US" b="0" i="0" smtClean="0">
                        <a:latin typeface="Cambria Math" panose="02040503050406030204" pitchFamily="18" charset="0"/>
                      </a:rPr>
                      <m:t>k</m:t>
                    </m:r>
                    <m:r>
                      <a:rPr lang="en-US" b="0" i="0" smtClean="0">
                        <a:latin typeface="Cambria Math" panose="02040503050406030204" pitchFamily="18" charset="0"/>
                      </a:rPr>
                      <m:t>=1,2,…,</m:t>
                    </m:r>
                    <m:r>
                      <m:rPr>
                        <m:sty m:val="p"/>
                      </m:rPr>
                      <a:rPr lang="en-US" b="0" i="0" smtClean="0">
                        <a:latin typeface="Cambria Math" panose="02040503050406030204" pitchFamily="18" charset="0"/>
                      </a:rPr>
                      <m:t>N</m:t>
                    </m:r>
                  </m:oMath>
                </a14:m>
                <a:endParaRPr lang="vi-VN" dirty="0"/>
              </a:p>
              <a:p>
                <a:pPr algn="just"/>
                <a:r>
                  <a:rPr lang="en-US" dirty="0" err="1"/>
                  <a:t>Vì</a:t>
                </a:r>
                <a:r>
                  <a:rPr lang="en-US" dirty="0"/>
                  <a:t> ta </a:t>
                </a:r>
                <a:r>
                  <a:rPr lang="en-US" dirty="0" err="1"/>
                  <a:t>đã</a:t>
                </a:r>
                <a:r>
                  <a:rPr lang="en-US" dirty="0"/>
                  <a:t> </a:t>
                </a:r>
                <a:r>
                  <a:rPr lang="en-US" dirty="0" err="1"/>
                  <a:t>lấy</a:t>
                </a:r>
                <a:r>
                  <a:rPr lang="en-US" dirty="0"/>
                  <a:t> </a:t>
                </a:r>
                <a:r>
                  <a:rPr lang="en-US" dirty="0" err="1"/>
                  <a:t>nghịch</a:t>
                </a:r>
                <a:r>
                  <a:rPr lang="en-US" dirty="0"/>
                  <a:t> </a:t>
                </a:r>
                <a:r>
                  <a:rPr lang="en-US" dirty="0" err="1"/>
                  <a:t>đảo</a:t>
                </a:r>
                <a:r>
                  <a:rPr lang="en-US" dirty="0"/>
                  <a:t> </a:t>
                </a:r>
                <a:r>
                  <a:rPr lang="en-US" dirty="0" err="1"/>
                  <a:t>hàm</a:t>
                </a:r>
                <a:r>
                  <a:rPr lang="en-US" dirty="0"/>
                  <a:t> </a:t>
                </a:r>
                <a:r>
                  <a:rPr lang="en-US" dirty="0" err="1"/>
                  <a:t>mục</a:t>
                </a:r>
                <a:r>
                  <a:rPr lang="en-US" dirty="0"/>
                  <a:t> </a:t>
                </a:r>
                <a:r>
                  <a:rPr lang="en-US" dirty="0" err="1"/>
                  <a:t>tiêu</a:t>
                </a:r>
                <a:r>
                  <a:rPr lang="en-US" dirty="0"/>
                  <a:t> </a:t>
                </a:r>
                <a:r>
                  <a:rPr lang="en-US" dirty="0" err="1"/>
                  <a:t>để</a:t>
                </a:r>
                <a:r>
                  <a:rPr lang="en-US" dirty="0"/>
                  <a:t> </a:t>
                </a:r>
                <a:r>
                  <a:rPr lang="en-US" dirty="0" err="1"/>
                  <a:t>nó</a:t>
                </a:r>
                <a:r>
                  <a:rPr lang="en-US" dirty="0"/>
                  <a:t> </a:t>
                </a:r>
                <a:r>
                  <a:rPr lang="en-US" dirty="0" err="1"/>
                  <a:t>có</a:t>
                </a:r>
                <a:r>
                  <a:rPr lang="en-US" dirty="0"/>
                  <a:t> </a:t>
                </a:r>
                <a:r>
                  <a:rPr lang="en-US" dirty="0" err="1"/>
                  <a:t>thể</a:t>
                </a:r>
                <a:r>
                  <a:rPr lang="en-US" dirty="0"/>
                  <a:t> </a:t>
                </a:r>
                <a:r>
                  <a:rPr lang="en-US" dirty="0" err="1"/>
                  <a:t>khả</a:t>
                </a:r>
                <a:r>
                  <a:rPr lang="en-US" dirty="0"/>
                  <a:t> </a:t>
                </a:r>
                <a:r>
                  <a:rPr lang="en-US" dirty="0" err="1"/>
                  <a:t>vì</a:t>
                </a:r>
                <a:r>
                  <a:rPr lang="en-US" dirty="0"/>
                  <a:t> </a:t>
                </a:r>
                <a:r>
                  <a:rPr lang="en-US" dirty="0" err="1"/>
                  <a:t>và</a:t>
                </a:r>
                <a:r>
                  <a:rPr lang="en-US" dirty="0"/>
                  <a:t> </a:t>
                </a:r>
                <a:r>
                  <a:rPr lang="en-US" dirty="0" err="1"/>
                  <a:t>khi</a:t>
                </a:r>
                <a:r>
                  <a:rPr lang="en-US" dirty="0"/>
                  <a:t> </a:t>
                </a:r>
                <a:r>
                  <a:rPr lang="en-US" dirty="0" err="1"/>
                  <a:t>đó</a:t>
                </a:r>
                <a:r>
                  <a:rPr lang="en-US" dirty="0"/>
                  <a:t> </a:t>
                </a:r>
                <a:r>
                  <a:rPr lang="en-US" dirty="0" err="1"/>
                  <a:t>bài</a:t>
                </a:r>
                <a:r>
                  <a:rPr lang="en-US" dirty="0"/>
                  <a:t> </a:t>
                </a:r>
                <a:r>
                  <a:rPr lang="en-US" dirty="0" err="1"/>
                  <a:t>toán</a:t>
                </a:r>
                <a:r>
                  <a:rPr lang="en-US" dirty="0"/>
                  <a:t> </a:t>
                </a:r>
                <a:r>
                  <a:rPr lang="en-US" dirty="0" err="1"/>
                  <a:t>tìm</a:t>
                </a:r>
                <a:r>
                  <a:rPr lang="en-US" dirty="0"/>
                  <a:t> max </a:t>
                </a:r>
                <a:r>
                  <a:rPr lang="en-US" dirty="0" err="1"/>
                  <a:t>trở</a:t>
                </a:r>
                <a:r>
                  <a:rPr lang="en-US" dirty="0"/>
                  <a:t> </a:t>
                </a:r>
                <a:r>
                  <a:rPr lang="en-US" dirty="0" err="1"/>
                  <a:t>thành</a:t>
                </a:r>
                <a:r>
                  <a:rPr lang="en-US" dirty="0"/>
                  <a:t> </a:t>
                </a:r>
                <a:r>
                  <a:rPr lang="en-US" dirty="0" err="1"/>
                  <a:t>tìm</a:t>
                </a:r>
                <a:r>
                  <a:rPr lang="en-US" dirty="0"/>
                  <a:t> min </a:t>
                </a:r>
                <a:r>
                  <a:rPr lang="en-US" dirty="0" err="1"/>
                  <a:t>hàm</a:t>
                </a:r>
                <a:r>
                  <a:rPr lang="en-US" dirty="0"/>
                  <a:t> </a:t>
                </a:r>
                <a:r>
                  <a:rPr lang="en-US" dirty="0" err="1"/>
                  <a:t>mục</a:t>
                </a:r>
                <a:r>
                  <a:rPr lang="en-US" dirty="0"/>
                  <a:t> </a:t>
                </a:r>
                <a:r>
                  <a:rPr lang="en-US" dirty="0" err="1"/>
                  <a:t>tiêu</a:t>
                </a:r>
                <a:r>
                  <a:rPr lang="en-US" dirty="0"/>
                  <a:t> </a:t>
                </a:r>
                <a:r>
                  <a:rPr lang="en-US" dirty="0" err="1"/>
                  <a:t>và</a:t>
                </a:r>
                <a:r>
                  <a:rPr lang="en-US" dirty="0"/>
                  <a:t> </a:t>
                </a:r>
                <a:r>
                  <a:rPr lang="en-US" dirty="0" err="1"/>
                  <a:t>hệ</a:t>
                </a:r>
                <a:r>
                  <a:rPr lang="en-US" dirty="0"/>
                  <a:t> </a:t>
                </a:r>
                <a:r>
                  <a:rPr lang="en-US" dirty="0" err="1"/>
                  <a:t>số</a:t>
                </a:r>
                <a:r>
                  <a:rPr lang="en-US" dirty="0"/>
                  <a:t> ½ </a:t>
                </a:r>
                <a:r>
                  <a:rPr lang="en-US" dirty="0" err="1"/>
                  <a:t>chỉ</a:t>
                </a:r>
                <a:r>
                  <a:rPr lang="en-US" dirty="0"/>
                  <a:t> </a:t>
                </a:r>
                <a:r>
                  <a:rPr lang="en-US" dirty="0" err="1"/>
                  <a:t>làm</a:t>
                </a:r>
                <a:r>
                  <a:rPr lang="en-US" dirty="0"/>
                  <a:t> </a:t>
                </a:r>
                <a:r>
                  <a:rPr lang="en-US" dirty="0" err="1"/>
                  <a:t>đẹp</a:t>
                </a:r>
                <a:r>
                  <a:rPr lang="en-US" dirty="0"/>
                  <a:t> </a:t>
                </a:r>
                <a:r>
                  <a:rPr lang="en-US" dirty="0" err="1"/>
                  <a:t>tính</a:t>
                </a:r>
                <a:r>
                  <a:rPr lang="en-US" dirty="0"/>
                  <a:t> </a:t>
                </a:r>
                <a:r>
                  <a:rPr lang="en-US" dirty="0" err="1"/>
                  <a:t>toán</a:t>
                </a:r>
                <a:r>
                  <a:rPr lang="en-US" dirty="0"/>
                  <a:t> </a:t>
                </a:r>
                <a:r>
                  <a:rPr lang="en-US" dirty="0" err="1"/>
                  <a:t>sau</a:t>
                </a:r>
                <a:r>
                  <a:rPr lang="en-US" dirty="0"/>
                  <a:t> </a:t>
                </a:r>
                <a:r>
                  <a:rPr lang="en-US" dirty="0" err="1"/>
                  <a:t>này</a:t>
                </a:r>
                <a:r>
                  <a:rPr lang="en-US" dirty="0"/>
                  <a:t>.</a:t>
                </a:r>
                <a:endParaRPr lang="vi-VN" dirty="0"/>
              </a:p>
              <a:p>
                <a:pPr algn="just"/>
                <a:r>
                  <a:rPr lang="en-US" i="1" u="sng" dirty="0" err="1"/>
                  <a:t>Chú</a:t>
                </a:r>
                <a:r>
                  <a:rPr lang="en-US" i="1" u="sng" dirty="0"/>
                  <a:t> ý:</a:t>
                </a:r>
                <a:r>
                  <a:rPr lang="en-US" dirty="0"/>
                  <a:t> </a:t>
                </a:r>
                <a:r>
                  <a:rPr lang="en-US" dirty="0" err="1"/>
                  <a:t>Các</a:t>
                </a:r>
                <a:r>
                  <a:rPr lang="en-US" dirty="0"/>
                  <a:t> </a:t>
                </a:r>
                <a:r>
                  <a:rPr lang="en-US" dirty="0" err="1"/>
                  <a:t>hàm</a:t>
                </a:r>
                <a:r>
                  <a:rPr lang="en-US" dirty="0"/>
                  <a:t> </a:t>
                </a:r>
                <a:r>
                  <a:rPr lang="en-US" dirty="0" err="1"/>
                  <a:t>mục</a:t>
                </a:r>
                <a:r>
                  <a:rPr lang="en-US" dirty="0"/>
                  <a:t> </a:t>
                </a:r>
                <a:r>
                  <a:rPr lang="en-US" dirty="0" err="1"/>
                  <a:t>tiêu</a:t>
                </a:r>
                <a:r>
                  <a:rPr lang="en-US" dirty="0"/>
                  <a:t> </a:t>
                </a:r>
                <a:r>
                  <a:rPr lang="en-US" dirty="0" err="1"/>
                  <a:t>đều</a:t>
                </a:r>
                <a:r>
                  <a:rPr lang="en-US" dirty="0"/>
                  <a:t> </a:t>
                </a:r>
                <a:r>
                  <a:rPr lang="en-US" dirty="0" err="1"/>
                  <a:t>là</a:t>
                </a:r>
                <a:r>
                  <a:rPr lang="en-US" dirty="0"/>
                  <a:t> </a:t>
                </a:r>
                <a:r>
                  <a:rPr lang="en-US" dirty="0" err="1"/>
                  <a:t>hàm</a:t>
                </a:r>
                <a:r>
                  <a:rPr lang="en-US" dirty="0"/>
                  <a:t> </a:t>
                </a:r>
                <a:r>
                  <a:rPr lang="en-US" dirty="0" err="1"/>
                  <a:t>lồi</a:t>
                </a:r>
                <a:r>
                  <a:rPr lang="en-US" dirty="0"/>
                  <a:t> </a:t>
                </a:r>
                <a:r>
                  <a:rPr lang="en-US" dirty="0" err="1"/>
                  <a:t>nên</a:t>
                </a:r>
                <a:r>
                  <a:rPr lang="en-US" dirty="0"/>
                  <a:t> </a:t>
                </a:r>
                <a:r>
                  <a:rPr lang="en-US" dirty="0" err="1"/>
                  <a:t>việc</a:t>
                </a:r>
                <a:r>
                  <a:rPr lang="en-US" dirty="0"/>
                  <a:t> </a:t>
                </a:r>
                <a:r>
                  <a:rPr lang="en-US" dirty="0" err="1"/>
                  <a:t>giải</a:t>
                </a:r>
                <a:r>
                  <a:rPr lang="en-US" dirty="0"/>
                  <a:t> </a:t>
                </a:r>
                <a:r>
                  <a:rPr lang="en-US" dirty="0" err="1"/>
                  <a:t>các</a:t>
                </a:r>
                <a:r>
                  <a:rPr lang="en-US" dirty="0"/>
                  <a:t> </a:t>
                </a:r>
                <a:r>
                  <a:rPr lang="en-US" dirty="0" err="1"/>
                  <a:t>bài</a:t>
                </a:r>
                <a:r>
                  <a:rPr lang="en-US" dirty="0"/>
                  <a:t> </a:t>
                </a:r>
                <a:r>
                  <a:rPr lang="en-US" dirty="0" err="1"/>
                  <a:t>toán</a:t>
                </a:r>
                <a:r>
                  <a:rPr lang="en-US" dirty="0"/>
                  <a:t> </a:t>
                </a:r>
                <a:r>
                  <a:rPr lang="en-US" dirty="0" err="1"/>
                  <a:t>trên</a:t>
                </a:r>
                <a:r>
                  <a:rPr lang="en-US" dirty="0"/>
                  <a:t> </a:t>
                </a:r>
                <a:r>
                  <a:rPr lang="en-US" dirty="0" err="1"/>
                  <a:t>đều</a:t>
                </a:r>
                <a:r>
                  <a:rPr lang="en-US" dirty="0"/>
                  <a:t> </a:t>
                </a:r>
                <a:r>
                  <a:rPr lang="en-US" dirty="0" err="1"/>
                  <a:t>có</a:t>
                </a:r>
                <a:r>
                  <a:rPr lang="en-US" dirty="0"/>
                  <a:t> </a:t>
                </a:r>
                <a:r>
                  <a:rPr lang="en-US" dirty="0" err="1"/>
                  <a:t>chương</a:t>
                </a:r>
                <a:r>
                  <a:rPr lang="en-US" dirty="0"/>
                  <a:t> </a:t>
                </a:r>
                <a:r>
                  <a:rPr lang="en-US" dirty="0" err="1"/>
                  <a:t>trình</a:t>
                </a:r>
                <a:r>
                  <a:rPr lang="en-US" dirty="0"/>
                  <a:t> </a:t>
                </a:r>
                <a:r>
                  <a:rPr lang="en-US" dirty="0" err="1"/>
                  <a:t>mẫu</a:t>
                </a:r>
                <a:r>
                  <a:rPr lang="en-US" dirty="0"/>
                  <a:t>. </a:t>
                </a:r>
                <a:r>
                  <a:rPr lang="en-US" dirty="0" err="1"/>
                  <a:t>Thí</a:t>
                </a:r>
                <a:r>
                  <a:rPr lang="en-US" dirty="0"/>
                  <a:t> </a:t>
                </a:r>
                <a:r>
                  <a:rPr lang="en-US" dirty="0" err="1"/>
                  <a:t>dụ</a:t>
                </a:r>
                <a:r>
                  <a:rPr lang="en-US" dirty="0"/>
                  <a:t> </a:t>
                </a:r>
                <a:r>
                  <a:rPr lang="en-US" dirty="0" err="1"/>
                  <a:t>như</a:t>
                </a:r>
                <a:r>
                  <a:rPr lang="en-US" dirty="0"/>
                  <a:t> </a:t>
                </a:r>
                <a:r>
                  <a:rPr lang="en-US" dirty="0" err="1"/>
                  <a:t>bộ</a:t>
                </a:r>
                <a:r>
                  <a:rPr lang="en-US" dirty="0"/>
                  <a:t> </a:t>
                </a:r>
                <a:r>
                  <a:rPr lang="en-US" dirty="0" err="1"/>
                  <a:t>công</a:t>
                </a:r>
                <a:r>
                  <a:rPr lang="en-US" dirty="0"/>
                  <a:t> </a:t>
                </a:r>
                <a:r>
                  <a:rPr lang="en-US" dirty="0" err="1"/>
                  <a:t>cụ</a:t>
                </a:r>
                <a:r>
                  <a:rPr lang="en-US" dirty="0"/>
                  <a:t> </a:t>
                </a:r>
                <a:r>
                  <a:rPr lang="en-US" dirty="0" err="1"/>
                  <a:t>hỗ</a:t>
                </a:r>
                <a:r>
                  <a:rPr lang="en-US" dirty="0"/>
                  <a:t> </a:t>
                </a:r>
                <a:r>
                  <a:rPr lang="en-US" dirty="0" err="1"/>
                  <a:t>trợ</a:t>
                </a:r>
                <a:r>
                  <a:rPr lang="en-US" dirty="0"/>
                  <a:t> </a:t>
                </a:r>
                <a:r>
                  <a:rPr lang="en-US" dirty="0" err="1"/>
                  <a:t>tìm</a:t>
                </a:r>
                <a:r>
                  <a:rPr lang="en-US" dirty="0"/>
                  <a:t> </a:t>
                </a:r>
                <a:r>
                  <a:rPr lang="en-US" dirty="0" err="1"/>
                  <a:t>nghiệm</a:t>
                </a:r>
                <a:r>
                  <a:rPr lang="en-US" dirty="0"/>
                  <a:t> </a:t>
                </a:r>
                <a:r>
                  <a:rPr lang="en-US" dirty="0" err="1"/>
                  <a:t>quy</a:t>
                </a:r>
                <a:r>
                  <a:rPr lang="en-US" dirty="0"/>
                  <a:t> </a:t>
                </a:r>
                <a:r>
                  <a:rPr lang="en-US" dirty="0" err="1"/>
                  <a:t>hoạch</a:t>
                </a:r>
                <a:r>
                  <a:rPr lang="en-US" dirty="0"/>
                  <a:t> </a:t>
                </a:r>
                <a:r>
                  <a:rPr lang="en-US" dirty="0" err="1"/>
                  <a:t>bình</a:t>
                </a:r>
                <a:r>
                  <a:rPr lang="en-US" dirty="0"/>
                  <a:t> </a:t>
                </a:r>
                <a:r>
                  <a:rPr lang="en-US" dirty="0" err="1"/>
                  <a:t>phương</a:t>
                </a:r>
                <a:r>
                  <a:rPr lang="en-US" dirty="0"/>
                  <a:t> CVXOPT.</a:t>
                </a:r>
                <a:endParaRPr lang="vi-VN" dirty="0"/>
              </a:p>
              <a:p>
                <a:pPr algn="just"/>
                <a:r>
                  <a:rPr lang="en-US" b="1" dirty="0" err="1"/>
                  <a:t>Xác</a:t>
                </a:r>
                <a:r>
                  <a:rPr lang="en-US" b="1" dirty="0"/>
                  <a:t> </a:t>
                </a:r>
                <a:r>
                  <a:rPr lang="en-US" b="1" dirty="0" err="1"/>
                  <a:t>định</a:t>
                </a:r>
                <a:r>
                  <a:rPr lang="en-US" b="1" dirty="0"/>
                  <a:t> </a:t>
                </a:r>
                <a:r>
                  <a:rPr lang="en-US" b="1" dirty="0" err="1"/>
                  <a:t>lớp</a:t>
                </a:r>
                <a:r>
                  <a:rPr lang="en-US" b="1" dirty="0"/>
                  <a:t> </a:t>
                </a:r>
                <a:r>
                  <a:rPr lang="en-US" b="1" dirty="0" err="1"/>
                  <a:t>cho</a:t>
                </a:r>
                <a:r>
                  <a:rPr lang="en-US" b="1" dirty="0"/>
                  <a:t> </a:t>
                </a:r>
                <a:r>
                  <a:rPr lang="en-US" b="1" dirty="0" err="1"/>
                  <a:t>điểm</a:t>
                </a:r>
                <a:r>
                  <a:rPr lang="en-US" b="1" dirty="0"/>
                  <a:t> </a:t>
                </a:r>
                <a:r>
                  <a:rPr lang="en-US" b="1" dirty="0" err="1"/>
                  <a:t>dữ</a:t>
                </a:r>
                <a:r>
                  <a:rPr lang="en-US" b="1" dirty="0"/>
                  <a:t> </a:t>
                </a:r>
                <a:r>
                  <a:rPr lang="en-US" b="1" dirty="0" err="1"/>
                  <a:t>liệu</a:t>
                </a:r>
                <a:r>
                  <a:rPr lang="en-US" b="1" dirty="0"/>
                  <a:t> </a:t>
                </a:r>
                <a:r>
                  <a:rPr lang="en-US" b="1" dirty="0" err="1"/>
                  <a:t>mới</a:t>
                </a:r>
                <a:endParaRPr lang="vi-VN" dirty="0"/>
              </a:p>
              <a:p>
                <a:pPr algn="just"/>
                <a:r>
                  <a:rPr lang="en-US" dirty="0" err="1"/>
                  <a:t>Khi</a:t>
                </a:r>
                <a:r>
                  <a:rPr lang="en-US" dirty="0"/>
                  <a:t> </a:t>
                </a:r>
                <a:r>
                  <a:rPr lang="en-US" dirty="0" err="1"/>
                  <a:t>đã</a:t>
                </a:r>
                <a:r>
                  <a:rPr lang="en-US" dirty="0"/>
                  <a:t> </a:t>
                </a:r>
                <a:r>
                  <a:rPr lang="en-US" dirty="0" err="1"/>
                  <a:t>tìm</a:t>
                </a:r>
                <a:r>
                  <a:rPr lang="en-US" dirty="0"/>
                  <a:t> </a:t>
                </a:r>
                <a:r>
                  <a:rPr lang="en-US" dirty="0" err="1"/>
                  <a:t>được</a:t>
                </a:r>
                <a:r>
                  <a:rPr lang="en-US" dirty="0"/>
                  <a:t> </a:t>
                </a:r>
                <a:r>
                  <a:rPr lang="en-US" dirty="0" err="1"/>
                  <a:t>mặt</a:t>
                </a:r>
                <a:r>
                  <a:rPr lang="en-US" dirty="0"/>
                  <a:t> </a:t>
                </a:r>
                <a:r>
                  <a:rPr lang="en-US" dirty="0" err="1"/>
                  <a:t>phân</a:t>
                </a:r>
                <a:r>
                  <a:rPr lang="en-US" dirty="0"/>
                  <a:t> </a:t>
                </a:r>
                <a:r>
                  <a:rPr lang="en-US" dirty="0" err="1"/>
                  <a:t>tách</a:t>
                </a:r>
                <a:r>
                  <a:rPr lang="en-US" dirty="0"/>
                  <a:t> </a:t>
                </a:r>
                <a14:m>
                  <m:oMath xmlns:m="http://schemas.openxmlformats.org/officeDocument/2006/math">
                    <m:sSup>
                      <m:sSupPr>
                        <m:ctrlPr>
                          <a:rPr lang="vi-VN" i="1">
                            <a:latin typeface="Cambria Math" panose="02040503050406030204" pitchFamily="18" charset="0"/>
                          </a:rPr>
                        </m:ctrlPr>
                      </m:sSupPr>
                      <m:e>
                        <m:r>
                          <a:rPr lang="fr-FR" i="1">
                            <a:latin typeface="Cambria Math" panose="02040503050406030204" pitchFamily="18" charset="0"/>
                          </a:rPr>
                          <m:t>𝑤</m:t>
                        </m:r>
                      </m:e>
                      <m:sup>
                        <m:r>
                          <a:rPr lang="fr-FR" i="1">
                            <a:latin typeface="Cambria Math" panose="02040503050406030204" pitchFamily="18" charset="0"/>
                          </a:rPr>
                          <m:t>𝑇</m:t>
                        </m:r>
                      </m:sup>
                    </m:sSup>
                    <m:sSub>
                      <m:sSubPr>
                        <m:ctrlPr>
                          <a:rPr lang="vi-VN" i="1">
                            <a:latin typeface="Cambria Math" panose="02040503050406030204" pitchFamily="18" charset="0"/>
                          </a:rPr>
                        </m:ctrlPr>
                      </m:sSubPr>
                      <m:e>
                        <m:r>
                          <a:rPr lang="fr-FR" i="1">
                            <a:latin typeface="Cambria Math" panose="02040503050406030204" pitchFamily="18" charset="0"/>
                          </a:rPr>
                          <m:t>𝑥</m:t>
                        </m:r>
                      </m:e>
                      <m:sub>
                        <m:r>
                          <a:rPr lang="fr-FR" i="1">
                            <a:latin typeface="Cambria Math" panose="02040503050406030204" pitchFamily="18" charset="0"/>
                          </a:rPr>
                          <m:t>𝑘</m:t>
                        </m:r>
                      </m:sub>
                    </m:sSub>
                    <m:r>
                      <a:rPr lang="en-US" i="1">
                        <a:latin typeface="Cambria Math" panose="02040503050406030204" pitchFamily="18" charset="0"/>
                      </a:rPr>
                      <m:t>+</m:t>
                    </m:r>
                    <m:r>
                      <a:rPr lang="fr-FR" i="1">
                        <a:latin typeface="Cambria Math" panose="02040503050406030204" pitchFamily="18" charset="0"/>
                      </a:rPr>
                      <m:t>𝑏</m:t>
                    </m:r>
                    <m:r>
                      <a:rPr lang="en-US" i="1">
                        <a:latin typeface="Cambria Math" panose="02040503050406030204" pitchFamily="18" charset="0"/>
                      </a:rPr>
                      <m:t>=0</m:t>
                    </m:r>
                  </m:oMath>
                </a14:m>
                <a:r>
                  <a:rPr lang="en-US" dirty="0"/>
                  <a:t>  </a:t>
                </a:r>
                <a:r>
                  <a:rPr lang="en-US" dirty="0" err="1"/>
                  <a:t>nhãn</a:t>
                </a:r>
                <a:r>
                  <a:rPr lang="en-US" dirty="0"/>
                  <a:t> </a:t>
                </a:r>
                <a:r>
                  <a:rPr lang="en-US" dirty="0" err="1"/>
                  <a:t>của</a:t>
                </a:r>
                <a:r>
                  <a:rPr lang="en-US" dirty="0"/>
                  <a:t> </a:t>
                </a:r>
                <a:r>
                  <a:rPr lang="en-US" dirty="0" err="1"/>
                  <a:t>bất</a:t>
                </a:r>
                <a:r>
                  <a:rPr lang="en-US" dirty="0"/>
                  <a:t> </a:t>
                </a:r>
                <a:r>
                  <a:rPr lang="en-US" dirty="0" err="1"/>
                  <a:t>kỳ</a:t>
                </a:r>
                <a:r>
                  <a:rPr lang="en-US" dirty="0"/>
                  <a:t> </a:t>
                </a:r>
                <a:r>
                  <a:rPr lang="en-US" dirty="0" err="1"/>
                  <a:t>điểm</a:t>
                </a:r>
                <a:r>
                  <a:rPr lang="en-US" dirty="0"/>
                  <a:t> </a:t>
                </a:r>
                <a:r>
                  <a:rPr lang="en-US" dirty="0" err="1"/>
                  <a:t>dữ</a:t>
                </a:r>
                <a:r>
                  <a:rPr lang="en-US" dirty="0"/>
                  <a:t> </a:t>
                </a:r>
                <a:r>
                  <a:rPr lang="en-US" dirty="0" err="1"/>
                  <a:t>liệu</a:t>
                </a:r>
                <a:r>
                  <a:rPr lang="en-US" dirty="0"/>
                  <a:t> </a:t>
                </a:r>
                <a:r>
                  <a:rPr lang="en-US" dirty="0" err="1"/>
                  <a:t>nào</a:t>
                </a:r>
                <a:r>
                  <a:rPr lang="en-US" dirty="0"/>
                  <a:t> </a:t>
                </a:r>
                <a:r>
                  <a:rPr lang="en-US" dirty="0" err="1"/>
                  <a:t>được</a:t>
                </a:r>
                <a:r>
                  <a:rPr lang="en-US" dirty="0"/>
                  <a:t> </a:t>
                </a:r>
                <a:r>
                  <a:rPr lang="en-US" dirty="0" err="1"/>
                  <a:t>xác</a:t>
                </a:r>
                <a:r>
                  <a:rPr lang="en-US" dirty="0"/>
                  <a:t> </a:t>
                </a:r>
                <a:r>
                  <a:rPr lang="en-US" dirty="0" err="1"/>
                  <a:t>định</a:t>
                </a:r>
                <a:r>
                  <a:rPr lang="en-US" dirty="0"/>
                  <a:t> </a:t>
                </a:r>
                <a:r>
                  <a:rPr lang="en-US" dirty="0" err="1"/>
                  <a:t>bằng</a:t>
                </a:r>
                <a:r>
                  <a:rPr lang="en-US" dirty="0"/>
                  <a:t> </a:t>
                </a:r>
                <a:endParaRPr lang="vi-VN" dirty="0"/>
              </a:p>
              <a:p>
                <a:pPr algn="just"/>
                <a:r>
                  <a:rPr lang="en-US" dirty="0"/>
                  <a:t>		</a:t>
                </a:r>
                <a14:m>
                  <m:oMath xmlns:m="http://schemas.openxmlformats.org/officeDocument/2006/math">
                    <m:sSup>
                      <m:sSupPr>
                        <m:ctrlPr>
                          <a:rPr lang="vi-VN" i="1">
                            <a:latin typeface="Cambria Math" panose="02040503050406030204" pitchFamily="18" charset="0"/>
                          </a:rPr>
                        </m:ctrlPr>
                      </m:sSupPr>
                      <m:e>
                        <m:r>
                          <a:rPr lang="fr-FR" i="1">
                            <a:latin typeface="Cambria Math" panose="02040503050406030204" pitchFamily="18" charset="0"/>
                          </a:rPr>
                          <m:t>𝐶𝑙𝑎𝑠𝑠</m:t>
                        </m:r>
                        <m:d>
                          <m:dPr>
                            <m:ctrlPr>
                              <a:rPr lang="vi-VN" i="1">
                                <a:latin typeface="Cambria Math" panose="02040503050406030204" pitchFamily="18" charset="0"/>
                              </a:rPr>
                            </m:ctrlPr>
                          </m:dPr>
                          <m:e>
                            <m:r>
                              <a:rPr lang="fr-FR" i="1">
                                <a:latin typeface="Cambria Math" panose="02040503050406030204" pitchFamily="18" charset="0"/>
                              </a:rPr>
                              <m:t>𝑥</m:t>
                            </m:r>
                          </m:e>
                        </m:d>
                        <m:r>
                          <a:rPr lang="fr-FR" i="1">
                            <a:latin typeface="Cambria Math" panose="02040503050406030204" pitchFamily="18" charset="0"/>
                          </a:rPr>
                          <m:t>=</m:t>
                        </m:r>
                        <m:r>
                          <a:rPr lang="fr-FR" i="1">
                            <a:latin typeface="Cambria Math" panose="02040503050406030204" pitchFamily="18" charset="0"/>
                          </a:rPr>
                          <m:t>𝑠𝑔𝑛</m:t>
                        </m:r>
                        <m:r>
                          <a:rPr lang="fr-FR" i="1">
                            <a:latin typeface="Cambria Math" panose="02040503050406030204" pitchFamily="18" charset="0"/>
                          </a:rPr>
                          <m:t>(</m:t>
                        </m:r>
                        <m:r>
                          <a:rPr lang="fr-FR" i="1">
                            <a:latin typeface="Cambria Math" panose="02040503050406030204" pitchFamily="18" charset="0"/>
                          </a:rPr>
                          <m:t>𝑤</m:t>
                        </m:r>
                      </m:e>
                      <m:sup>
                        <m:r>
                          <a:rPr lang="fr-FR" i="1">
                            <a:latin typeface="Cambria Math" panose="02040503050406030204" pitchFamily="18" charset="0"/>
                          </a:rPr>
                          <m:t>𝑇</m:t>
                        </m:r>
                      </m:sup>
                    </m:sSup>
                    <m:sSub>
                      <m:sSubPr>
                        <m:ctrlPr>
                          <a:rPr lang="vi-VN" i="1">
                            <a:latin typeface="Cambria Math" panose="02040503050406030204" pitchFamily="18" charset="0"/>
                          </a:rPr>
                        </m:ctrlPr>
                      </m:sSubPr>
                      <m:e>
                        <m:r>
                          <a:rPr lang="fr-FR" i="1">
                            <a:latin typeface="Cambria Math" panose="02040503050406030204" pitchFamily="18" charset="0"/>
                          </a:rPr>
                          <m:t>𝑥</m:t>
                        </m:r>
                      </m:e>
                      <m:sub>
                        <m:r>
                          <a:rPr lang="en-US" b="0" i="1" smtClean="0">
                            <a:latin typeface="Cambria Math" panose="02040503050406030204" pitchFamily="18" charset="0"/>
                          </a:rPr>
                          <m:t>𝑚</m:t>
                        </m:r>
                      </m:sub>
                    </m:sSub>
                    <m:r>
                      <a:rPr lang="fr-FR" i="1">
                        <a:latin typeface="Cambria Math" panose="02040503050406030204" pitchFamily="18" charset="0"/>
                      </a:rPr>
                      <m:t>+</m:t>
                    </m:r>
                    <m:r>
                      <a:rPr lang="fr-FR" i="1">
                        <a:latin typeface="Cambria Math" panose="02040503050406030204" pitchFamily="18" charset="0"/>
                      </a:rPr>
                      <m:t>𝑏</m:t>
                    </m:r>
                    <m:r>
                      <a:rPr lang="fr-FR" i="1">
                        <a:latin typeface="Cambria Math" panose="02040503050406030204" pitchFamily="18" charset="0"/>
                      </a:rPr>
                      <m:t>)</m:t>
                    </m:r>
                  </m:oMath>
                </a14:m>
                <a:r>
                  <a:rPr lang="en-US" dirty="0"/>
                  <a:t>     </a:t>
                </a:r>
              </a:p>
              <a:p>
                <a:pPr algn="just"/>
                <a:r>
                  <a:rPr lang="en-US" dirty="0" err="1"/>
                  <a:t>Trong</a:t>
                </a:r>
                <a:r>
                  <a:rPr lang="en-US" dirty="0"/>
                  <a:t> </a:t>
                </a:r>
                <a:r>
                  <a:rPr lang="en-US" dirty="0" err="1"/>
                  <a:t>đó</a:t>
                </a:r>
                <a:r>
                  <a:rPr lang="en-US" dirty="0"/>
                  <a:t> </a:t>
                </a:r>
                <a14:m>
                  <m:oMath xmlns:m="http://schemas.openxmlformats.org/officeDocument/2006/math">
                    <m:sSub>
                      <m:sSubPr>
                        <m:ctrlPr>
                          <a:rPr lang="vi-VN" i="1">
                            <a:latin typeface="Cambria Math" panose="02040503050406030204" pitchFamily="18" charset="0"/>
                          </a:rPr>
                        </m:ctrlPr>
                      </m:sSubPr>
                      <m:e>
                        <m:r>
                          <a:rPr lang="fr-FR" i="1">
                            <a:latin typeface="Cambria Math" panose="02040503050406030204" pitchFamily="18" charset="0"/>
                          </a:rPr>
                          <m:t>𝑥</m:t>
                        </m:r>
                      </m:e>
                      <m:sub>
                        <m:r>
                          <a:rPr lang="en-US" i="1">
                            <a:latin typeface="Cambria Math" panose="02040503050406030204" pitchFamily="18" charset="0"/>
                          </a:rPr>
                          <m:t>𝑚</m:t>
                        </m:r>
                      </m:sub>
                    </m:sSub>
                  </m:oMath>
                </a14:m>
                <a:r>
                  <a:rPr lang="en-US" dirty="0"/>
                  <a:t>  </a:t>
                </a:r>
                <a:r>
                  <a:rPr lang="en-US" dirty="0" err="1"/>
                  <a:t>là</a:t>
                </a:r>
                <a:r>
                  <a:rPr lang="en-US" dirty="0"/>
                  <a:t> </a:t>
                </a:r>
                <a:r>
                  <a:rPr lang="en-US" dirty="0" err="1"/>
                  <a:t>điểm</a:t>
                </a:r>
                <a:r>
                  <a:rPr lang="en-US" dirty="0"/>
                  <a:t> </a:t>
                </a:r>
                <a:r>
                  <a:rPr lang="en-US" dirty="0" err="1"/>
                  <a:t>dữ</a:t>
                </a:r>
                <a:r>
                  <a:rPr lang="en-US" dirty="0"/>
                  <a:t> </a:t>
                </a:r>
                <a:r>
                  <a:rPr lang="en-US" dirty="0" err="1"/>
                  <a:t>liệu</a:t>
                </a:r>
                <a:r>
                  <a:rPr lang="en-US" dirty="0"/>
                  <a:t> </a:t>
                </a:r>
                <a:r>
                  <a:rPr lang="en-US" dirty="0" err="1"/>
                  <a:t>mới</a:t>
                </a:r>
                <a:r>
                  <a:rPr lang="en-US" dirty="0"/>
                  <a:t>.</a:t>
                </a:r>
              </a:p>
              <a:p>
                <a:pPr algn="just"/>
                <a:r>
                  <a:rPr lang="en-US" dirty="0" err="1"/>
                  <a:t>Tuy</a:t>
                </a:r>
                <a:r>
                  <a:rPr lang="en-US" dirty="0"/>
                  <a:t> </a:t>
                </a:r>
                <a:r>
                  <a:rPr lang="en-US" dirty="0" err="1"/>
                  <a:t>nhiên</a:t>
                </a:r>
                <a:r>
                  <a:rPr lang="en-US" dirty="0"/>
                  <a:t> </a:t>
                </a:r>
                <a:r>
                  <a:rPr lang="en-US" dirty="0" err="1"/>
                  <a:t>khi</a:t>
                </a:r>
                <a:r>
                  <a:rPr lang="en-US" dirty="0"/>
                  <a:t> </a:t>
                </a:r>
                <a:r>
                  <a:rPr lang="en-US" dirty="0" err="1"/>
                  <a:t>số</a:t>
                </a:r>
                <a:r>
                  <a:rPr lang="en-US" dirty="0"/>
                  <a:t> </a:t>
                </a:r>
                <a:r>
                  <a:rPr lang="en-US" dirty="0" err="1"/>
                  <a:t>chiều</a:t>
                </a:r>
                <a:r>
                  <a:rPr lang="en-US" dirty="0"/>
                  <a:t> </a:t>
                </a:r>
                <a:r>
                  <a:rPr lang="en-US" dirty="0" err="1"/>
                  <a:t>của</a:t>
                </a:r>
                <a:r>
                  <a:rPr lang="en-US" dirty="0"/>
                  <a:t> </a:t>
                </a:r>
                <a:r>
                  <a:rPr lang="en-US" dirty="0" err="1"/>
                  <a:t>không</a:t>
                </a:r>
                <a:r>
                  <a:rPr lang="en-US" dirty="0"/>
                  <a:t> </a:t>
                </a:r>
                <a:r>
                  <a:rPr lang="en-US" dirty="0" err="1"/>
                  <a:t>gian</a:t>
                </a:r>
                <a:r>
                  <a:rPr lang="en-US" dirty="0"/>
                  <a:t> </a:t>
                </a:r>
                <a:r>
                  <a:rPr lang="en-US" dirty="0" err="1"/>
                  <a:t>dữ</a:t>
                </a:r>
                <a:r>
                  <a:rPr lang="en-US" dirty="0"/>
                  <a:t> </a:t>
                </a:r>
                <a:r>
                  <a:rPr lang="en-US" dirty="0" err="1"/>
                  <a:t>liệu</a:t>
                </a:r>
                <a:r>
                  <a:rPr lang="en-US" dirty="0"/>
                  <a:t> </a:t>
                </a:r>
                <a:r>
                  <a:rPr lang="en-US" dirty="0" err="1"/>
                  <a:t>và</a:t>
                </a:r>
                <a:r>
                  <a:rPr lang="en-US" dirty="0"/>
                  <a:t> </a:t>
                </a:r>
                <a:r>
                  <a:rPr lang="en-US" dirty="0" err="1"/>
                  <a:t>số</a:t>
                </a:r>
                <a:r>
                  <a:rPr lang="en-US" dirty="0"/>
                  <a:t> </a:t>
                </a:r>
                <a:r>
                  <a:rPr lang="en-US" dirty="0" err="1"/>
                  <a:t>lượng</a:t>
                </a:r>
                <a:r>
                  <a:rPr lang="en-US" dirty="0"/>
                  <a:t> </a:t>
                </a:r>
                <a:r>
                  <a:rPr lang="en-US" dirty="0" err="1"/>
                  <a:t>dữ</a:t>
                </a:r>
                <a:r>
                  <a:rPr lang="en-US" dirty="0"/>
                  <a:t> </a:t>
                </a:r>
                <a:r>
                  <a:rPr lang="en-US" dirty="0" err="1"/>
                  <a:t>liệu</a:t>
                </a:r>
                <a:r>
                  <a:rPr lang="en-US" dirty="0"/>
                  <a:t> </a:t>
                </a:r>
                <a:r>
                  <a:rPr lang="en-US" dirty="0" err="1"/>
                  <a:t>là</a:t>
                </a:r>
                <a:r>
                  <a:rPr lang="en-US" dirty="0"/>
                  <a:t> </a:t>
                </a:r>
                <a:r>
                  <a:rPr lang="en-US" dirty="0" err="1"/>
                  <a:t>lớn</a:t>
                </a:r>
                <a:r>
                  <a:rPr lang="en-US" dirty="0"/>
                  <a:t> </a:t>
                </a:r>
                <a:r>
                  <a:rPr lang="en-US" dirty="0" err="1"/>
                  <a:t>thì</a:t>
                </a:r>
                <a:r>
                  <a:rPr lang="en-US" dirty="0"/>
                  <a:t> </a:t>
                </a:r>
                <a:r>
                  <a:rPr lang="en-US" dirty="0" err="1"/>
                  <a:t>việc</a:t>
                </a:r>
                <a:r>
                  <a:rPr lang="en-US" dirty="0"/>
                  <a:t> </a:t>
                </a:r>
                <a:r>
                  <a:rPr lang="en-US" dirty="0" err="1"/>
                  <a:t>giải</a:t>
                </a:r>
                <a:r>
                  <a:rPr lang="en-US" dirty="0"/>
                  <a:t> </a:t>
                </a:r>
                <a:r>
                  <a:rPr lang="en-US" dirty="0" err="1"/>
                  <a:t>bài</a:t>
                </a:r>
                <a:r>
                  <a:rPr lang="en-US" dirty="0"/>
                  <a:t> </a:t>
                </a:r>
                <a:r>
                  <a:rPr lang="en-US" dirty="0" err="1"/>
                  <a:t>toán</a:t>
                </a:r>
                <a:r>
                  <a:rPr lang="en-US" dirty="0"/>
                  <a:t> </a:t>
                </a:r>
                <a:r>
                  <a:rPr lang="en-US" dirty="0" err="1"/>
                  <a:t>tối</a:t>
                </a:r>
                <a:r>
                  <a:rPr lang="en-US" dirty="0"/>
                  <a:t> </a:t>
                </a:r>
                <a:r>
                  <a:rPr lang="en-US" dirty="0" err="1"/>
                  <a:t>ưu</a:t>
                </a:r>
                <a:r>
                  <a:rPr lang="en-US" dirty="0"/>
                  <a:t> </a:t>
                </a:r>
                <a:r>
                  <a:rPr lang="en-US" dirty="0" err="1"/>
                  <a:t>trở</a:t>
                </a:r>
                <a:r>
                  <a:rPr lang="en-US" dirty="0"/>
                  <a:t> </a:t>
                </a:r>
                <a:r>
                  <a:rPr lang="en-US" dirty="0" err="1"/>
                  <a:t>nên</a:t>
                </a:r>
                <a:r>
                  <a:rPr lang="en-US" dirty="0"/>
                  <a:t> </a:t>
                </a:r>
                <a:r>
                  <a:rPr lang="en-US" dirty="0" err="1"/>
                  <a:t>phức</a:t>
                </a:r>
                <a:r>
                  <a:rPr lang="en-US" dirty="0"/>
                  <a:t> </a:t>
                </a:r>
                <a:r>
                  <a:rPr lang="en-US" dirty="0" err="1"/>
                  <a:t>tạp.Thay</a:t>
                </a:r>
                <a:r>
                  <a:rPr lang="en-US" dirty="0"/>
                  <a:t> </a:t>
                </a:r>
                <a:r>
                  <a:rPr lang="en-US" dirty="0" err="1"/>
                  <a:t>vào</a:t>
                </a:r>
                <a:r>
                  <a:rPr lang="en-US" dirty="0"/>
                  <a:t> </a:t>
                </a:r>
                <a:r>
                  <a:rPr lang="en-US" dirty="0" err="1"/>
                  <a:t>đó</a:t>
                </a:r>
                <a:r>
                  <a:rPr lang="en-US" dirty="0"/>
                  <a:t> </a:t>
                </a:r>
                <a:r>
                  <a:rPr lang="en-US" dirty="0" err="1"/>
                  <a:t>người</a:t>
                </a:r>
                <a:r>
                  <a:rPr lang="en-US" dirty="0"/>
                  <a:t> ta </a:t>
                </a:r>
                <a:r>
                  <a:rPr lang="en-US" dirty="0" err="1"/>
                  <a:t>thường</a:t>
                </a:r>
                <a:r>
                  <a:rPr lang="en-US" dirty="0"/>
                  <a:t> </a:t>
                </a:r>
                <a:r>
                  <a:rPr lang="en-US" dirty="0" err="1"/>
                  <a:t>giải</a:t>
                </a:r>
                <a:r>
                  <a:rPr lang="en-US" dirty="0"/>
                  <a:t> </a:t>
                </a:r>
                <a:r>
                  <a:rPr lang="en-US" dirty="0" err="1"/>
                  <a:t>bài</a:t>
                </a:r>
                <a:r>
                  <a:rPr lang="en-US" dirty="0"/>
                  <a:t> </a:t>
                </a:r>
                <a:r>
                  <a:rPr lang="en-US" dirty="0" err="1"/>
                  <a:t>toán</a:t>
                </a:r>
                <a:r>
                  <a:rPr lang="en-US" dirty="0"/>
                  <a:t> </a:t>
                </a:r>
                <a:r>
                  <a:rPr lang="en-US" dirty="0" err="1"/>
                  <a:t>đối</a:t>
                </a:r>
                <a:r>
                  <a:rPr lang="en-US" dirty="0"/>
                  <a:t> </a:t>
                </a:r>
                <a:r>
                  <a:rPr lang="en-US" dirty="0" err="1"/>
                  <a:t>ngẫu</a:t>
                </a:r>
                <a:r>
                  <a:rPr lang="en-US" dirty="0"/>
                  <a:t> </a:t>
                </a:r>
                <a:r>
                  <a:rPr lang="en-US" dirty="0" err="1"/>
                  <a:t>của</a:t>
                </a:r>
                <a:r>
                  <a:rPr lang="en-US" dirty="0"/>
                  <a:t> </a:t>
                </a:r>
                <a:r>
                  <a:rPr lang="en-US" dirty="0" err="1"/>
                  <a:t>nó</a:t>
                </a:r>
                <a:r>
                  <a:rPr lang="en-US" dirty="0"/>
                  <a:t> </a:t>
                </a:r>
                <a:r>
                  <a:rPr lang="en-US" dirty="0" err="1"/>
                  <a:t>thông</a:t>
                </a:r>
                <a:r>
                  <a:rPr lang="en-US" dirty="0"/>
                  <a:t> qua </a:t>
                </a:r>
                <a:r>
                  <a:rPr lang="en-US" dirty="0" err="1"/>
                  <a:t>Lagrangian</a:t>
                </a:r>
                <a:r>
                  <a:rPr lang="en-US" dirty="0"/>
                  <a:t>. </a:t>
                </a:r>
                <a:endParaRPr lang="vi-VN" dirty="0"/>
              </a:p>
            </p:txBody>
          </p:sp>
        </mc:Choice>
        <mc:Fallback xmlns="">
          <p:sp>
            <p:nvSpPr>
              <p:cNvPr id="3" name="Content Placeholder 2">
                <a:extLst>
                  <a:ext uri="{FF2B5EF4-FFF2-40B4-BE49-F238E27FC236}">
                    <a16:creationId xmlns:a16="http://schemas.microsoft.com/office/drawing/2014/main" id="{ECFEC923-D31E-4B35-87FA-450948DECAA8}"/>
                  </a:ext>
                </a:extLst>
              </p:cNvPr>
              <p:cNvSpPr>
                <a:spLocks noGrp="1" noRot="1" noChangeAspect="1" noMove="1" noResize="1" noEditPoints="1" noAdjustHandles="1" noChangeArrowheads="1" noChangeShapeType="1" noTextEdit="1"/>
              </p:cNvSpPr>
              <p:nvPr>
                <p:ph idx="1"/>
              </p:nvPr>
            </p:nvSpPr>
            <p:spPr>
              <a:xfrm>
                <a:off x="410817" y="365124"/>
                <a:ext cx="11343861" cy="6447155"/>
              </a:xfrm>
              <a:blipFill>
                <a:blip r:embed="rId2"/>
                <a:stretch>
                  <a:fillRect l="-699" t="-1135" r="-699"/>
                </a:stretch>
              </a:blipFill>
            </p:spPr>
            <p:txBody>
              <a:bodyPr/>
              <a:lstStyle/>
              <a:p>
                <a:r>
                  <a:rPr lang="vi-VN">
                    <a:noFill/>
                  </a:rPr>
                  <a:t> </a:t>
                </a:r>
              </a:p>
            </p:txBody>
          </p:sp>
        </mc:Fallback>
      </mc:AlternateContent>
    </p:spTree>
    <p:extLst>
      <p:ext uri="{BB962C8B-B14F-4D97-AF65-F5344CB8AC3E}">
        <p14:creationId xmlns:p14="http://schemas.microsoft.com/office/powerpoint/2010/main" val="11574588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F192-7EE4-4563-9037-C45C0E7D6591}"/>
              </a:ext>
            </a:extLst>
          </p:cNvPr>
          <p:cNvSpPr>
            <a:spLocks noGrp="1"/>
          </p:cNvSpPr>
          <p:nvPr>
            <p:ph type="title"/>
          </p:nvPr>
        </p:nvSpPr>
        <p:spPr>
          <a:xfrm flipV="1">
            <a:off x="838200" y="319406"/>
            <a:ext cx="10515600" cy="45719"/>
          </a:xfrm>
        </p:spPr>
        <p:txBody>
          <a:bodyPr>
            <a:normAutofit fontScale="90000"/>
          </a:bodyPr>
          <a:lstStyle/>
          <a:p>
            <a:endParaRPr lang="vi-V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FEC923-D31E-4B35-87FA-450948DECAA8}"/>
                  </a:ext>
                </a:extLst>
              </p:cNvPr>
              <p:cNvSpPr>
                <a:spLocks noGrp="1"/>
              </p:cNvSpPr>
              <p:nvPr>
                <p:ph idx="1"/>
              </p:nvPr>
            </p:nvSpPr>
            <p:spPr>
              <a:xfrm>
                <a:off x="410817" y="365124"/>
                <a:ext cx="11343861" cy="6447155"/>
              </a:xfrm>
            </p:spPr>
            <p:txBody>
              <a:bodyPr>
                <a:normAutofit/>
              </a:bodyPr>
              <a:lstStyle/>
              <a:p>
                <a:r>
                  <a:rPr lang="fr-FR" b="1" dirty="0" err="1"/>
                  <a:t>Lagrangian</a:t>
                </a:r>
                <a:r>
                  <a:rPr lang="fr-FR" b="1" dirty="0"/>
                  <a:t> </a:t>
                </a:r>
                <a:r>
                  <a:rPr lang="fr-FR" b="1" dirty="0" err="1"/>
                  <a:t>của</a:t>
                </a:r>
                <a:r>
                  <a:rPr lang="fr-FR" b="1" dirty="0"/>
                  <a:t> </a:t>
                </a:r>
                <a:r>
                  <a:rPr lang="fr-FR" b="1" dirty="0" err="1"/>
                  <a:t>bài</a:t>
                </a:r>
                <a:r>
                  <a:rPr lang="fr-FR" b="1" dirty="0"/>
                  <a:t> </a:t>
                </a:r>
                <a:r>
                  <a:rPr lang="fr-FR" b="1" dirty="0" err="1"/>
                  <a:t>toán</a:t>
                </a:r>
                <a:r>
                  <a:rPr lang="fr-FR" b="1" dirty="0"/>
                  <a:t> SVM</a:t>
                </a:r>
                <a:endParaRPr lang="vi-VN" dirty="0"/>
              </a:p>
              <a:p>
                <a:r>
                  <a:rPr lang="fr-FR" sz="2000" dirty="0" err="1"/>
                  <a:t>Lagrangian</a:t>
                </a:r>
                <a:r>
                  <a:rPr lang="fr-FR" sz="2000" dirty="0"/>
                  <a:t> </a:t>
                </a:r>
                <a:r>
                  <a:rPr lang="fr-FR" sz="2000" dirty="0" err="1"/>
                  <a:t>của</a:t>
                </a:r>
                <a:r>
                  <a:rPr lang="fr-FR" sz="2000" dirty="0"/>
                  <a:t> </a:t>
                </a:r>
                <a:r>
                  <a:rPr lang="fr-FR" sz="2000" dirty="0" err="1"/>
                  <a:t>bài</a:t>
                </a:r>
                <a:r>
                  <a:rPr lang="fr-FR" sz="2000" dirty="0"/>
                  <a:t> </a:t>
                </a:r>
                <a:r>
                  <a:rPr lang="fr-FR" sz="2000" dirty="0" err="1"/>
                  <a:t>toán</a:t>
                </a:r>
                <a:r>
                  <a:rPr lang="fr-FR" sz="2000" dirty="0"/>
                  <a:t> (1) là :</a:t>
                </a:r>
                <a:endParaRPr lang="vi-VN" sz="2000" dirty="0"/>
              </a:p>
              <a:p>
                <a14:m>
                  <m:oMath xmlns:m="http://schemas.openxmlformats.org/officeDocument/2006/math">
                    <m:r>
                      <a:rPr lang="fr-FR" sz="2000" i="1">
                        <a:latin typeface="Cambria Math" panose="02040503050406030204" pitchFamily="18" charset="0"/>
                      </a:rPr>
                      <m:t>                                    </m:t>
                    </m:r>
                    <m:r>
                      <a:rPr lang="fr-FR" sz="2000" i="1">
                        <a:latin typeface="Cambria Math" panose="02040503050406030204" pitchFamily="18" charset="0"/>
                      </a:rPr>
                      <m:t>𝐿</m:t>
                    </m:r>
                    <m:d>
                      <m:dPr>
                        <m:ctrlPr>
                          <a:rPr lang="vi-VN" sz="2000" i="1">
                            <a:latin typeface="Cambria Math" panose="02040503050406030204" pitchFamily="18" charset="0"/>
                          </a:rPr>
                        </m:ctrlPr>
                      </m:dPr>
                      <m:e>
                        <m:r>
                          <a:rPr lang="fr-FR" sz="2000" b="1" i="1">
                            <a:latin typeface="Cambria Math" panose="02040503050406030204" pitchFamily="18" charset="0"/>
                          </a:rPr>
                          <m:t>𝑾</m:t>
                        </m:r>
                        <m:r>
                          <a:rPr lang="fr-FR" sz="2000" i="1">
                            <a:latin typeface="Cambria Math" panose="02040503050406030204" pitchFamily="18" charset="0"/>
                          </a:rPr>
                          <m:t>,</m:t>
                        </m:r>
                        <m:r>
                          <a:rPr lang="fr-FR" sz="2000" i="1">
                            <a:latin typeface="Cambria Math" panose="02040503050406030204" pitchFamily="18" charset="0"/>
                          </a:rPr>
                          <m:t>𝑏</m:t>
                        </m:r>
                        <m:r>
                          <a:rPr lang="fr-FR" sz="2000" i="1">
                            <a:latin typeface="Cambria Math" panose="02040503050406030204" pitchFamily="18" charset="0"/>
                          </a:rPr>
                          <m:t>,</m:t>
                        </m:r>
                        <m:r>
                          <a:rPr lang="fr-FR" sz="2000" b="1" i="1">
                            <a:latin typeface="Cambria Math" panose="02040503050406030204" pitchFamily="18" charset="0"/>
                          </a:rPr>
                          <m:t>𝝀</m:t>
                        </m:r>
                      </m:e>
                    </m:d>
                    <m:r>
                      <a:rPr lang="fr-FR" sz="2000" i="1">
                        <a:latin typeface="Cambria Math" panose="02040503050406030204" pitchFamily="18" charset="0"/>
                      </a:rPr>
                      <m:t>=</m:t>
                    </m:r>
                    <m:f>
                      <m:fPr>
                        <m:ctrlPr>
                          <a:rPr lang="vi-VN" sz="2000" i="1">
                            <a:latin typeface="Cambria Math" panose="02040503050406030204" pitchFamily="18" charset="0"/>
                          </a:rPr>
                        </m:ctrlPr>
                      </m:fPr>
                      <m:num>
                        <m:r>
                          <a:rPr lang="fr-FR" sz="2000" i="1">
                            <a:latin typeface="Cambria Math" panose="02040503050406030204" pitchFamily="18" charset="0"/>
                          </a:rPr>
                          <m:t>1</m:t>
                        </m:r>
                      </m:num>
                      <m:den>
                        <m:r>
                          <a:rPr lang="fr-FR" sz="2000" i="1">
                            <a:latin typeface="Cambria Math" panose="02040503050406030204" pitchFamily="18" charset="0"/>
                          </a:rPr>
                          <m:t>2</m:t>
                        </m:r>
                      </m:den>
                    </m:f>
                    <m:sSubSup>
                      <m:sSubSupPr>
                        <m:ctrlPr>
                          <a:rPr lang="vi-VN" sz="2000" i="1">
                            <a:latin typeface="Cambria Math" panose="02040503050406030204" pitchFamily="18" charset="0"/>
                          </a:rPr>
                        </m:ctrlPr>
                      </m:sSubSupPr>
                      <m:e>
                        <m:d>
                          <m:dPr>
                            <m:begChr m:val="‖"/>
                            <m:endChr m:val="‖"/>
                            <m:ctrlPr>
                              <a:rPr lang="vi-VN" sz="2000" i="1">
                                <a:latin typeface="Cambria Math" panose="02040503050406030204" pitchFamily="18" charset="0"/>
                              </a:rPr>
                            </m:ctrlPr>
                          </m:dPr>
                          <m:e>
                            <m:r>
                              <a:rPr lang="fr-FR" sz="2000" i="1">
                                <a:latin typeface="Cambria Math" panose="02040503050406030204" pitchFamily="18" charset="0"/>
                              </a:rPr>
                              <m:t>𝑊</m:t>
                            </m:r>
                          </m:e>
                        </m:d>
                      </m:e>
                      <m:sub>
                        <m:r>
                          <a:rPr lang="fr-FR" sz="2000" i="1">
                            <a:latin typeface="Cambria Math" panose="02040503050406030204" pitchFamily="18" charset="0"/>
                          </a:rPr>
                          <m:t>2</m:t>
                        </m:r>
                      </m:sub>
                      <m:sup>
                        <m:r>
                          <a:rPr lang="fr-FR" sz="2000" i="1">
                            <a:latin typeface="Cambria Math" panose="02040503050406030204" pitchFamily="18" charset="0"/>
                          </a:rPr>
                          <m:t>2</m:t>
                        </m:r>
                      </m:sup>
                    </m:sSubSup>
                    <m:r>
                      <a:rPr lang="fr-FR" sz="2000" i="1">
                        <a:latin typeface="Cambria Math" panose="02040503050406030204" pitchFamily="18" charset="0"/>
                      </a:rPr>
                      <m:t>+</m:t>
                    </m:r>
                    <m:nary>
                      <m:naryPr>
                        <m:chr m:val="∑"/>
                        <m:limLoc m:val="undOvr"/>
                        <m:ctrlPr>
                          <a:rPr lang="vi-VN" sz="2000" i="1">
                            <a:latin typeface="Cambria Math" panose="02040503050406030204" pitchFamily="18" charset="0"/>
                          </a:rPr>
                        </m:ctrlPr>
                      </m:naryPr>
                      <m:sub>
                        <m:r>
                          <a:rPr lang="fr-FR" sz="2000" i="1">
                            <a:latin typeface="Cambria Math" panose="02040503050406030204" pitchFamily="18" charset="0"/>
                          </a:rPr>
                          <m:t>𝑛</m:t>
                        </m:r>
                        <m:r>
                          <a:rPr lang="fr-FR" sz="2000" i="1">
                            <a:latin typeface="Cambria Math" panose="02040503050406030204" pitchFamily="18" charset="0"/>
                          </a:rPr>
                          <m:t>=1</m:t>
                        </m:r>
                      </m:sub>
                      <m:sup>
                        <m:r>
                          <a:rPr lang="fr-FR" sz="2000" i="1">
                            <a:latin typeface="Cambria Math" panose="02040503050406030204" pitchFamily="18" charset="0"/>
                          </a:rPr>
                          <m:t>𝑁</m:t>
                        </m:r>
                      </m:sup>
                      <m:e>
                        <m:sSub>
                          <m:sSubPr>
                            <m:ctrlPr>
                              <a:rPr lang="vi-VN" sz="2000" i="1">
                                <a:latin typeface="Cambria Math" panose="02040503050406030204" pitchFamily="18" charset="0"/>
                              </a:rPr>
                            </m:ctrlPr>
                          </m:sSubPr>
                          <m:e>
                            <m:r>
                              <a:rPr lang="fr-FR" sz="2000" i="1">
                                <a:latin typeface="Cambria Math" panose="02040503050406030204" pitchFamily="18" charset="0"/>
                              </a:rPr>
                              <m:t>𝜆</m:t>
                            </m:r>
                          </m:e>
                          <m:sub>
                            <m:r>
                              <a:rPr lang="fr-FR" sz="2000" i="1">
                                <a:latin typeface="Cambria Math" panose="02040503050406030204" pitchFamily="18" charset="0"/>
                              </a:rPr>
                              <m:t>𝑛</m:t>
                            </m:r>
                          </m:sub>
                        </m:sSub>
                        <m:r>
                          <a:rPr lang="fr-FR" sz="2000" i="1">
                            <a:latin typeface="Cambria Math" panose="02040503050406030204" pitchFamily="18" charset="0"/>
                          </a:rPr>
                          <m:t>(1−</m:t>
                        </m:r>
                        <m:sSub>
                          <m:sSubPr>
                            <m:ctrlPr>
                              <a:rPr lang="vi-VN" sz="2000" i="1">
                                <a:latin typeface="Cambria Math" panose="02040503050406030204" pitchFamily="18" charset="0"/>
                              </a:rPr>
                            </m:ctrlPr>
                          </m:sSubPr>
                          <m:e>
                            <m:r>
                              <a:rPr lang="fr-FR" sz="2000" i="1">
                                <a:latin typeface="Cambria Math" panose="02040503050406030204" pitchFamily="18" charset="0"/>
                              </a:rPr>
                              <m:t>𝑦</m:t>
                            </m:r>
                          </m:e>
                          <m:sub>
                            <m:r>
                              <a:rPr lang="fr-FR" sz="2000" i="1">
                                <a:latin typeface="Cambria Math" panose="02040503050406030204" pitchFamily="18" charset="0"/>
                              </a:rPr>
                              <m:t>𝑛</m:t>
                            </m:r>
                          </m:sub>
                        </m:sSub>
                        <m:d>
                          <m:dPr>
                            <m:ctrlPr>
                              <a:rPr lang="vi-VN" sz="2000" i="1">
                                <a:latin typeface="Cambria Math" panose="02040503050406030204" pitchFamily="18" charset="0"/>
                              </a:rPr>
                            </m:ctrlPr>
                          </m:dPr>
                          <m:e>
                            <m:sSup>
                              <m:sSupPr>
                                <m:ctrlPr>
                                  <a:rPr lang="vi-VN" sz="2000" b="1" i="1">
                                    <a:latin typeface="Cambria Math" panose="02040503050406030204" pitchFamily="18" charset="0"/>
                                  </a:rPr>
                                </m:ctrlPr>
                              </m:sSupPr>
                              <m:e>
                                <m:r>
                                  <a:rPr lang="fr-FR" sz="2000" b="1" i="1">
                                    <a:latin typeface="Cambria Math" panose="02040503050406030204" pitchFamily="18" charset="0"/>
                                  </a:rPr>
                                  <m:t>𝑾</m:t>
                                </m:r>
                              </m:e>
                              <m:sup>
                                <m:r>
                                  <a:rPr lang="fr-FR" sz="2000" b="1" i="1">
                                    <a:latin typeface="Cambria Math" panose="02040503050406030204" pitchFamily="18" charset="0"/>
                                  </a:rPr>
                                  <m:t>𝑻</m:t>
                                </m:r>
                              </m:sup>
                            </m:sSup>
                            <m:sSub>
                              <m:sSubPr>
                                <m:ctrlPr>
                                  <a:rPr lang="vi-VN" sz="2000" i="1">
                                    <a:latin typeface="Cambria Math" panose="02040503050406030204" pitchFamily="18" charset="0"/>
                                  </a:rPr>
                                </m:ctrlPr>
                              </m:sSubPr>
                              <m:e>
                                <m:r>
                                  <a:rPr lang="fr-FR" sz="2000" i="1">
                                    <a:latin typeface="Cambria Math" panose="02040503050406030204" pitchFamily="18" charset="0"/>
                                  </a:rPr>
                                  <m:t>𝑥</m:t>
                                </m:r>
                              </m:e>
                              <m:sub>
                                <m:r>
                                  <a:rPr lang="fr-FR" sz="2000" i="1">
                                    <a:latin typeface="Cambria Math" panose="02040503050406030204" pitchFamily="18" charset="0"/>
                                  </a:rPr>
                                  <m:t>𝑛</m:t>
                                </m:r>
                              </m:sub>
                            </m:sSub>
                            <m:r>
                              <a:rPr lang="fr-FR" sz="2000" i="1">
                                <a:latin typeface="Cambria Math" panose="02040503050406030204" pitchFamily="18" charset="0"/>
                              </a:rPr>
                              <m:t>+</m:t>
                            </m:r>
                            <m:r>
                              <a:rPr lang="fr-FR" sz="2000" i="1">
                                <a:latin typeface="Cambria Math" panose="02040503050406030204" pitchFamily="18" charset="0"/>
                              </a:rPr>
                              <m:t>𝑏</m:t>
                            </m:r>
                          </m:e>
                        </m:d>
                        <m:r>
                          <a:rPr lang="fr-FR" sz="2000" i="1">
                            <a:latin typeface="Cambria Math" panose="02040503050406030204" pitchFamily="18" charset="0"/>
                          </a:rPr>
                          <m:t>)</m:t>
                        </m:r>
                      </m:e>
                    </m:nary>
                  </m:oMath>
                </a14:m>
                <a:r>
                  <a:rPr lang="fr-FR" sz="2000" dirty="0"/>
                  <a:t>                      (2)</a:t>
                </a:r>
                <a:endParaRPr lang="vi-VN" sz="2000" dirty="0"/>
              </a:p>
              <a:p>
                <a:r>
                  <a:rPr lang="fr-FR" sz="2000" dirty="0" err="1"/>
                  <a:t>Với</a:t>
                </a:r>
                <a:r>
                  <a:rPr lang="fr-FR" sz="2000" dirty="0"/>
                  <a:t> </a:t>
                </a:r>
                <a14:m>
                  <m:oMath xmlns:m="http://schemas.openxmlformats.org/officeDocument/2006/math">
                    <m:r>
                      <a:rPr lang="fr-FR" sz="2000" b="1" i="1">
                        <a:latin typeface="Cambria Math" panose="02040503050406030204" pitchFamily="18" charset="0"/>
                      </a:rPr>
                      <m:t>𝝀</m:t>
                    </m:r>
                    <m:r>
                      <a:rPr lang="fr-FR" sz="2000" i="1">
                        <a:latin typeface="Cambria Math" panose="02040503050406030204" pitchFamily="18" charset="0"/>
                      </a:rPr>
                      <m:t>=[</m:t>
                    </m:r>
                    <m:sSub>
                      <m:sSubPr>
                        <m:ctrlPr>
                          <a:rPr lang="vi-VN" sz="2000" i="1">
                            <a:latin typeface="Cambria Math" panose="02040503050406030204" pitchFamily="18" charset="0"/>
                          </a:rPr>
                        </m:ctrlPr>
                      </m:sSubPr>
                      <m:e>
                        <m:r>
                          <a:rPr lang="fr-FR" sz="2000" i="1">
                            <a:latin typeface="Cambria Math" panose="02040503050406030204" pitchFamily="18" charset="0"/>
                          </a:rPr>
                          <m:t>𝜆</m:t>
                        </m:r>
                      </m:e>
                      <m:sub>
                        <m:r>
                          <a:rPr lang="fr-FR" sz="2000" i="1">
                            <a:latin typeface="Cambria Math" panose="02040503050406030204" pitchFamily="18" charset="0"/>
                          </a:rPr>
                          <m:t>1</m:t>
                        </m:r>
                      </m:sub>
                    </m:sSub>
                    <m:r>
                      <a:rPr lang="fr-FR" sz="2000" i="1">
                        <a:latin typeface="Cambria Math" panose="02040503050406030204" pitchFamily="18" charset="0"/>
                      </a:rPr>
                      <m:t>,</m:t>
                    </m:r>
                    <m:sSub>
                      <m:sSubPr>
                        <m:ctrlPr>
                          <a:rPr lang="vi-VN" sz="2000" i="1">
                            <a:latin typeface="Cambria Math" panose="02040503050406030204" pitchFamily="18" charset="0"/>
                          </a:rPr>
                        </m:ctrlPr>
                      </m:sSubPr>
                      <m:e>
                        <m:r>
                          <a:rPr lang="fr-FR" sz="2000" i="1">
                            <a:latin typeface="Cambria Math" panose="02040503050406030204" pitchFamily="18" charset="0"/>
                          </a:rPr>
                          <m:t>𝜆</m:t>
                        </m:r>
                      </m:e>
                      <m:sub>
                        <m:r>
                          <a:rPr lang="fr-FR" sz="2000" i="1">
                            <a:latin typeface="Cambria Math" panose="02040503050406030204" pitchFamily="18" charset="0"/>
                          </a:rPr>
                          <m:t>2</m:t>
                        </m:r>
                      </m:sub>
                    </m:sSub>
                    <m:r>
                      <a:rPr lang="fr-FR" sz="2000" i="1">
                        <a:latin typeface="Cambria Math" panose="02040503050406030204" pitchFamily="18" charset="0"/>
                      </a:rPr>
                      <m:t>,…,</m:t>
                    </m:r>
                    <m:sSub>
                      <m:sSubPr>
                        <m:ctrlPr>
                          <a:rPr lang="vi-VN" sz="2000" i="1">
                            <a:latin typeface="Cambria Math" panose="02040503050406030204" pitchFamily="18" charset="0"/>
                          </a:rPr>
                        </m:ctrlPr>
                      </m:sSubPr>
                      <m:e>
                        <m:r>
                          <a:rPr lang="fr-FR" sz="2000" i="1">
                            <a:latin typeface="Cambria Math" panose="02040503050406030204" pitchFamily="18" charset="0"/>
                          </a:rPr>
                          <m:t>𝜆</m:t>
                        </m:r>
                      </m:e>
                      <m:sub>
                        <m:r>
                          <a:rPr lang="fr-FR" sz="2000" i="1">
                            <a:latin typeface="Cambria Math" panose="02040503050406030204" pitchFamily="18" charset="0"/>
                          </a:rPr>
                          <m:t>𝑁</m:t>
                        </m:r>
                      </m:sub>
                    </m:sSub>
                    <m:sSup>
                      <m:sSupPr>
                        <m:ctrlPr>
                          <a:rPr lang="vi-VN" sz="2000" i="1">
                            <a:latin typeface="Cambria Math" panose="02040503050406030204" pitchFamily="18" charset="0"/>
                          </a:rPr>
                        </m:ctrlPr>
                      </m:sSupPr>
                      <m:e>
                        <m:r>
                          <a:rPr lang="fr-FR" sz="2000" i="1">
                            <a:latin typeface="Cambria Math" panose="02040503050406030204" pitchFamily="18" charset="0"/>
                          </a:rPr>
                          <m:t>]</m:t>
                        </m:r>
                      </m:e>
                      <m:sup>
                        <m:r>
                          <a:rPr lang="fr-FR" sz="2000" i="1">
                            <a:latin typeface="Cambria Math" panose="02040503050406030204" pitchFamily="18" charset="0"/>
                          </a:rPr>
                          <m:t>𝑇</m:t>
                        </m:r>
                      </m:sup>
                    </m:sSup>
                  </m:oMath>
                </a14:m>
                <a:r>
                  <a:rPr lang="fr-FR" sz="2000" dirty="0"/>
                  <a:t>    </a:t>
                </a:r>
                <a:r>
                  <a:rPr lang="fr-FR" sz="2000" dirty="0" err="1"/>
                  <a:t>và</a:t>
                </a:r>
                <a:r>
                  <a:rPr lang="fr-FR" sz="2000" dirty="0"/>
                  <a:t> </a:t>
                </a:r>
                <a14:m>
                  <m:oMath xmlns:m="http://schemas.openxmlformats.org/officeDocument/2006/math">
                    <m:sSub>
                      <m:sSubPr>
                        <m:ctrlPr>
                          <a:rPr lang="vi-VN" sz="2000" i="1">
                            <a:latin typeface="Cambria Math" panose="02040503050406030204" pitchFamily="18" charset="0"/>
                          </a:rPr>
                        </m:ctrlPr>
                      </m:sSubPr>
                      <m:e>
                        <m:r>
                          <a:rPr lang="fr-FR" sz="2000" i="1">
                            <a:latin typeface="Cambria Math" panose="02040503050406030204" pitchFamily="18" charset="0"/>
                          </a:rPr>
                          <m:t>𝜆</m:t>
                        </m:r>
                      </m:e>
                      <m:sub>
                        <m:r>
                          <a:rPr lang="fr-FR" sz="2000" i="1">
                            <a:latin typeface="Cambria Math" panose="02040503050406030204" pitchFamily="18" charset="0"/>
                          </a:rPr>
                          <m:t>𝑛</m:t>
                        </m:r>
                      </m:sub>
                    </m:sSub>
                    <m:r>
                      <a:rPr lang="fr-FR" sz="2000" i="1">
                        <a:latin typeface="Cambria Math" panose="02040503050406030204" pitchFamily="18" charset="0"/>
                      </a:rPr>
                      <m:t>≥0,    </m:t>
                    </m:r>
                    <m:r>
                      <a:rPr lang="fr-FR" sz="2000" i="1">
                        <a:latin typeface="Cambria Math" panose="02040503050406030204" pitchFamily="18" charset="0"/>
                      </a:rPr>
                      <m:t>𝑛</m:t>
                    </m:r>
                    <m:r>
                      <a:rPr lang="fr-FR" sz="2000" i="1">
                        <a:latin typeface="Cambria Math" panose="02040503050406030204" pitchFamily="18" charset="0"/>
                      </a:rPr>
                      <m:t>=1,2,…,</m:t>
                    </m:r>
                    <m:r>
                      <a:rPr lang="fr-FR" sz="2000" i="1">
                        <a:latin typeface="Cambria Math" panose="02040503050406030204" pitchFamily="18" charset="0"/>
                      </a:rPr>
                      <m:t>𝑁</m:t>
                    </m:r>
                  </m:oMath>
                </a14:m>
                <a:endParaRPr lang="en-US" sz="2000" dirty="0"/>
              </a:p>
              <a:p>
                <a:r>
                  <a:rPr lang="fr-FR" sz="2000" b="1" dirty="0" err="1"/>
                  <a:t>Hàm</a:t>
                </a:r>
                <a:r>
                  <a:rPr lang="fr-FR" sz="2000" b="1" dirty="0"/>
                  <a:t> </a:t>
                </a:r>
                <a:r>
                  <a:rPr lang="fr-FR" sz="2000" b="1" dirty="0" err="1"/>
                  <a:t>đối</a:t>
                </a:r>
                <a:r>
                  <a:rPr lang="fr-FR" sz="2000" b="1" dirty="0"/>
                  <a:t> </a:t>
                </a:r>
                <a:r>
                  <a:rPr lang="fr-FR" sz="2000" b="1" dirty="0" err="1"/>
                  <a:t>ngẫu</a:t>
                </a:r>
                <a:r>
                  <a:rPr lang="fr-FR" sz="2000" b="1" dirty="0"/>
                  <a:t> Lagrange</a:t>
                </a:r>
                <a:endParaRPr lang="vi-VN" sz="2000" dirty="0"/>
              </a:p>
              <a:p>
                <a:r>
                  <a:rPr lang="fr-FR" sz="2000" dirty="0"/>
                  <a:t>Theo </a:t>
                </a:r>
                <a:r>
                  <a:rPr lang="fr-FR" sz="2000" dirty="0" err="1"/>
                  <a:t>định</a:t>
                </a:r>
                <a:r>
                  <a:rPr lang="fr-FR" sz="2000" dirty="0"/>
                  <a:t> </a:t>
                </a:r>
                <a:r>
                  <a:rPr lang="fr-FR" sz="2000" dirty="0" err="1"/>
                  <a:t>nghĩa</a:t>
                </a:r>
                <a:r>
                  <a:rPr lang="fr-FR" sz="2000" dirty="0"/>
                  <a:t> </a:t>
                </a:r>
                <a:r>
                  <a:rPr lang="fr-FR" sz="2000" dirty="0" err="1"/>
                  <a:t>hàm</a:t>
                </a:r>
                <a:r>
                  <a:rPr lang="fr-FR" sz="2000" dirty="0"/>
                  <a:t> </a:t>
                </a:r>
                <a:r>
                  <a:rPr lang="fr-FR" sz="2000" dirty="0" err="1"/>
                  <a:t>đối</a:t>
                </a:r>
                <a:r>
                  <a:rPr lang="fr-FR" sz="2000" dirty="0"/>
                  <a:t> </a:t>
                </a:r>
                <a:r>
                  <a:rPr lang="fr-FR" sz="2000" dirty="0" err="1"/>
                  <a:t>ngẫu</a:t>
                </a:r>
                <a:r>
                  <a:rPr lang="fr-FR" sz="2000" dirty="0"/>
                  <a:t> Lagrange là :</a:t>
                </a:r>
                <a:endParaRPr lang="vi-VN" sz="2000" dirty="0"/>
              </a:p>
              <a:p>
                <a:r>
                  <a:rPr lang="fr-FR" sz="2000" dirty="0"/>
                  <a:t>				</a:t>
                </a:r>
                <a14:m>
                  <m:oMath xmlns:m="http://schemas.openxmlformats.org/officeDocument/2006/math">
                    <m:r>
                      <a:rPr lang="fr-FR" sz="2000" i="1">
                        <a:latin typeface="Cambria Math" panose="02040503050406030204" pitchFamily="18" charset="0"/>
                      </a:rPr>
                      <m:t>𝑔</m:t>
                    </m:r>
                    <m:d>
                      <m:dPr>
                        <m:ctrlPr>
                          <a:rPr lang="vi-VN" sz="2000" i="1">
                            <a:latin typeface="Cambria Math" panose="02040503050406030204" pitchFamily="18" charset="0"/>
                          </a:rPr>
                        </m:ctrlPr>
                      </m:dPr>
                      <m:e>
                        <m:r>
                          <a:rPr lang="fr-FR" sz="2000" b="1" i="1">
                            <a:latin typeface="Cambria Math" panose="02040503050406030204" pitchFamily="18" charset="0"/>
                          </a:rPr>
                          <m:t>𝝀</m:t>
                        </m:r>
                      </m:e>
                    </m:d>
                    <m:r>
                      <a:rPr lang="fr-FR" sz="2000" i="1">
                        <a:latin typeface="Cambria Math" panose="02040503050406030204" pitchFamily="18" charset="0"/>
                      </a:rPr>
                      <m:t>=</m:t>
                    </m:r>
                    <m:func>
                      <m:funcPr>
                        <m:ctrlPr>
                          <a:rPr lang="vi-VN" sz="2000" i="1">
                            <a:latin typeface="Cambria Math" panose="02040503050406030204" pitchFamily="18" charset="0"/>
                          </a:rPr>
                        </m:ctrlPr>
                      </m:funcPr>
                      <m:fName>
                        <m:limLow>
                          <m:limLowPr>
                            <m:ctrlPr>
                              <a:rPr lang="vi-VN" sz="2000" i="1">
                                <a:latin typeface="Cambria Math" panose="02040503050406030204" pitchFamily="18" charset="0"/>
                              </a:rPr>
                            </m:ctrlPr>
                          </m:limLowPr>
                          <m:e>
                            <m:r>
                              <m:rPr>
                                <m:sty m:val="p"/>
                              </m:rPr>
                              <a:rPr lang="fr-FR" sz="2000">
                                <a:latin typeface="Cambria Math" panose="02040503050406030204" pitchFamily="18" charset="0"/>
                              </a:rPr>
                              <m:t>min</m:t>
                            </m:r>
                          </m:e>
                          <m:lim>
                            <m:r>
                              <a:rPr lang="fr-FR" sz="2000" i="1">
                                <a:latin typeface="Cambria Math" panose="02040503050406030204" pitchFamily="18" charset="0"/>
                              </a:rPr>
                              <m:t>𝑤</m:t>
                            </m:r>
                            <m:r>
                              <a:rPr lang="fr-FR" sz="2000" i="1">
                                <a:latin typeface="Cambria Math" panose="02040503050406030204" pitchFamily="18" charset="0"/>
                              </a:rPr>
                              <m:t>,</m:t>
                            </m:r>
                            <m:r>
                              <a:rPr lang="fr-FR" sz="2000" i="1">
                                <a:latin typeface="Cambria Math" panose="02040503050406030204" pitchFamily="18" charset="0"/>
                              </a:rPr>
                              <m:t>𝑏</m:t>
                            </m:r>
                          </m:lim>
                        </m:limLow>
                      </m:fName>
                      <m:e>
                        <m:r>
                          <a:rPr lang="fr-FR" sz="2000" i="1">
                            <a:latin typeface="Cambria Math" panose="02040503050406030204" pitchFamily="18" charset="0"/>
                          </a:rPr>
                          <m:t>𝐿</m:t>
                        </m:r>
                        <m:r>
                          <a:rPr lang="fr-FR" sz="2000" i="1">
                            <a:latin typeface="Cambria Math" panose="02040503050406030204" pitchFamily="18" charset="0"/>
                          </a:rPr>
                          <m:t>(</m:t>
                        </m:r>
                        <m:r>
                          <a:rPr lang="fr-FR" sz="2000" b="1" i="1">
                            <a:latin typeface="Cambria Math" panose="02040503050406030204" pitchFamily="18" charset="0"/>
                          </a:rPr>
                          <m:t>𝑾</m:t>
                        </m:r>
                        <m:r>
                          <a:rPr lang="fr-FR" sz="2000" i="1">
                            <a:latin typeface="Cambria Math" panose="02040503050406030204" pitchFamily="18" charset="0"/>
                          </a:rPr>
                          <m:t>,</m:t>
                        </m:r>
                        <m:r>
                          <a:rPr lang="fr-FR" sz="2000" i="1">
                            <a:latin typeface="Cambria Math" panose="02040503050406030204" pitchFamily="18" charset="0"/>
                          </a:rPr>
                          <m:t>𝑏</m:t>
                        </m:r>
                        <m:r>
                          <a:rPr lang="fr-FR" sz="2000" i="1">
                            <a:latin typeface="Cambria Math" panose="02040503050406030204" pitchFamily="18" charset="0"/>
                          </a:rPr>
                          <m:t>,</m:t>
                        </m:r>
                        <m:r>
                          <a:rPr lang="fr-FR" sz="2000" b="1" i="1">
                            <a:latin typeface="Cambria Math" panose="02040503050406030204" pitchFamily="18" charset="0"/>
                          </a:rPr>
                          <m:t>𝝀</m:t>
                        </m:r>
                        <m:r>
                          <a:rPr lang="fr-FR" sz="2000" i="1">
                            <a:latin typeface="Cambria Math" panose="02040503050406030204" pitchFamily="18" charset="0"/>
                          </a:rPr>
                          <m:t>)</m:t>
                        </m:r>
                      </m:e>
                    </m:func>
                  </m:oMath>
                </a14:m>
                <a:endParaRPr lang="vi-VN" sz="2000" dirty="0"/>
              </a:p>
              <a:p>
                <a:r>
                  <a:rPr lang="fr-FR" sz="2000" dirty="0" err="1"/>
                  <a:t>Việc</a:t>
                </a:r>
                <a:r>
                  <a:rPr lang="fr-FR" sz="2000" dirty="0"/>
                  <a:t> </a:t>
                </a:r>
                <a:r>
                  <a:rPr lang="fr-FR" sz="2000" dirty="0" err="1"/>
                  <a:t>tìm</a:t>
                </a:r>
                <a:r>
                  <a:rPr lang="fr-FR" sz="2000" dirty="0"/>
                  <a:t> </a:t>
                </a:r>
                <a:r>
                  <a:rPr lang="fr-FR" sz="2000" dirty="0" err="1"/>
                  <a:t>cực</a:t>
                </a:r>
                <a:r>
                  <a:rPr lang="fr-FR" sz="2000" dirty="0"/>
                  <a:t> </a:t>
                </a:r>
                <a:r>
                  <a:rPr lang="fr-FR" sz="2000" dirty="0" err="1"/>
                  <a:t>tiểu</a:t>
                </a:r>
                <a:r>
                  <a:rPr lang="fr-FR" sz="2000" dirty="0"/>
                  <a:t> </a:t>
                </a:r>
                <a:r>
                  <a:rPr lang="fr-FR" sz="2000" dirty="0" err="1"/>
                  <a:t>của</a:t>
                </a:r>
                <a:r>
                  <a:rPr lang="fr-FR" sz="2000" dirty="0"/>
                  <a:t> </a:t>
                </a:r>
                <a:r>
                  <a:rPr lang="fr-FR" sz="2000" dirty="0" err="1"/>
                  <a:t>hàm</a:t>
                </a:r>
                <a:r>
                  <a:rPr lang="fr-FR" sz="2000" dirty="0"/>
                  <a:t> </a:t>
                </a:r>
                <a:r>
                  <a:rPr lang="fr-FR" sz="2000" dirty="0" err="1"/>
                  <a:t>này</a:t>
                </a:r>
                <a:r>
                  <a:rPr lang="fr-FR" sz="2000" dirty="0"/>
                  <a:t> </a:t>
                </a:r>
                <a:r>
                  <a:rPr lang="fr-FR" sz="2000" dirty="0" err="1"/>
                  <a:t>thực</a:t>
                </a:r>
                <a:r>
                  <a:rPr lang="fr-FR" sz="2000" dirty="0"/>
                  <a:t> </a:t>
                </a:r>
                <a:r>
                  <a:rPr lang="fr-FR" sz="2000" dirty="0" err="1"/>
                  <a:t>hiện</a:t>
                </a:r>
                <a:r>
                  <a:rPr lang="fr-FR" sz="2000" dirty="0"/>
                  <a:t> </a:t>
                </a:r>
                <a:r>
                  <a:rPr lang="fr-FR" sz="2000" dirty="0" err="1"/>
                  <a:t>bằng</a:t>
                </a:r>
                <a:r>
                  <a:rPr lang="fr-FR" sz="2000" dirty="0"/>
                  <a:t> </a:t>
                </a:r>
                <a:r>
                  <a:rPr lang="fr-FR" sz="2000" dirty="0" err="1"/>
                  <a:t>cách</a:t>
                </a:r>
                <a:r>
                  <a:rPr lang="fr-FR" sz="2000" dirty="0"/>
                  <a:t> </a:t>
                </a:r>
                <a:r>
                  <a:rPr lang="fr-FR" sz="2000" dirty="0" err="1"/>
                  <a:t>cho</a:t>
                </a:r>
                <a:r>
                  <a:rPr lang="fr-FR" sz="2000" dirty="0"/>
                  <a:t> </a:t>
                </a:r>
                <a:r>
                  <a:rPr lang="fr-FR" sz="2000" dirty="0" err="1"/>
                  <a:t>các</a:t>
                </a:r>
                <a:r>
                  <a:rPr lang="fr-FR" sz="2000" dirty="0"/>
                  <a:t> </a:t>
                </a:r>
                <a:r>
                  <a:rPr lang="fr-FR" sz="2000" dirty="0" err="1"/>
                  <a:t>đạo</a:t>
                </a:r>
                <a:r>
                  <a:rPr lang="fr-FR" sz="2000" dirty="0"/>
                  <a:t> </a:t>
                </a:r>
                <a:r>
                  <a:rPr lang="fr-FR" sz="2000" dirty="0" err="1"/>
                  <a:t>hàm</a:t>
                </a:r>
                <a:r>
                  <a:rPr lang="fr-FR" sz="2000" dirty="0"/>
                  <a:t> </a:t>
                </a:r>
                <a:r>
                  <a:rPr lang="fr-FR" sz="2000" dirty="0" err="1"/>
                  <a:t>tương</a:t>
                </a:r>
                <a:r>
                  <a:rPr lang="fr-FR" sz="2000" dirty="0"/>
                  <a:t> </a:t>
                </a:r>
                <a:r>
                  <a:rPr lang="fr-FR" sz="2000" dirty="0" err="1"/>
                  <a:t>ứng</a:t>
                </a:r>
                <a:r>
                  <a:rPr lang="fr-FR" sz="2000" dirty="0"/>
                  <a:t> </a:t>
                </a:r>
                <a:r>
                  <a:rPr lang="fr-FR" sz="2000" dirty="0" err="1"/>
                  <a:t>theo</a:t>
                </a:r>
                <a:r>
                  <a:rPr lang="fr-FR" sz="2000" dirty="0"/>
                  <a:t> w </a:t>
                </a:r>
                <a:r>
                  <a:rPr lang="fr-FR" sz="2000" dirty="0" err="1"/>
                  <a:t>và</a:t>
                </a:r>
                <a:r>
                  <a:rPr lang="fr-FR" sz="2000" dirty="0"/>
                  <a:t> b </a:t>
                </a:r>
                <a:r>
                  <a:rPr lang="fr-FR" sz="2000" dirty="0" err="1"/>
                  <a:t>bằng</a:t>
                </a:r>
                <a:r>
                  <a:rPr lang="fr-FR" sz="2000" dirty="0"/>
                  <a:t> 0.</a:t>
                </a:r>
                <a:endParaRPr lang="vi-VN" sz="2000" dirty="0"/>
              </a:p>
              <a:p>
                <a:r>
                  <a:rPr lang="fr-FR" sz="2000" dirty="0"/>
                  <a:t>			</a:t>
                </a:r>
                <a14:m>
                  <m:oMath xmlns:m="http://schemas.openxmlformats.org/officeDocument/2006/math">
                    <m:sSub>
                      <m:sSubPr>
                        <m:ctrlPr>
                          <a:rPr lang="vi-VN" sz="2000" i="1">
                            <a:latin typeface="Cambria Math" panose="02040503050406030204" pitchFamily="18" charset="0"/>
                          </a:rPr>
                        </m:ctrlPr>
                      </m:sSubPr>
                      <m:e>
                        <m:r>
                          <a:rPr lang="fr-FR" sz="2000" b="1" i="1">
                            <a:latin typeface="Cambria Math" panose="02040503050406030204" pitchFamily="18" charset="0"/>
                          </a:rPr>
                          <m:t>𝛁</m:t>
                        </m:r>
                      </m:e>
                      <m:sub>
                        <m:r>
                          <a:rPr lang="fr-FR" sz="2000" i="1">
                            <a:latin typeface="Cambria Math" panose="02040503050406030204" pitchFamily="18" charset="0"/>
                          </a:rPr>
                          <m:t>𝑤</m:t>
                        </m:r>
                      </m:sub>
                    </m:sSub>
                    <m:r>
                      <a:rPr lang="fr-FR" sz="2000" i="1">
                        <a:latin typeface="Cambria Math" panose="02040503050406030204" pitchFamily="18" charset="0"/>
                      </a:rPr>
                      <m:t>𝐿</m:t>
                    </m:r>
                    <m:d>
                      <m:dPr>
                        <m:ctrlPr>
                          <a:rPr lang="vi-VN" sz="2000" i="1">
                            <a:latin typeface="Cambria Math" panose="02040503050406030204" pitchFamily="18" charset="0"/>
                          </a:rPr>
                        </m:ctrlPr>
                      </m:dPr>
                      <m:e>
                        <m:r>
                          <a:rPr lang="fr-FR" sz="2000" b="1" i="1">
                            <a:latin typeface="Cambria Math" panose="02040503050406030204" pitchFamily="18" charset="0"/>
                          </a:rPr>
                          <m:t>𝑾</m:t>
                        </m:r>
                        <m:r>
                          <a:rPr lang="fr-FR" sz="2000" i="1">
                            <a:latin typeface="Cambria Math" panose="02040503050406030204" pitchFamily="18" charset="0"/>
                          </a:rPr>
                          <m:t>,</m:t>
                        </m:r>
                        <m:r>
                          <a:rPr lang="fr-FR" sz="2000" i="1">
                            <a:latin typeface="Cambria Math" panose="02040503050406030204" pitchFamily="18" charset="0"/>
                          </a:rPr>
                          <m:t>𝑏</m:t>
                        </m:r>
                        <m:r>
                          <a:rPr lang="fr-FR" sz="2000" i="1">
                            <a:latin typeface="Cambria Math" panose="02040503050406030204" pitchFamily="18" charset="0"/>
                          </a:rPr>
                          <m:t>,</m:t>
                        </m:r>
                        <m:r>
                          <a:rPr lang="fr-FR" sz="2000" b="1" i="1">
                            <a:latin typeface="Cambria Math" panose="02040503050406030204" pitchFamily="18" charset="0"/>
                          </a:rPr>
                          <m:t>𝝀</m:t>
                        </m:r>
                      </m:e>
                    </m:d>
                    <m:r>
                      <a:rPr lang="fr-FR" sz="2000" i="1">
                        <a:latin typeface="Cambria Math" panose="02040503050406030204" pitchFamily="18" charset="0"/>
                      </a:rPr>
                      <m:t>=</m:t>
                    </m:r>
                    <m:r>
                      <a:rPr lang="fr-FR" sz="2000" i="1">
                        <a:latin typeface="Cambria Math" panose="02040503050406030204" pitchFamily="18" charset="0"/>
                      </a:rPr>
                      <m:t>𝑊</m:t>
                    </m:r>
                    <m:r>
                      <a:rPr lang="fr-FR" sz="2000" i="1">
                        <a:latin typeface="Cambria Math" panose="02040503050406030204" pitchFamily="18" charset="0"/>
                      </a:rPr>
                      <m:t>−</m:t>
                    </m:r>
                    <m:nary>
                      <m:naryPr>
                        <m:chr m:val="∑"/>
                        <m:limLoc m:val="undOvr"/>
                        <m:ctrlPr>
                          <a:rPr lang="vi-VN" sz="2000" i="1">
                            <a:latin typeface="Cambria Math" panose="02040503050406030204" pitchFamily="18" charset="0"/>
                          </a:rPr>
                        </m:ctrlPr>
                      </m:naryPr>
                      <m:sub>
                        <m:r>
                          <a:rPr lang="fr-FR" sz="2000" i="1">
                            <a:latin typeface="Cambria Math" panose="02040503050406030204" pitchFamily="18" charset="0"/>
                          </a:rPr>
                          <m:t>𝑛</m:t>
                        </m:r>
                        <m:r>
                          <a:rPr lang="fr-FR" sz="2000" i="1">
                            <a:latin typeface="Cambria Math" panose="02040503050406030204" pitchFamily="18" charset="0"/>
                          </a:rPr>
                          <m:t>=1</m:t>
                        </m:r>
                      </m:sub>
                      <m:sup>
                        <m:r>
                          <a:rPr lang="fr-FR" sz="2000" i="1">
                            <a:latin typeface="Cambria Math" panose="02040503050406030204" pitchFamily="18" charset="0"/>
                          </a:rPr>
                          <m:t>𝑁</m:t>
                        </m:r>
                      </m:sup>
                      <m:e>
                        <m:sSub>
                          <m:sSubPr>
                            <m:ctrlPr>
                              <a:rPr lang="vi-VN" sz="2000" i="1">
                                <a:latin typeface="Cambria Math" panose="02040503050406030204" pitchFamily="18" charset="0"/>
                              </a:rPr>
                            </m:ctrlPr>
                          </m:sSubPr>
                          <m:e>
                            <m:r>
                              <a:rPr lang="fr-FR" sz="2000" i="1">
                                <a:latin typeface="Cambria Math" panose="02040503050406030204" pitchFamily="18" charset="0"/>
                              </a:rPr>
                              <m:t>𝜆</m:t>
                            </m:r>
                          </m:e>
                          <m:sub>
                            <m:r>
                              <a:rPr lang="fr-FR" sz="2000" i="1">
                                <a:latin typeface="Cambria Math" panose="02040503050406030204" pitchFamily="18" charset="0"/>
                              </a:rPr>
                              <m:t>𝑛</m:t>
                            </m:r>
                          </m:sub>
                        </m:sSub>
                      </m:e>
                    </m:nary>
                    <m:sSub>
                      <m:sSubPr>
                        <m:ctrlPr>
                          <a:rPr lang="vi-VN" sz="2000" i="1">
                            <a:latin typeface="Cambria Math" panose="02040503050406030204" pitchFamily="18" charset="0"/>
                          </a:rPr>
                        </m:ctrlPr>
                      </m:sSubPr>
                      <m:e>
                        <m:r>
                          <a:rPr lang="fr-FR" sz="2000" i="1">
                            <a:latin typeface="Cambria Math" panose="02040503050406030204" pitchFamily="18" charset="0"/>
                          </a:rPr>
                          <m:t>𝑦</m:t>
                        </m:r>
                      </m:e>
                      <m:sub>
                        <m:r>
                          <a:rPr lang="fr-FR" sz="2000" i="1">
                            <a:latin typeface="Cambria Math" panose="02040503050406030204" pitchFamily="18" charset="0"/>
                          </a:rPr>
                          <m:t>𝑛</m:t>
                        </m:r>
                      </m:sub>
                    </m:sSub>
                    <m:sSub>
                      <m:sSubPr>
                        <m:ctrlPr>
                          <a:rPr lang="vi-VN" sz="2000" i="1">
                            <a:latin typeface="Cambria Math" panose="02040503050406030204" pitchFamily="18" charset="0"/>
                          </a:rPr>
                        </m:ctrlPr>
                      </m:sSubPr>
                      <m:e>
                        <m:r>
                          <a:rPr lang="fr-FR" sz="2000" i="1">
                            <a:latin typeface="Cambria Math" panose="02040503050406030204" pitchFamily="18" charset="0"/>
                          </a:rPr>
                          <m:t>𝑥</m:t>
                        </m:r>
                      </m:e>
                      <m:sub>
                        <m:r>
                          <a:rPr lang="fr-FR" sz="2000" i="1">
                            <a:latin typeface="Cambria Math" panose="02040503050406030204" pitchFamily="18" charset="0"/>
                          </a:rPr>
                          <m:t>𝑛</m:t>
                        </m:r>
                      </m:sub>
                    </m:sSub>
                    <m:r>
                      <a:rPr lang="fr-FR" sz="2000" i="1">
                        <a:latin typeface="Cambria Math" panose="02040503050406030204" pitchFamily="18" charset="0"/>
                      </a:rPr>
                      <m:t>=0  →</m:t>
                    </m:r>
                    <m:r>
                      <a:rPr lang="fr-FR" sz="2000" i="1">
                        <a:latin typeface="Cambria Math" panose="02040503050406030204" pitchFamily="18" charset="0"/>
                      </a:rPr>
                      <m:t>𝑊</m:t>
                    </m:r>
                    <m:r>
                      <a:rPr lang="fr-FR" sz="2000" i="1">
                        <a:latin typeface="Cambria Math" panose="02040503050406030204" pitchFamily="18" charset="0"/>
                      </a:rPr>
                      <m:t>=</m:t>
                    </m:r>
                    <m:nary>
                      <m:naryPr>
                        <m:chr m:val="∑"/>
                        <m:limLoc m:val="undOvr"/>
                        <m:ctrlPr>
                          <a:rPr lang="vi-VN" sz="2000" i="1">
                            <a:latin typeface="Cambria Math" panose="02040503050406030204" pitchFamily="18" charset="0"/>
                          </a:rPr>
                        </m:ctrlPr>
                      </m:naryPr>
                      <m:sub>
                        <m:r>
                          <a:rPr lang="fr-FR" sz="2000" i="1">
                            <a:latin typeface="Cambria Math" panose="02040503050406030204" pitchFamily="18" charset="0"/>
                          </a:rPr>
                          <m:t>𝑛</m:t>
                        </m:r>
                        <m:r>
                          <a:rPr lang="fr-FR" sz="2000" i="1">
                            <a:latin typeface="Cambria Math" panose="02040503050406030204" pitchFamily="18" charset="0"/>
                          </a:rPr>
                          <m:t>=1</m:t>
                        </m:r>
                      </m:sub>
                      <m:sup>
                        <m:r>
                          <a:rPr lang="fr-FR" sz="2000" i="1">
                            <a:latin typeface="Cambria Math" panose="02040503050406030204" pitchFamily="18" charset="0"/>
                          </a:rPr>
                          <m:t>𝑁</m:t>
                        </m:r>
                      </m:sup>
                      <m:e>
                        <m:sSub>
                          <m:sSubPr>
                            <m:ctrlPr>
                              <a:rPr lang="vi-VN" sz="2000" i="1">
                                <a:latin typeface="Cambria Math" panose="02040503050406030204" pitchFamily="18" charset="0"/>
                              </a:rPr>
                            </m:ctrlPr>
                          </m:sSubPr>
                          <m:e>
                            <m:r>
                              <a:rPr lang="fr-FR" sz="2000" i="1">
                                <a:latin typeface="Cambria Math" panose="02040503050406030204" pitchFamily="18" charset="0"/>
                              </a:rPr>
                              <m:t>𝜆</m:t>
                            </m:r>
                          </m:e>
                          <m:sub>
                            <m:r>
                              <a:rPr lang="fr-FR" sz="2000" i="1">
                                <a:latin typeface="Cambria Math" panose="02040503050406030204" pitchFamily="18" charset="0"/>
                              </a:rPr>
                              <m:t>𝑛</m:t>
                            </m:r>
                          </m:sub>
                        </m:sSub>
                      </m:e>
                    </m:nary>
                    <m:sSub>
                      <m:sSubPr>
                        <m:ctrlPr>
                          <a:rPr lang="vi-VN" sz="2000" i="1">
                            <a:latin typeface="Cambria Math" panose="02040503050406030204" pitchFamily="18" charset="0"/>
                          </a:rPr>
                        </m:ctrlPr>
                      </m:sSubPr>
                      <m:e>
                        <m:r>
                          <a:rPr lang="fr-FR" sz="2000" i="1">
                            <a:latin typeface="Cambria Math" panose="02040503050406030204" pitchFamily="18" charset="0"/>
                          </a:rPr>
                          <m:t>𝑦</m:t>
                        </m:r>
                      </m:e>
                      <m:sub>
                        <m:r>
                          <a:rPr lang="fr-FR" sz="2000" i="1">
                            <a:latin typeface="Cambria Math" panose="02040503050406030204" pitchFamily="18" charset="0"/>
                          </a:rPr>
                          <m:t>𝑛</m:t>
                        </m:r>
                      </m:sub>
                    </m:sSub>
                    <m:sSub>
                      <m:sSubPr>
                        <m:ctrlPr>
                          <a:rPr lang="vi-VN" sz="2000" i="1">
                            <a:latin typeface="Cambria Math" panose="02040503050406030204" pitchFamily="18" charset="0"/>
                          </a:rPr>
                        </m:ctrlPr>
                      </m:sSubPr>
                      <m:e>
                        <m:r>
                          <a:rPr lang="fr-FR" sz="2000" i="1">
                            <a:latin typeface="Cambria Math" panose="02040503050406030204" pitchFamily="18" charset="0"/>
                          </a:rPr>
                          <m:t>𝑥</m:t>
                        </m:r>
                      </m:e>
                      <m:sub>
                        <m:r>
                          <a:rPr lang="fr-FR" sz="2000" i="1">
                            <a:latin typeface="Cambria Math" panose="02040503050406030204" pitchFamily="18" charset="0"/>
                          </a:rPr>
                          <m:t>𝑛</m:t>
                        </m:r>
                      </m:sub>
                    </m:sSub>
                  </m:oMath>
                </a14:m>
                <a:r>
                  <a:rPr lang="fr-FR" sz="2000" dirty="0"/>
                  <a:t>   (3)</a:t>
                </a:r>
                <a:endParaRPr lang="vi-VN" sz="2000" dirty="0"/>
              </a:p>
              <a:p>
                <a:r>
                  <a:rPr lang="fr-FR" sz="2000" dirty="0"/>
                  <a:t>			</a:t>
                </a:r>
                <a14:m>
                  <m:oMath xmlns:m="http://schemas.openxmlformats.org/officeDocument/2006/math">
                    <m:sSub>
                      <m:sSubPr>
                        <m:ctrlPr>
                          <a:rPr lang="vi-VN" sz="2000" i="1">
                            <a:latin typeface="Cambria Math" panose="02040503050406030204" pitchFamily="18" charset="0"/>
                          </a:rPr>
                        </m:ctrlPr>
                      </m:sSubPr>
                      <m:e>
                        <m:r>
                          <a:rPr lang="fr-FR" sz="2000" b="1" i="1">
                            <a:latin typeface="Cambria Math" panose="02040503050406030204" pitchFamily="18" charset="0"/>
                          </a:rPr>
                          <m:t>𝛁</m:t>
                        </m:r>
                      </m:e>
                      <m:sub>
                        <m:r>
                          <a:rPr lang="fr-FR" sz="2000" i="1">
                            <a:latin typeface="Cambria Math" panose="02040503050406030204" pitchFamily="18" charset="0"/>
                          </a:rPr>
                          <m:t>𝑏</m:t>
                        </m:r>
                      </m:sub>
                    </m:sSub>
                    <m:r>
                      <a:rPr lang="fr-FR" sz="2000" i="1">
                        <a:latin typeface="Cambria Math" panose="02040503050406030204" pitchFamily="18" charset="0"/>
                      </a:rPr>
                      <m:t>𝐿</m:t>
                    </m:r>
                    <m:d>
                      <m:dPr>
                        <m:ctrlPr>
                          <a:rPr lang="vi-VN" sz="2000" i="1">
                            <a:latin typeface="Cambria Math" panose="02040503050406030204" pitchFamily="18" charset="0"/>
                          </a:rPr>
                        </m:ctrlPr>
                      </m:dPr>
                      <m:e>
                        <m:r>
                          <a:rPr lang="fr-FR" sz="2000" b="1" i="1">
                            <a:latin typeface="Cambria Math" panose="02040503050406030204" pitchFamily="18" charset="0"/>
                          </a:rPr>
                          <m:t>𝑾</m:t>
                        </m:r>
                        <m:r>
                          <a:rPr lang="fr-FR" sz="2000" i="1">
                            <a:latin typeface="Cambria Math" panose="02040503050406030204" pitchFamily="18" charset="0"/>
                          </a:rPr>
                          <m:t>,</m:t>
                        </m:r>
                        <m:r>
                          <a:rPr lang="fr-FR" sz="2000" i="1">
                            <a:latin typeface="Cambria Math" panose="02040503050406030204" pitchFamily="18" charset="0"/>
                          </a:rPr>
                          <m:t>𝑏</m:t>
                        </m:r>
                        <m:r>
                          <a:rPr lang="fr-FR" sz="2000" i="1">
                            <a:latin typeface="Cambria Math" panose="02040503050406030204" pitchFamily="18" charset="0"/>
                          </a:rPr>
                          <m:t>,</m:t>
                        </m:r>
                        <m:r>
                          <a:rPr lang="fr-FR" sz="2000" b="1" i="1">
                            <a:latin typeface="Cambria Math" panose="02040503050406030204" pitchFamily="18" charset="0"/>
                          </a:rPr>
                          <m:t>𝝀</m:t>
                        </m:r>
                      </m:e>
                    </m:d>
                    <m:r>
                      <a:rPr lang="fr-FR" sz="2000" i="1">
                        <a:latin typeface="Cambria Math" panose="02040503050406030204" pitchFamily="18" charset="0"/>
                      </a:rPr>
                      <m:t>=</m:t>
                    </m:r>
                    <m:nary>
                      <m:naryPr>
                        <m:chr m:val="∑"/>
                        <m:limLoc m:val="undOvr"/>
                        <m:ctrlPr>
                          <a:rPr lang="vi-VN" sz="2000" i="1">
                            <a:latin typeface="Cambria Math" panose="02040503050406030204" pitchFamily="18" charset="0"/>
                          </a:rPr>
                        </m:ctrlPr>
                      </m:naryPr>
                      <m:sub>
                        <m:r>
                          <a:rPr lang="fr-FR" sz="2000" i="1">
                            <a:latin typeface="Cambria Math" panose="02040503050406030204" pitchFamily="18" charset="0"/>
                          </a:rPr>
                          <m:t>𝑛</m:t>
                        </m:r>
                        <m:r>
                          <a:rPr lang="fr-FR" sz="2000" i="1">
                            <a:latin typeface="Cambria Math" panose="02040503050406030204" pitchFamily="18" charset="0"/>
                          </a:rPr>
                          <m:t>=1</m:t>
                        </m:r>
                      </m:sub>
                      <m:sup>
                        <m:r>
                          <a:rPr lang="fr-FR" sz="2000" i="1">
                            <a:latin typeface="Cambria Math" panose="02040503050406030204" pitchFamily="18" charset="0"/>
                          </a:rPr>
                          <m:t>𝑁</m:t>
                        </m:r>
                      </m:sup>
                      <m:e>
                        <m:sSub>
                          <m:sSubPr>
                            <m:ctrlPr>
                              <a:rPr lang="vi-VN" sz="2000" i="1">
                                <a:latin typeface="Cambria Math" panose="02040503050406030204" pitchFamily="18" charset="0"/>
                              </a:rPr>
                            </m:ctrlPr>
                          </m:sSubPr>
                          <m:e>
                            <m:r>
                              <a:rPr lang="fr-FR" sz="2000" i="1">
                                <a:latin typeface="Cambria Math" panose="02040503050406030204" pitchFamily="18" charset="0"/>
                              </a:rPr>
                              <m:t>𝜆</m:t>
                            </m:r>
                          </m:e>
                          <m:sub>
                            <m:r>
                              <a:rPr lang="fr-FR" sz="2000" i="1">
                                <a:latin typeface="Cambria Math" panose="02040503050406030204" pitchFamily="18" charset="0"/>
                              </a:rPr>
                              <m:t>𝑛</m:t>
                            </m:r>
                          </m:sub>
                        </m:sSub>
                      </m:e>
                    </m:nary>
                    <m:sSub>
                      <m:sSubPr>
                        <m:ctrlPr>
                          <a:rPr lang="vi-VN" sz="2000" i="1">
                            <a:latin typeface="Cambria Math" panose="02040503050406030204" pitchFamily="18" charset="0"/>
                          </a:rPr>
                        </m:ctrlPr>
                      </m:sSubPr>
                      <m:e>
                        <m:r>
                          <a:rPr lang="fr-FR" sz="2000" i="1">
                            <a:latin typeface="Cambria Math" panose="02040503050406030204" pitchFamily="18" charset="0"/>
                          </a:rPr>
                          <m:t>𝑦</m:t>
                        </m:r>
                      </m:e>
                      <m:sub>
                        <m:r>
                          <a:rPr lang="fr-FR" sz="2000" i="1">
                            <a:latin typeface="Cambria Math" panose="02040503050406030204" pitchFamily="18" charset="0"/>
                          </a:rPr>
                          <m:t>𝑛</m:t>
                        </m:r>
                      </m:sub>
                    </m:sSub>
                    <m:r>
                      <a:rPr lang="fr-FR" sz="2000" i="1">
                        <a:latin typeface="Cambria Math" panose="02040503050406030204" pitchFamily="18" charset="0"/>
                      </a:rPr>
                      <m:t>=0</m:t>
                    </m:r>
                  </m:oMath>
                </a14:m>
                <a:r>
                  <a:rPr lang="fr-FR" sz="2000" dirty="0"/>
                  <a:t>	                                              (4)</a:t>
                </a:r>
                <a:endParaRPr lang="vi-VN" sz="2000" dirty="0"/>
              </a:p>
              <a:p>
                <a:r>
                  <a:rPr lang="fr-FR" sz="2000" dirty="0" err="1"/>
                  <a:t>Thay</a:t>
                </a:r>
                <a:r>
                  <a:rPr lang="fr-FR" sz="2000" dirty="0"/>
                  <a:t> (4), (3) </a:t>
                </a:r>
                <a:r>
                  <a:rPr lang="fr-FR" sz="2000" dirty="0" err="1"/>
                  <a:t>vào</a:t>
                </a:r>
                <a:r>
                  <a:rPr lang="fr-FR" sz="2000" dirty="0"/>
                  <a:t> (2) ta </a:t>
                </a:r>
                <a:r>
                  <a:rPr lang="fr-FR" sz="2000" dirty="0" err="1"/>
                  <a:t>nhận</a:t>
                </a:r>
                <a:r>
                  <a:rPr lang="fr-FR" sz="2000" dirty="0"/>
                  <a:t> </a:t>
                </a:r>
                <a:r>
                  <a:rPr lang="fr-FR" sz="2000" dirty="0" err="1"/>
                  <a:t>được</a:t>
                </a:r>
                <a:r>
                  <a:rPr lang="fr-FR" sz="2000" dirty="0"/>
                  <a:t> </a:t>
                </a:r>
                <a:endParaRPr lang="vi-VN" sz="2000" dirty="0"/>
              </a:p>
              <a:p>
                <a:r>
                  <a:rPr lang="fr-FR" sz="2000" dirty="0"/>
                  <a:t>			</a:t>
                </a:r>
                <a14:m>
                  <m:oMath xmlns:m="http://schemas.openxmlformats.org/officeDocument/2006/math">
                    <m:r>
                      <a:rPr lang="fr-FR" sz="2000" i="1" smtClean="0">
                        <a:latin typeface="Cambria Math" panose="02040503050406030204" pitchFamily="18" charset="0"/>
                      </a:rPr>
                      <m:t>𝑔</m:t>
                    </m:r>
                    <m:d>
                      <m:dPr>
                        <m:ctrlPr>
                          <a:rPr lang="vi-VN" sz="2000" i="1">
                            <a:latin typeface="Cambria Math" panose="02040503050406030204" pitchFamily="18" charset="0"/>
                          </a:rPr>
                        </m:ctrlPr>
                      </m:dPr>
                      <m:e>
                        <m:r>
                          <a:rPr lang="fr-FR" sz="2000" b="1" i="1">
                            <a:latin typeface="Cambria Math" panose="02040503050406030204" pitchFamily="18" charset="0"/>
                          </a:rPr>
                          <m:t>𝝀</m:t>
                        </m:r>
                      </m:e>
                    </m:d>
                    <m:r>
                      <a:rPr lang="fr-FR" sz="2000" i="1">
                        <a:latin typeface="Cambria Math" panose="02040503050406030204" pitchFamily="18" charset="0"/>
                      </a:rPr>
                      <m:t>=</m:t>
                    </m:r>
                    <m:nary>
                      <m:naryPr>
                        <m:chr m:val="∑"/>
                        <m:limLoc m:val="undOvr"/>
                        <m:ctrlPr>
                          <a:rPr lang="vi-VN" sz="2000" i="1">
                            <a:latin typeface="Cambria Math" panose="02040503050406030204" pitchFamily="18" charset="0"/>
                          </a:rPr>
                        </m:ctrlPr>
                      </m:naryPr>
                      <m:sub>
                        <m:r>
                          <a:rPr lang="fr-FR" sz="2000" i="1">
                            <a:latin typeface="Cambria Math" panose="02040503050406030204" pitchFamily="18" charset="0"/>
                          </a:rPr>
                          <m:t>𝑛</m:t>
                        </m:r>
                        <m:r>
                          <a:rPr lang="fr-FR" sz="2000" i="1">
                            <a:latin typeface="Cambria Math" panose="02040503050406030204" pitchFamily="18" charset="0"/>
                          </a:rPr>
                          <m:t>=1</m:t>
                        </m:r>
                      </m:sub>
                      <m:sup>
                        <m:r>
                          <a:rPr lang="fr-FR" sz="2000" i="1">
                            <a:latin typeface="Cambria Math" panose="02040503050406030204" pitchFamily="18" charset="0"/>
                          </a:rPr>
                          <m:t>𝑁</m:t>
                        </m:r>
                      </m:sup>
                      <m:e>
                        <m:sSub>
                          <m:sSubPr>
                            <m:ctrlPr>
                              <a:rPr lang="vi-VN" sz="2000" i="1">
                                <a:latin typeface="Cambria Math" panose="02040503050406030204" pitchFamily="18" charset="0"/>
                              </a:rPr>
                            </m:ctrlPr>
                          </m:sSubPr>
                          <m:e>
                            <m:r>
                              <a:rPr lang="fr-FR" sz="2000" b="1" i="1">
                                <a:latin typeface="Cambria Math" panose="02040503050406030204" pitchFamily="18" charset="0"/>
                              </a:rPr>
                              <m:t>𝝀</m:t>
                            </m:r>
                          </m:e>
                          <m:sub>
                            <m:r>
                              <a:rPr lang="fr-FR" sz="2000" i="1">
                                <a:latin typeface="Cambria Math" panose="02040503050406030204" pitchFamily="18" charset="0"/>
                              </a:rPr>
                              <m:t>𝑛</m:t>
                            </m:r>
                          </m:sub>
                        </m:sSub>
                        <m:r>
                          <a:rPr lang="fr-FR" sz="2000" i="1">
                            <a:latin typeface="Cambria Math" panose="02040503050406030204" pitchFamily="18" charset="0"/>
                          </a:rPr>
                          <m:t>−</m:t>
                        </m:r>
                        <m:f>
                          <m:fPr>
                            <m:ctrlPr>
                              <a:rPr lang="vi-VN" sz="2000" i="1">
                                <a:latin typeface="Cambria Math" panose="02040503050406030204" pitchFamily="18" charset="0"/>
                              </a:rPr>
                            </m:ctrlPr>
                          </m:fPr>
                          <m:num>
                            <m:r>
                              <a:rPr lang="fr-FR" sz="2000" i="1">
                                <a:latin typeface="Cambria Math" panose="02040503050406030204" pitchFamily="18" charset="0"/>
                              </a:rPr>
                              <m:t>1</m:t>
                            </m:r>
                          </m:num>
                          <m:den>
                            <m:r>
                              <a:rPr lang="fr-FR" sz="2000" i="1">
                                <a:latin typeface="Cambria Math" panose="02040503050406030204" pitchFamily="18" charset="0"/>
                              </a:rPr>
                              <m:t>2</m:t>
                            </m:r>
                          </m:den>
                        </m:f>
                        <m:nary>
                          <m:naryPr>
                            <m:chr m:val="∑"/>
                            <m:limLoc m:val="undOvr"/>
                            <m:ctrlPr>
                              <a:rPr lang="vi-VN" sz="2000" i="1">
                                <a:latin typeface="Cambria Math" panose="02040503050406030204" pitchFamily="18" charset="0"/>
                              </a:rPr>
                            </m:ctrlPr>
                          </m:naryPr>
                          <m:sub>
                            <m:r>
                              <a:rPr lang="fr-FR" sz="2000" i="1">
                                <a:latin typeface="Cambria Math" panose="02040503050406030204" pitchFamily="18" charset="0"/>
                              </a:rPr>
                              <m:t>𝑛</m:t>
                            </m:r>
                            <m:r>
                              <a:rPr lang="fr-FR" sz="2000" i="1">
                                <a:latin typeface="Cambria Math" panose="02040503050406030204" pitchFamily="18" charset="0"/>
                              </a:rPr>
                              <m:t>=1</m:t>
                            </m:r>
                          </m:sub>
                          <m:sup>
                            <m:r>
                              <a:rPr lang="fr-FR" sz="2000" i="1">
                                <a:latin typeface="Cambria Math" panose="02040503050406030204" pitchFamily="18" charset="0"/>
                              </a:rPr>
                              <m:t>𝑁</m:t>
                            </m:r>
                          </m:sup>
                          <m:e>
                            <m:nary>
                              <m:naryPr>
                                <m:chr m:val="∑"/>
                                <m:limLoc m:val="undOvr"/>
                                <m:ctrlPr>
                                  <a:rPr lang="vi-VN" sz="2000" i="1">
                                    <a:latin typeface="Cambria Math" panose="02040503050406030204" pitchFamily="18" charset="0"/>
                                  </a:rPr>
                                </m:ctrlPr>
                              </m:naryPr>
                              <m:sub>
                                <m:r>
                                  <a:rPr lang="fr-FR" sz="2000" i="1">
                                    <a:latin typeface="Cambria Math" panose="02040503050406030204" pitchFamily="18" charset="0"/>
                                  </a:rPr>
                                  <m:t>𝑚</m:t>
                                </m:r>
                                <m:r>
                                  <a:rPr lang="fr-FR" sz="2000" i="1">
                                    <a:latin typeface="Cambria Math" panose="02040503050406030204" pitchFamily="18" charset="0"/>
                                  </a:rPr>
                                  <m:t>=1</m:t>
                                </m:r>
                              </m:sub>
                              <m:sup>
                                <m:r>
                                  <a:rPr lang="fr-FR" sz="2000" i="1">
                                    <a:latin typeface="Cambria Math" panose="02040503050406030204" pitchFamily="18" charset="0"/>
                                  </a:rPr>
                                  <m:t>𝑁</m:t>
                                </m:r>
                              </m:sup>
                              <m:e>
                                <m:sSub>
                                  <m:sSubPr>
                                    <m:ctrlPr>
                                      <a:rPr lang="vi-VN" sz="2000" i="1">
                                        <a:latin typeface="Cambria Math" panose="02040503050406030204" pitchFamily="18" charset="0"/>
                                      </a:rPr>
                                    </m:ctrlPr>
                                  </m:sSubPr>
                                  <m:e>
                                    <m:r>
                                      <a:rPr lang="fr-FR" sz="2000" b="1" i="1">
                                        <a:latin typeface="Cambria Math" panose="02040503050406030204" pitchFamily="18" charset="0"/>
                                      </a:rPr>
                                      <m:t>𝝀</m:t>
                                    </m:r>
                                  </m:e>
                                  <m:sub>
                                    <m:r>
                                      <a:rPr lang="fr-FR" sz="2000" i="1">
                                        <a:latin typeface="Cambria Math" panose="02040503050406030204" pitchFamily="18" charset="0"/>
                                      </a:rPr>
                                      <m:t>𝑛</m:t>
                                    </m:r>
                                  </m:sub>
                                </m:sSub>
                                <m:sSub>
                                  <m:sSubPr>
                                    <m:ctrlPr>
                                      <a:rPr lang="vi-VN" sz="2000" i="1">
                                        <a:latin typeface="Cambria Math" panose="02040503050406030204" pitchFamily="18" charset="0"/>
                                      </a:rPr>
                                    </m:ctrlPr>
                                  </m:sSubPr>
                                  <m:e>
                                    <m:r>
                                      <a:rPr lang="fr-FR" sz="2000" b="1" i="1">
                                        <a:latin typeface="Cambria Math" panose="02040503050406030204" pitchFamily="18" charset="0"/>
                                      </a:rPr>
                                      <m:t>𝝀</m:t>
                                    </m:r>
                                  </m:e>
                                  <m:sub>
                                    <m:r>
                                      <a:rPr lang="fr-FR" sz="2000" i="1">
                                        <a:latin typeface="Cambria Math" panose="02040503050406030204" pitchFamily="18" charset="0"/>
                                      </a:rPr>
                                      <m:t>𝑚</m:t>
                                    </m:r>
                                  </m:sub>
                                </m:sSub>
                                <m:sSub>
                                  <m:sSubPr>
                                    <m:ctrlPr>
                                      <a:rPr lang="vi-VN" sz="2000" i="1">
                                        <a:latin typeface="Cambria Math" panose="02040503050406030204" pitchFamily="18" charset="0"/>
                                      </a:rPr>
                                    </m:ctrlPr>
                                  </m:sSubPr>
                                  <m:e>
                                    <m:r>
                                      <a:rPr lang="fr-FR" sz="2000" i="1">
                                        <a:latin typeface="Cambria Math" panose="02040503050406030204" pitchFamily="18" charset="0"/>
                                      </a:rPr>
                                      <m:t>𝑦</m:t>
                                    </m:r>
                                  </m:e>
                                  <m:sub>
                                    <m:r>
                                      <a:rPr lang="fr-FR" sz="2000" i="1">
                                        <a:latin typeface="Cambria Math" panose="02040503050406030204" pitchFamily="18" charset="0"/>
                                      </a:rPr>
                                      <m:t>𝑛</m:t>
                                    </m:r>
                                  </m:sub>
                                </m:sSub>
                                <m:sSub>
                                  <m:sSubPr>
                                    <m:ctrlPr>
                                      <a:rPr lang="vi-VN" sz="2000" i="1">
                                        <a:latin typeface="Cambria Math" panose="02040503050406030204" pitchFamily="18" charset="0"/>
                                      </a:rPr>
                                    </m:ctrlPr>
                                  </m:sSubPr>
                                  <m:e>
                                    <m:r>
                                      <a:rPr lang="fr-FR" sz="2000" i="1">
                                        <a:latin typeface="Cambria Math" panose="02040503050406030204" pitchFamily="18" charset="0"/>
                                      </a:rPr>
                                      <m:t>𝑦</m:t>
                                    </m:r>
                                  </m:e>
                                  <m:sub>
                                    <m:r>
                                      <a:rPr lang="fr-FR" sz="2000" i="1">
                                        <a:latin typeface="Cambria Math" panose="02040503050406030204" pitchFamily="18" charset="0"/>
                                      </a:rPr>
                                      <m:t>𝑚</m:t>
                                    </m:r>
                                  </m:sub>
                                </m:sSub>
                                <m:sSubSup>
                                  <m:sSubSupPr>
                                    <m:ctrlPr>
                                      <a:rPr lang="vi-VN" sz="2000" i="1">
                                        <a:latin typeface="Cambria Math" panose="02040503050406030204" pitchFamily="18" charset="0"/>
                                      </a:rPr>
                                    </m:ctrlPr>
                                  </m:sSubSupPr>
                                  <m:e>
                                    <m:r>
                                      <a:rPr lang="fr-FR" sz="2000" i="1">
                                        <a:latin typeface="Cambria Math" panose="02040503050406030204" pitchFamily="18" charset="0"/>
                                      </a:rPr>
                                      <m:t>𝑥</m:t>
                                    </m:r>
                                  </m:e>
                                  <m:sub>
                                    <m:r>
                                      <a:rPr lang="fr-FR" sz="2000" i="1">
                                        <a:latin typeface="Cambria Math" panose="02040503050406030204" pitchFamily="18" charset="0"/>
                                      </a:rPr>
                                      <m:t>𝑛</m:t>
                                    </m:r>
                                  </m:sub>
                                  <m:sup>
                                    <m:r>
                                      <a:rPr lang="fr-FR" sz="2000" i="1">
                                        <a:latin typeface="Cambria Math" panose="02040503050406030204" pitchFamily="18" charset="0"/>
                                      </a:rPr>
                                      <m:t>𝑇</m:t>
                                    </m:r>
                                  </m:sup>
                                </m:sSubSup>
                                <m:sSub>
                                  <m:sSubPr>
                                    <m:ctrlPr>
                                      <a:rPr lang="vi-VN" sz="2000" i="1">
                                        <a:latin typeface="Cambria Math" panose="02040503050406030204" pitchFamily="18" charset="0"/>
                                      </a:rPr>
                                    </m:ctrlPr>
                                  </m:sSubPr>
                                  <m:e>
                                    <m:r>
                                      <a:rPr lang="fr-FR" sz="2000" i="1">
                                        <a:latin typeface="Cambria Math" panose="02040503050406030204" pitchFamily="18" charset="0"/>
                                      </a:rPr>
                                      <m:t>𝑥</m:t>
                                    </m:r>
                                  </m:e>
                                  <m:sub>
                                    <m:r>
                                      <a:rPr lang="fr-FR" sz="2000" i="1">
                                        <a:latin typeface="Cambria Math" panose="02040503050406030204" pitchFamily="18" charset="0"/>
                                      </a:rPr>
                                      <m:t>𝑚</m:t>
                                    </m:r>
                                  </m:sub>
                                </m:sSub>
                              </m:e>
                            </m:nary>
                          </m:e>
                        </m:nary>
                      </m:e>
                    </m:nary>
                  </m:oMath>
                </a14:m>
                <a:r>
                  <a:rPr lang="fr-FR" sz="2000" dirty="0"/>
                  <a:t>                        (5)</a:t>
                </a:r>
                <a:endParaRPr lang="vi-VN" sz="2000" dirty="0"/>
              </a:p>
              <a:p>
                <a:r>
                  <a:rPr lang="fr-FR" sz="2000" dirty="0"/>
                  <a:t>Hàm </a:t>
                </a:r>
                <a14:m>
                  <m:oMath xmlns:m="http://schemas.openxmlformats.org/officeDocument/2006/math">
                    <m:r>
                      <a:rPr lang="fr-FR" sz="2000" i="1">
                        <a:latin typeface="Cambria Math" panose="02040503050406030204" pitchFamily="18" charset="0"/>
                      </a:rPr>
                      <m:t>𝑔</m:t>
                    </m:r>
                    <m:d>
                      <m:dPr>
                        <m:ctrlPr>
                          <a:rPr lang="vi-VN" sz="2000" i="1">
                            <a:latin typeface="Cambria Math" panose="02040503050406030204" pitchFamily="18" charset="0"/>
                          </a:rPr>
                        </m:ctrlPr>
                      </m:dPr>
                      <m:e>
                        <m:r>
                          <a:rPr lang="fr-FR" sz="2000" b="1" i="1">
                            <a:latin typeface="Cambria Math" panose="02040503050406030204" pitchFamily="18" charset="0"/>
                          </a:rPr>
                          <m:t>𝝀</m:t>
                        </m:r>
                      </m:e>
                    </m:d>
                  </m:oMath>
                </a14:m>
                <a:r>
                  <a:rPr lang="fr-FR" sz="2000" dirty="0"/>
                  <a:t> coi </a:t>
                </a:r>
                <a:r>
                  <a:rPr lang="fr-FR" sz="2000" dirty="0" err="1"/>
                  <a:t>như</a:t>
                </a:r>
                <a:r>
                  <a:rPr lang="fr-FR" sz="2000" dirty="0"/>
                  <a:t> </a:t>
                </a:r>
                <a:r>
                  <a:rPr lang="fr-FR" sz="2000" dirty="0" err="1"/>
                  <a:t>dạng</a:t>
                </a:r>
                <a:r>
                  <a:rPr lang="fr-FR" sz="2000" dirty="0"/>
                  <a:t> </a:t>
                </a:r>
                <a:r>
                  <a:rPr lang="fr-FR" sz="2000" dirty="0" err="1"/>
                  <a:t>đối</a:t>
                </a:r>
                <a:r>
                  <a:rPr lang="fr-FR" sz="2000" dirty="0"/>
                  <a:t> </a:t>
                </a:r>
                <a:r>
                  <a:rPr lang="fr-FR" sz="2000" dirty="0" err="1"/>
                  <a:t>ngẫu</a:t>
                </a:r>
                <a:r>
                  <a:rPr lang="fr-FR" sz="2000" dirty="0"/>
                  <a:t> </a:t>
                </a:r>
                <a:r>
                  <a:rPr lang="fr-FR" sz="2000" dirty="0" err="1"/>
                  <a:t>của</a:t>
                </a:r>
                <a:r>
                  <a:rPr lang="fr-FR" sz="2000" dirty="0"/>
                  <a:t> </a:t>
                </a:r>
                <a:r>
                  <a:rPr lang="fr-FR" sz="2000" dirty="0" err="1"/>
                  <a:t>hàm</a:t>
                </a:r>
                <a:r>
                  <a:rPr lang="fr-FR" sz="2000" dirty="0"/>
                  <a:t> L. </a:t>
                </a:r>
              </a:p>
              <a:p>
                <a:endParaRPr lang="vi-VN" sz="2000" dirty="0"/>
              </a:p>
              <a:p>
                <a:endParaRPr lang="vi-VN" dirty="0"/>
              </a:p>
              <a:p>
                <a:pPr marL="0" indent="0" algn="just">
                  <a:buNone/>
                </a:pPr>
                <a:endParaRPr lang="vi-VN" dirty="0"/>
              </a:p>
            </p:txBody>
          </p:sp>
        </mc:Choice>
        <mc:Fallback xmlns="">
          <p:sp>
            <p:nvSpPr>
              <p:cNvPr id="3" name="Content Placeholder 2">
                <a:extLst>
                  <a:ext uri="{FF2B5EF4-FFF2-40B4-BE49-F238E27FC236}">
                    <a16:creationId xmlns:a16="http://schemas.microsoft.com/office/drawing/2014/main" id="{ECFEC923-D31E-4B35-87FA-450948DECAA8}"/>
                  </a:ext>
                </a:extLst>
              </p:cNvPr>
              <p:cNvSpPr>
                <a:spLocks noGrp="1" noRot="1" noChangeAspect="1" noMove="1" noResize="1" noEditPoints="1" noAdjustHandles="1" noChangeArrowheads="1" noChangeShapeType="1" noTextEdit="1"/>
              </p:cNvSpPr>
              <p:nvPr>
                <p:ph idx="1"/>
              </p:nvPr>
            </p:nvSpPr>
            <p:spPr>
              <a:xfrm>
                <a:off x="410817" y="365124"/>
                <a:ext cx="11343861" cy="6447155"/>
              </a:xfrm>
              <a:blipFill>
                <a:blip r:embed="rId2"/>
                <a:stretch>
                  <a:fillRect l="-699" t="-568" b="-1419"/>
                </a:stretch>
              </a:blipFill>
            </p:spPr>
            <p:txBody>
              <a:bodyPr/>
              <a:lstStyle/>
              <a:p>
                <a:r>
                  <a:rPr lang="vi-VN">
                    <a:noFill/>
                  </a:rPr>
                  <a:t> </a:t>
                </a:r>
              </a:p>
            </p:txBody>
          </p:sp>
        </mc:Fallback>
      </mc:AlternateContent>
    </p:spTree>
    <p:extLst>
      <p:ext uri="{BB962C8B-B14F-4D97-AF65-F5344CB8AC3E}">
        <p14:creationId xmlns:p14="http://schemas.microsoft.com/office/powerpoint/2010/main" val="493829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52317-3EAD-4724-9D1E-8CBBC1F42363}"/>
              </a:ext>
            </a:extLst>
          </p:cNvPr>
          <p:cNvSpPr>
            <a:spLocks noGrp="1"/>
          </p:cNvSpPr>
          <p:nvPr>
            <p:ph type="title"/>
          </p:nvPr>
        </p:nvSpPr>
        <p:spPr/>
        <p:txBody>
          <a:bodyPr>
            <a:normAutofit fontScale="90000"/>
          </a:bodyPr>
          <a:lstStyle/>
          <a:p>
            <a:endParaRPr lang="vi-V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F6BC8B-CABC-470C-8F1A-207B56EEFFB8}"/>
                  </a:ext>
                </a:extLst>
              </p:cNvPr>
              <p:cNvSpPr>
                <a:spLocks noGrp="1"/>
              </p:cNvSpPr>
              <p:nvPr>
                <p:ph idx="1"/>
              </p:nvPr>
            </p:nvSpPr>
            <p:spPr/>
            <p:txBody>
              <a:bodyPr/>
              <a:lstStyle/>
              <a:p>
                <a:endParaRPr lang="vi-VN" dirty="0"/>
              </a:p>
              <a:p>
                <a:r>
                  <a:rPr lang="vi-VN" dirty="0"/>
                  <a:t>Xét toàn bộ dữ liệu huấn luyện </a:t>
                </a:r>
                <a14:m>
                  <m:oMath xmlns:m="http://schemas.openxmlformats.org/officeDocument/2006/math">
                    <m:r>
                      <a:rPr lang="vi-VN" b="1" i="1">
                        <a:latin typeface="Cambria Math" panose="02040503050406030204" pitchFamily="18" charset="0"/>
                      </a:rPr>
                      <m:t>𝑿</m:t>
                    </m:r>
                    <m:r>
                      <a:rPr lang="vi-VN" b="1" i="1">
                        <a:latin typeface="Cambria Math" panose="02040503050406030204" pitchFamily="18" charset="0"/>
                      </a:rPr>
                      <m:t>=[</m:t>
                    </m:r>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𝟏</m:t>
                        </m:r>
                      </m:sub>
                    </m:sSub>
                    <m:r>
                      <a:rPr lang="vi-VN" b="1" i="1">
                        <a:latin typeface="Cambria Math" panose="02040503050406030204" pitchFamily="18" charset="0"/>
                      </a:rPr>
                      <m:t>,</m:t>
                    </m:r>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𝟐</m:t>
                        </m:r>
                      </m:sub>
                    </m:sSub>
                    <m:r>
                      <a:rPr lang="vi-VN" b="1" i="1">
                        <a:latin typeface="Cambria Math" panose="02040503050406030204" pitchFamily="18" charset="0"/>
                      </a:rPr>
                      <m:t>,…,</m:t>
                    </m:r>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𝑵</m:t>
                        </m:r>
                      </m:sub>
                    </m:sSub>
                    <m:r>
                      <a:rPr lang="vi-VN" i="1">
                        <a:latin typeface="Cambria Math" panose="02040503050406030204" pitchFamily="18" charset="0"/>
                      </a:rPr>
                      <m:t>]</m:t>
                    </m:r>
                    <m:r>
                      <a:rPr lang="vi-VN" i="1">
                        <a:latin typeface="Cambria Math" panose="02040503050406030204" pitchFamily="18" charset="0"/>
                      </a:rPr>
                      <m:t>𝜖</m:t>
                    </m:r>
                    <m:sSup>
                      <m:sSupPr>
                        <m:ctrlPr>
                          <a:rPr lang="vi-VN" i="1">
                            <a:latin typeface="Cambria Math" panose="02040503050406030204" pitchFamily="18" charset="0"/>
                          </a:rPr>
                        </m:ctrlPr>
                      </m:sSupPr>
                      <m:e>
                        <m:r>
                          <a:rPr lang="vi-VN" i="1">
                            <a:latin typeface="Cambria Math" panose="02040503050406030204" pitchFamily="18" charset="0"/>
                          </a:rPr>
                          <m:t>𝑅</m:t>
                        </m:r>
                      </m:e>
                      <m:sup>
                        <m:r>
                          <a:rPr lang="vi-VN" i="1">
                            <a:latin typeface="Cambria Math" panose="02040503050406030204" pitchFamily="18" charset="0"/>
                          </a:rPr>
                          <m:t>𝑑</m:t>
                        </m:r>
                        <m:r>
                          <a:rPr lang="vi-VN" i="1">
                            <a:latin typeface="Cambria Math" panose="02040503050406030204" pitchFamily="18" charset="0"/>
                          </a:rPr>
                          <m:t>×</m:t>
                        </m:r>
                        <m:r>
                          <a:rPr lang="vi-VN" i="1">
                            <a:latin typeface="Cambria Math" panose="02040503050406030204" pitchFamily="18" charset="0"/>
                          </a:rPr>
                          <m:t>𝑁</m:t>
                        </m:r>
                      </m:sup>
                    </m:sSup>
                  </m:oMath>
                </a14:m>
                <a:r>
                  <a:rPr lang="vi-VN" dirty="0"/>
                  <a:t> và vecto đầu ra tương ứng </a:t>
                </a:r>
              </a:p>
              <a:p>
                <a:r>
                  <a:rPr lang="vi-VN" dirty="0"/>
                  <a:t>y</a:t>
                </a:r>
                <a14:m>
                  <m:oMath xmlns:m="http://schemas.openxmlformats.org/officeDocument/2006/math">
                    <m:r>
                      <a:rPr lang="vi-VN" b="1"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1</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2</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𝑁</m:t>
                        </m:r>
                      </m:sub>
                    </m:sSub>
                    <m:r>
                      <a:rPr lang="vi-VN" i="1">
                        <a:latin typeface="Cambria Math" panose="02040503050406030204" pitchFamily="18" charset="0"/>
                      </a:rPr>
                      <m:t>]</m:t>
                    </m:r>
                  </m:oMath>
                </a14:m>
                <a:r>
                  <a:rPr lang="vi-VN" dirty="0"/>
                  <a:t>. Ta cần giải bài toán tối ưu:</a:t>
                </a:r>
              </a:p>
              <a:p>
                <a:r>
                  <a:rPr lang="vi-VN" dirty="0"/>
                  <a:t>			</a:t>
                </a:r>
                <a14:m>
                  <m:oMath xmlns:m="http://schemas.openxmlformats.org/officeDocument/2006/math">
                    <m:r>
                      <a:rPr lang="vi-VN" b="1" i="1">
                        <a:latin typeface="Cambria Math" panose="02040503050406030204" pitchFamily="18" charset="0"/>
                      </a:rPr>
                      <m:t>𝒘</m:t>
                    </m:r>
                    <m:r>
                      <a:rPr lang="vi-VN" i="1">
                        <a:latin typeface="Cambria Math" panose="02040503050406030204" pitchFamily="18" charset="0"/>
                      </a:rPr>
                      <m:t>=</m:t>
                    </m:r>
                    <m:func>
                      <m:funcPr>
                        <m:ctrlPr>
                          <a:rPr lang="vi-VN" i="1">
                            <a:latin typeface="Cambria Math" panose="02040503050406030204" pitchFamily="18" charset="0"/>
                          </a:rPr>
                        </m:ctrlPr>
                      </m:funcPr>
                      <m:fName>
                        <m:r>
                          <m:rPr>
                            <m:sty m:val="p"/>
                          </m:rPr>
                          <a:rPr lang="vi-VN">
                            <a:latin typeface="Cambria Math" panose="02040503050406030204" pitchFamily="18" charset="0"/>
                          </a:rPr>
                          <m:t>arg</m:t>
                        </m:r>
                      </m:fName>
                      <m:e>
                        <m:func>
                          <m:funcPr>
                            <m:ctrlPr>
                              <a:rPr lang="vi-VN" i="1">
                                <a:latin typeface="Cambria Math" panose="02040503050406030204" pitchFamily="18" charset="0"/>
                              </a:rPr>
                            </m:ctrlPr>
                          </m:funcPr>
                          <m:fName>
                            <m:limLow>
                              <m:limLowPr>
                                <m:ctrlPr>
                                  <a:rPr lang="vi-VN" i="1">
                                    <a:latin typeface="Cambria Math" panose="02040503050406030204" pitchFamily="18" charset="0"/>
                                  </a:rPr>
                                </m:ctrlPr>
                              </m:limLowPr>
                              <m:e>
                                <m:r>
                                  <m:rPr>
                                    <m:sty m:val="p"/>
                                  </m:rPr>
                                  <a:rPr lang="vi-VN">
                                    <a:latin typeface="Cambria Math" panose="02040503050406030204" pitchFamily="18" charset="0"/>
                                  </a:rPr>
                                  <m:t>max</m:t>
                                </m:r>
                              </m:e>
                              <m:lim>
                                <m:r>
                                  <a:rPr lang="vi-VN" i="1">
                                    <a:latin typeface="Cambria Math" panose="02040503050406030204" pitchFamily="18" charset="0"/>
                                  </a:rPr>
                                  <m:t>𝑤</m:t>
                                </m:r>
                              </m:lim>
                            </m:limLow>
                          </m:fName>
                          <m:e>
                            <m:r>
                              <a:rPr lang="vi-VN" i="1">
                                <a:latin typeface="Cambria Math" panose="02040503050406030204" pitchFamily="18" charset="0"/>
                              </a:rPr>
                              <m:t>𝑝</m:t>
                            </m:r>
                            <m:r>
                              <a:rPr lang="vi-VN" i="1">
                                <a:latin typeface="Cambria Math" panose="02040503050406030204" pitchFamily="18" charset="0"/>
                              </a:rPr>
                              <m:t>(</m:t>
                            </m:r>
                            <m:r>
                              <a:rPr lang="vi-VN" b="1" i="1">
                                <a:latin typeface="Cambria Math" panose="02040503050406030204" pitchFamily="18" charset="0"/>
                              </a:rPr>
                              <m:t>𝒚</m:t>
                            </m:r>
                            <m:r>
                              <a:rPr lang="vi-VN" i="1">
                                <a:latin typeface="Cambria Math" panose="02040503050406030204" pitchFamily="18" charset="0"/>
                              </a:rPr>
                              <m:t>|</m:t>
                            </m:r>
                            <m:r>
                              <a:rPr lang="vi-VN" b="1" i="1">
                                <a:latin typeface="Cambria Math" panose="02040503050406030204" pitchFamily="18" charset="0"/>
                              </a:rPr>
                              <m:t>𝑿</m:t>
                            </m:r>
                            <m:r>
                              <a:rPr lang="vi-VN" b="1" i="1">
                                <a:latin typeface="Cambria Math" panose="02040503050406030204" pitchFamily="18" charset="0"/>
                              </a:rPr>
                              <m:t>;</m:t>
                            </m:r>
                            <m:r>
                              <a:rPr lang="vi-VN" b="1" i="1">
                                <a:latin typeface="Cambria Math" panose="02040503050406030204" pitchFamily="18" charset="0"/>
                              </a:rPr>
                              <m:t>𝒘</m:t>
                            </m:r>
                            <m:r>
                              <a:rPr lang="vi-VN" i="1">
                                <a:latin typeface="Cambria Math" panose="02040503050406030204" pitchFamily="18" charset="0"/>
                              </a:rPr>
                              <m:t>)</m:t>
                            </m:r>
                          </m:e>
                        </m:func>
                      </m:e>
                    </m:func>
                  </m:oMath>
                </a14:m>
                <a:endParaRPr lang="vi-VN" dirty="0"/>
              </a:p>
              <a:p>
                <a:r>
                  <a:rPr lang="vi-VN" dirty="0"/>
                  <a:t>Đây chính là bài toán đánh giá cực đại likelihood với tham số mô hình </a:t>
                </a:r>
                <a:r>
                  <a:rPr lang="vi-VN" b="1" dirty="0"/>
                  <a:t>w</a:t>
                </a:r>
                <a:r>
                  <a:rPr lang="vi-VN" dirty="0"/>
                  <a:t> cần được ước lượng. Giả sử các dữ liệu được sinh ra độc lập ngẫu nhiên. Do vậy:</a:t>
                </a:r>
              </a:p>
              <a:p>
                <a:r>
                  <a:rPr lang="vi-VN" dirty="0"/>
                  <a:t>		</a:t>
                </a:r>
                <a14:m>
                  <m:oMath xmlns:m="http://schemas.openxmlformats.org/officeDocument/2006/math">
                    <m:r>
                      <a:rPr lang="vi-VN" i="1">
                        <a:latin typeface="Cambria Math" panose="02040503050406030204" pitchFamily="18" charset="0"/>
                      </a:rPr>
                      <m:t>𝑝</m:t>
                    </m:r>
                    <m:d>
                      <m:dPr>
                        <m:ctrlPr>
                          <a:rPr lang="vi-VN" i="1">
                            <a:latin typeface="Cambria Math" panose="02040503050406030204" pitchFamily="18" charset="0"/>
                          </a:rPr>
                        </m:ctrlPr>
                      </m:dPr>
                      <m:e>
                        <m:r>
                          <a:rPr lang="vi-VN" b="1" i="1">
                            <a:latin typeface="Cambria Math" panose="02040503050406030204" pitchFamily="18" charset="0"/>
                          </a:rPr>
                          <m:t>𝒚</m:t>
                        </m:r>
                      </m:e>
                      <m:e>
                        <m:r>
                          <a:rPr lang="vi-VN" b="1" i="1">
                            <a:latin typeface="Cambria Math" panose="02040503050406030204" pitchFamily="18" charset="0"/>
                          </a:rPr>
                          <m:t>𝑿</m:t>
                        </m:r>
                        <m:r>
                          <a:rPr lang="vi-VN" b="1" i="1">
                            <a:latin typeface="Cambria Math" panose="02040503050406030204" pitchFamily="18" charset="0"/>
                          </a:rPr>
                          <m:t>;</m:t>
                        </m:r>
                        <m:r>
                          <a:rPr lang="vi-VN" b="1" i="1">
                            <a:latin typeface="Cambria Math" panose="02040503050406030204" pitchFamily="18" charset="0"/>
                          </a:rPr>
                          <m:t>𝒘</m:t>
                        </m:r>
                      </m:e>
                    </m:d>
                    <m:r>
                      <a:rPr lang="vi-VN" i="1">
                        <a:latin typeface="Cambria Math" panose="02040503050406030204" pitchFamily="18" charset="0"/>
                      </a:rPr>
                      <m:t>=</m:t>
                    </m:r>
                    <m:nary>
                      <m:naryPr>
                        <m:chr m:val="∏"/>
                        <m:limLoc m:val="undOvr"/>
                        <m:ctrlPr>
                          <a:rPr lang="vi-VN" i="1">
                            <a:latin typeface="Cambria Math" panose="02040503050406030204" pitchFamily="18" charset="0"/>
                          </a:rPr>
                        </m:ctrlPr>
                      </m:naryPr>
                      <m:sub>
                        <m:r>
                          <a:rPr lang="vi-VN" i="1">
                            <a:latin typeface="Cambria Math" panose="02040503050406030204" pitchFamily="18" charset="0"/>
                          </a:rPr>
                          <m:t>𝑖</m:t>
                        </m:r>
                        <m:r>
                          <a:rPr lang="vi-VN" i="1">
                            <a:latin typeface="Cambria Math" panose="02040503050406030204" pitchFamily="18" charset="0"/>
                          </a:rPr>
                          <m:t>=1</m:t>
                        </m:r>
                      </m:sub>
                      <m:sup>
                        <m:r>
                          <a:rPr lang="vi-VN" i="1">
                            <a:latin typeface="Cambria Math" panose="02040503050406030204" pitchFamily="18" charset="0"/>
                          </a:rPr>
                          <m:t>𝑁</m:t>
                        </m:r>
                      </m:sup>
                      <m:e>
                        <m:r>
                          <a:rPr lang="vi-VN" i="1">
                            <a:latin typeface="Cambria Math" panose="02040503050406030204" pitchFamily="18" charset="0"/>
                          </a:rPr>
                          <m:t>𝑝</m:t>
                        </m:r>
                        <m:d>
                          <m:dPr>
                            <m:ctrlPr>
                              <a:rPr lang="vi-VN" i="1">
                                <a:latin typeface="Cambria Math" panose="02040503050406030204" pitchFamily="18" charset="0"/>
                              </a:rPr>
                            </m:ctrlPr>
                          </m:dPr>
                          <m:e>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e>
                          <m:e>
                            <m:sSub>
                              <m:sSubPr>
                                <m:ctrlPr>
                                  <a:rPr lang="vi-VN"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𝑖</m:t>
                                </m:r>
                              </m:sub>
                            </m:sSub>
                            <m:r>
                              <a:rPr lang="vi-VN" i="1">
                                <a:latin typeface="Cambria Math" panose="02040503050406030204" pitchFamily="18" charset="0"/>
                              </a:rPr>
                              <m:t>;</m:t>
                            </m:r>
                            <m:r>
                              <a:rPr lang="vi-VN" i="1">
                                <a:latin typeface="Cambria Math" panose="02040503050406030204" pitchFamily="18" charset="0"/>
                              </a:rPr>
                              <m:t>𝑤</m:t>
                            </m:r>
                          </m:e>
                        </m:d>
                        <m:r>
                          <a:rPr lang="vi-VN" i="1">
                            <a:latin typeface="Cambria Math" panose="02040503050406030204" pitchFamily="18" charset="0"/>
                          </a:rPr>
                          <m:t>=</m:t>
                        </m:r>
                        <m:nary>
                          <m:naryPr>
                            <m:chr m:val="∏"/>
                            <m:limLoc m:val="undOvr"/>
                            <m:ctrlPr>
                              <a:rPr lang="vi-VN" i="1">
                                <a:latin typeface="Cambria Math" panose="02040503050406030204" pitchFamily="18" charset="0"/>
                              </a:rPr>
                            </m:ctrlPr>
                          </m:naryPr>
                          <m:sub>
                            <m:r>
                              <a:rPr lang="vi-VN" i="1">
                                <a:latin typeface="Cambria Math" panose="02040503050406030204" pitchFamily="18" charset="0"/>
                              </a:rPr>
                              <m:t>𝑖</m:t>
                            </m:r>
                            <m:r>
                              <a:rPr lang="vi-VN" i="1">
                                <a:latin typeface="Cambria Math" panose="02040503050406030204" pitchFamily="18" charset="0"/>
                              </a:rPr>
                              <m:t>=1</m:t>
                            </m:r>
                          </m:sub>
                          <m:sup>
                            <m:r>
                              <a:rPr lang="vi-VN" i="1">
                                <a:latin typeface="Cambria Math" panose="02040503050406030204" pitchFamily="18" charset="0"/>
                              </a:rPr>
                              <m:t>𝑁</m:t>
                            </m:r>
                          </m:sup>
                          <m:e>
                            <m:sSubSup>
                              <m:sSubSupPr>
                                <m:ctrlPr>
                                  <a:rPr lang="vi-VN" i="1">
                                    <a:latin typeface="Cambria Math" panose="02040503050406030204" pitchFamily="18" charset="0"/>
                                  </a:rPr>
                                </m:ctrlPr>
                              </m:sSubSupPr>
                              <m:e>
                                <m:r>
                                  <a:rPr lang="vi-VN" i="1">
                                    <a:latin typeface="Cambria Math" panose="02040503050406030204" pitchFamily="18" charset="0"/>
                                  </a:rPr>
                                  <m:t>𝑧</m:t>
                                </m:r>
                              </m:e>
                              <m:sub>
                                <m:r>
                                  <a:rPr lang="vi-VN" i="1">
                                    <a:latin typeface="Cambria Math" panose="02040503050406030204" pitchFamily="18" charset="0"/>
                                  </a:rPr>
                                  <m:t>𝑖</m:t>
                                </m:r>
                              </m:sub>
                              <m:sup>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sup>
                            </m:sSubSup>
                            <m:r>
                              <a:rPr lang="vi-VN" i="1">
                                <a:latin typeface="Cambria Math" panose="02040503050406030204" pitchFamily="18" charset="0"/>
                              </a:rPr>
                              <m:t>(1−</m:t>
                            </m:r>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sSup>
                              <m:sSupPr>
                                <m:ctrlPr>
                                  <a:rPr lang="vi-VN" i="1">
                                    <a:latin typeface="Cambria Math" panose="02040503050406030204" pitchFamily="18" charset="0"/>
                                  </a:rPr>
                                </m:ctrlPr>
                              </m:sSupPr>
                              <m:e>
                                <m:r>
                                  <a:rPr lang="vi-VN" i="1">
                                    <a:latin typeface="Cambria Math" panose="02040503050406030204" pitchFamily="18" charset="0"/>
                                  </a:rPr>
                                  <m:t>)</m:t>
                                </m:r>
                              </m:e>
                              <m:sup>
                                <m:r>
                                  <a:rPr lang="vi-VN" i="1">
                                    <a:latin typeface="Cambria Math" panose="02040503050406030204" pitchFamily="18" charset="0"/>
                                  </a:rPr>
                                  <m:t>1−</m:t>
                                </m:r>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sup>
                            </m:sSup>
                          </m:e>
                        </m:nary>
                      </m:e>
                    </m:nary>
                  </m:oMath>
                </a14:m>
                <a:r>
                  <a:rPr lang="vi-VN" dirty="0"/>
                  <a:t> </a:t>
                </a:r>
              </a:p>
              <a:p>
                <a:r>
                  <a:rPr lang="vi-VN" dirty="0"/>
                  <a:t>Lấy logarit tự nhiên và lấy trung bình và đổi dấu, ta thu được hàm số</a:t>
                </a:r>
              </a:p>
              <a:p>
                <a:r>
                  <a:rPr lang="vi-VN" dirty="0"/>
                  <a:t>	</a:t>
                </a:r>
                <a14:m>
                  <m:oMath xmlns:m="http://schemas.openxmlformats.org/officeDocument/2006/math">
                    <m:r>
                      <a:rPr lang="vi-VN" i="1">
                        <a:latin typeface="Cambria Math" panose="02040503050406030204" pitchFamily="18" charset="0"/>
                      </a:rPr>
                      <m:t>𝐽</m:t>
                    </m:r>
                    <m:d>
                      <m:dPr>
                        <m:ctrlPr>
                          <a:rPr lang="vi-VN" i="1">
                            <a:latin typeface="Cambria Math" panose="02040503050406030204" pitchFamily="18" charset="0"/>
                          </a:rPr>
                        </m:ctrlPr>
                      </m:dPr>
                      <m:e>
                        <m:r>
                          <a:rPr lang="vi-VN" b="1" i="1">
                            <a:latin typeface="Cambria Math" panose="02040503050406030204" pitchFamily="18" charset="0"/>
                          </a:rPr>
                          <m:t>𝒘</m:t>
                        </m:r>
                      </m:e>
                    </m:d>
                    <m:r>
                      <a:rPr lang="vi-VN" i="1">
                        <a:latin typeface="Cambria Math" panose="02040503050406030204" pitchFamily="18" charset="0"/>
                      </a:rPr>
                      <m:t>= −</m:t>
                    </m:r>
                    <m:f>
                      <m:fPr>
                        <m:ctrlPr>
                          <a:rPr lang="vi-VN" i="1">
                            <a:latin typeface="Cambria Math" panose="02040503050406030204" pitchFamily="18" charset="0"/>
                          </a:rPr>
                        </m:ctrlPr>
                      </m:fPr>
                      <m:num>
                        <m:r>
                          <a:rPr lang="vi-VN" i="1">
                            <a:latin typeface="Cambria Math" panose="02040503050406030204" pitchFamily="18" charset="0"/>
                          </a:rPr>
                          <m:t>1</m:t>
                        </m:r>
                      </m:num>
                      <m:den>
                        <m:r>
                          <a:rPr lang="vi-VN" i="1">
                            <a:latin typeface="Cambria Math" panose="02040503050406030204" pitchFamily="18" charset="0"/>
                          </a:rPr>
                          <m:t>𝑁</m:t>
                        </m:r>
                      </m:den>
                    </m:f>
                    <m:func>
                      <m:funcPr>
                        <m:ctrlPr>
                          <a:rPr lang="vi-VN" i="1">
                            <a:latin typeface="Cambria Math" panose="02040503050406030204" pitchFamily="18" charset="0"/>
                          </a:rPr>
                        </m:ctrlPr>
                      </m:funcPr>
                      <m:fName>
                        <m:r>
                          <m:rPr>
                            <m:sty m:val="p"/>
                          </m:rPr>
                          <a:rPr lang="vi-VN">
                            <a:latin typeface="Cambria Math" panose="02040503050406030204" pitchFamily="18" charset="0"/>
                          </a:rPr>
                          <m:t>log</m:t>
                        </m:r>
                      </m:fName>
                      <m:e>
                        <m:r>
                          <a:rPr lang="vi-VN" i="1">
                            <a:latin typeface="Cambria Math" panose="02040503050406030204" pitchFamily="18" charset="0"/>
                          </a:rPr>
                          <m:t>𝑝</m:t>
                        </m:r>
                        <m:d>
                          <m:dPr>
                            <m:ctrlPr>
                              <a:rPr lang="vi-VN" i="1">
                                <a:latin typeface="Cambria Math" panose="02040503050406030204" pitchFamily="18" charset="0"/>
                              </a:rPr>
                            </m:ctrlPr>
                          </m:dPr>
                          <m:e>
                            <m:r>
                              <a:rPr lang="vi-VN" b="1" i="1">
                                <a:latin typeface="Cambria Math" panose="02040503050406030204" pitchFamily="18" charset="0"/>
                              </a:rPr>
                              <m:t>𝒚</m:t>
                            </m:r>
                          </m:e>
                          <m:e>
                            <m:r>
                              <a:rPr lang="vi-VN" b="1" i="1">
                                <a:latin typeface="Cambria Math" panose="02040503050406030204" pitchFamily="18" charset="0"/>
                              </a:rPr>
                              <m:t>𝑿</m:t>
                            </m:r>
                            <m:r>
                              <a:rPr lang="vi-VN" b="1" i="1">
                                <a:latin typeface="Cambria Math" panose="02040503050406030204" pitchFamily="18" charset="0"/>
                              </a:rPr>
                              <m:t>;</m:t>
                            </m:r>
                            <m:r>
                              <a:rPr lang="vi-VN" b="1" i="1">
                                <a:latin typeface="Cambria Math" panose="02040503050406030204" pitchFamily="18" charset="0"/>
                              </a:rPr>
                              <m:t>𝒘</m:t>
                            </m:r>
                          </m:e>
                        </m:d>
                        <m:r>
                          <a:rPr lang="vi-VN" i="1">
                            <a:latin typeface="Cambria Math" panose="02040503050406030204" pitchFamily="18" charset="0"/>
                          </a:rPr>
                          <m:t>=−</m:t>
                        </m:r>
                        <m:f>
                          <m:fPr>
                            <m:ctrlPr>
                              <a:rPr lang="vi-VN" i="1">
                                <a:latin typeface="Cambria Math" panose="02040503050406030204" pitchFamily="18" charset="0"/>
                              </a:rPr>
                            </m:ctrlPr>
                          </m:fPr>
                          <m:num>
                            <m:r>
                              <a:rPr lang="vi-VN" i="1">
                                <a:latin typeface="Cambria Math" panose="02040503050406030204" pitchFamily="18" charset="0"/>
                              </a:rPr>
                              <m:t>1</m:t>
                            </m:r>
                          </m:num>
                          <m:den>
                            <m:r>
                              <a:rPr lang="vi-VN" i="1">
                                <a:latin typeface="Cambria Math" panose="02040503050406030204" pitchFamily="18" charset="0"/>
                              </a:rPr>
                              <m:t>𝑁</m:t>
                            </m:r>
                          </m:den>
                        </m:f>
                        <m:nary>
                          <m:naryPr>
                            <m:chr m:val="∑"/>
                            <m:limLoc m:val="undOvr"/>
                            <m:ctrlPr>
                              <a:rPr lang="vi-VN" i="1">
                                <a:latin typeface="Cambria Math" panose="02040503050406030204" pitchFamily="18" charset="0"/>
                              </a:rPr>
                            </m:ctrlPr>
                          </m:naryPr>
                          <m:sub>
                            <m:r>
                              <a:rPr lang="vi-VN" i="1">
                                <a:latin typeface="Cambria Math" panose="02040503050406030204" pitchFamily="18" charset="0"/>
                              </a:rPr>
                              <m:t>𝑖</m:t>
                            </m:r>
                            <m:r>
                              <a:rPr lang="vi-VN" i="1">
                                <a:latin typeface="Cambria Math" panose="02040503050406030204" pitchFamily="18" charset="0"/>
                              </a:rPr>
                              <m:t>=1</m:t>
                            </m:r>
                          </m:sub>
                          <m:sup>
                            <m:r>
                              <a:rPr lang="vi-VN" i="1">
                                <a:latin typeface="Cambria Math" panose="02040503050406030204" pitchFamily="18" charset="0"/>
                              </a:rPr>
                              <m:t>𝑁</m:t>
                            </m:r>
                          </m:sup>
                          <m:e>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func>
                              <m:funcPr>
                                <m:ctrlPr>
                                  <a:rPr lang="vi-VN" i="1">
                                    <a:latin typeface="Cambria Math" panose="02040503050406030204" pitchFamily="18" charset="0"/>
                                  </a:rPr>
                                </m:ctrlPr>
                              </m:funcPr>
                              <m:fName>
                                <m:r>
                                  <m:rPr>
                                    <m:sty m:val="p"/>
                                  </m:rPr>
                                  <a:rPr lang="vi-VN">
                                    <a:latin typeface="Cambria Math" panose="02040503050406030204" pitchFamily="18" charset="0"/>
                                  </a:rPr>
                                  <m:t>log</m:t>
                                </m:r>
                              </m:fName>
                              <m:e>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r>
                                  <a:rPr lang="vi-VN" i="1">
                                    <a:latin typeface="Cambria Math" panose="02040503050406030204" pitchFamily="18" charset="0"/>
                                  </a:rPr>
                                  <m:t>+</m:t>
                                </m:r>
                                <m:d>
                                  <m:dPr>
                                    <m:ctrlPr>
                                      <a:rPr lang="vi-VN" i="1">
                                        <a:latin typeface="Cambria Math" panose="02040503050406030204" pitchFamily="18" charset="0"/>
                                      </a:rPr>
                                    </m:ctrlPr>
                                  </m:dPr>
                                  <m:e>
                                    <m:r>
                                      <a:rPr lang="vi-VN" i="1">
                                        <a:latin typeface="Cambria Math" panose="02040503050406030204" pitchFamily="18" charset="0"/>
                                      </a:rPr>
                                      <m:t>1−</m:t>
                                    </m:r>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e>
                                </m:d>
                              </m:e>
                            </m:func>
                          </m:e>
                        </m:nary>
                      </m:e>
                    </m:func>
                    <m:func>
                      <m:funcPr>
                        <m:ctrlPr>
                          <a:rPr lang="vi-VN" i="1">
                            <a:latin typeface="Cambria Math" panose="02040503050406030204" pitchFamily="18" charset="0"/>
                          </a:rPr>
                        </m:ctrlPr>
                      </m:funcPr>
                      <m:fName>
                        <m:r>
                          <m:rPr>
                            <m:sty m:val="p"/>
                          </m:rPr>
                          <a:rPr lang="vi-VN">
                            <a:latin typeface="Cambria Math" panose="02040503050406030204" pitchFamily="18" charset="0"/>
                          </a:rPr>
                          <m:t>log</m:t>
                        </m:r>
                      </m:fName>
                      <m:e>
                        <m:r>
                          <a:rPr lang="vi-VN" i="1">
                            <a:latin typeface="Cambria Math" panose="02040503050406030204" pitchFamily="18" charset="0"/>
                          </a:rPr>
                          <m:t>(1−</m:t>
                        </m:r>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r>
                          <a:rPr lang="vi-VN" i="1">
                            <a:latin typeface="Cambria Math" panose="02040503050406030204" pitchFamily="18" charset="0"/>
                          </a:rPr>
                          <m:t>))</m:t>
                        </m:r>
                      </m:e>
                    </m:func>
                  </m:oMath>
                </a14:m>
                <a:r>
                  <a:rPr lang="vi-VN" dirty="0"/>
                  <a:t>      (4)</a:t>
                </a:r>
              </a:p>
              <a:p>
                <a:r>
                  <a:rPr lang="vi-VN" dirty="0"/>
                  <a:t>Với chú ý là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oMath>
                </a14:m>
                <a:r>
                  <a:rPr lang="vi-VN" dirty="0"/>
                  <a:t> là hàm của</a:t>
                </a:r>
                <a:r>
                  <a:rPr lang="vi-VN" b="1" dirty="0"/>
                  <a:t> w</a:t>
                </a:r>
                <a:r>
                  <a:rPr lang="vi-VN" dirty="0"/>
                  <a:t> và </a:t>
                </a:r>
                <a14:m>
                  <m:oMath xmlns:m="http://schemas.openxmlformats.org/officeDocument/2006/math">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𝒊</m:t>
                        </m:r>
                      </m:sub>
                    </m:sSub>
                  </m:oMath>
                </a14:m>
                <a:r>
                  <a:rPr lang="vi-VN" dirty="0"/>
                  <a:t>. Đây là hàm sai số của hồi quy logistic và cần tìm w để hàm J(</a:t>
                </a:r>
                <a:r>
                  <a:rPr lang="vi-VN" b="1" dirty="0"/>
                  <a:t>w</a:t>
                </a:r>
                <a:r>
                  <a:rPr lang="vi-VN" dirty="0"/>
                  <a:t>) đạt giá trị nhỏ nhất vì hàm này ta đã đổi dấu sang âm.</a:t>
                </a:r>
              </a:p>
              <a:p>
                <a:endParaRPr lang="vi-VN" dirty="0"/>
              </a:p>
            </p:txBody>
          </p:sp>
        </mc:Choice>
        <mc:Fallback xmlns="">
          <p:sp>
            <p:nvSpPr>
              <p:cNvPr id="3" name="Content Placeholder 2">
                <a:extLst>
                  <a:ext uri="{FF2B5EF4-FFF2-40B4-BE49-F238E27FC236}">
                    <a16:creationId xmlns:a16="http://schemas.microsoft.com/office/drawing/2014/main" id="{7CF6BC8B-CABC-470C-8F1A-207B56EEFFB8}"/>
                  </a:ext>
                </a:extLst>
              </p:cNvPr>
              <p:cNvSpPr>
                <a:spLocks noGrp="1" noRot="1" noChangeAspect="1" noMove="1" noResize="1" noEditPoints="1" noAdjustHandles="1" noChangeArrowheads="1" noChangeShapeType="1" noTextEdit="1"/>
              </p:cNvSpPr>
              <p:nvPr>
                <p:ph idx="1"/>
              </p:nvPr>
            </p:nvSpPr>
            <p:spPr>
              <a:blipFill>
                <a:blip r:embed="rId2"/>
                <a:stretch>
                  <a:fillRect l="-724" r="-669"/>
                </a:stretch>
              </a:blipFill>
            </p:spPr>
            <p:txBody>
              <a:bodyPr/>
              <a:lstStyle/>
              <a:p>
                <a:r>
                  <a:rPr lang="vi-VN">
                    <a:noFill/>
                  </a:rPr>
                  <a:t> </a:t>
                </a:r>
              </a:p>
            </p:txBody>
          </p:sp>
        </mc:Fallback>
      </mc:AlternateContent>
    </p:spTree>
    <p:extLst>
      <p:ext uri="{BB962C8B-B14F-4D97-AF65-F5344CB8AC3E}">
        <p14:creationId xmlns:p14="http://schemas.microsoft.com/office/powerpoint/2010/main" val="10831325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D8DC7-10C5-4CC3-A5F4-7655E2DB61D9}"/>
              </a:ext>
            </a:extLst>
          </p:cNvPr>
          <p:cNvSpPr>
            <a:spLocks noGrp="1"/>
          </p:cNvSpPr>
          <p:nvPr>
            <p:ph type="title"/>
          </p:nvPr>
        </p:nvSpPr>
        <p:spPr/>
        <p:txBody>
          <a:bodyPr>
            <a:normAutofit fontScale="90000"/>
          </a:bodyPr>
          <a:lstStyle/>
          <a:p>
            <a:endParaRPr lang="vi-V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5FCB66-3020-4C89-A0B7-820850EE0919}"/>
                  </a:ext>
                </a:extLst>
              </p:cNvPr>
              <p:cNvSpPr>
                <a:spLocks noGrp="1"/>
              </p:cNvSpPr>
              <p:nvPr>
                <p:ph idx="1"/>
              </p:nvPr>
            </p:nvSpPr>
            <p:spPr>
              <a:xfrm>
                <a:off x="600891" y="319406"/>
                <a:ext cx="11087526" cy="6219188"/>
              </a:xfrm>
            </p:spPr>
            <p:txBody>
              <a:bodyPr/>
              <a:lstStyle/>
              <a:p>
                <a:r>
                  <a:rPr lang="vi-VN" dirty="0"/>
                  <a:t>Hàm </a:t>
                </a:r>
                <a14:m>
                  <m:oMath xmlns:m="http://schemas.openxmlformats.org/officeDocument/2006/math">
                    <m:r>
                      <a:rPr lang="fr-FR" sz="2400" i="1">
                        <a:latin typeface="Cambria Math" panose="02040503050406030204" pitchFamily="18" charset="0"/>
                      </a:rPr>
                      <m:t>𝑔</m:t>
                    </m:r>
                    <m:d>
                      <m:dPr>
                        <m:ctrlPr>
                          <a:rPr lang="vi-VN" sz="2400" i="1">
                            <a:latin typeface="Cambria Math" panose="02040503050406030204" pitchFamily="18" charset="0"/>
                          </a:rPr>
                        </m:ctrlPr>
                      </m:dPr>
                      <m:e>
                        <m:r>
                          <a:rPr lang="fr-FR" sz="2400" b="1" i="1">
                            <a:latin typeface="Cambria Math" panose="02040503050406030204" pitchFamily="18" charset="0"/>
                          </a:rPr>
                          <m:t>𝝀</m:t>
                        </m:r>
                      </m:e>
                    </m:d>
                  </m:oMath>
                </a14:m>
                <a:r>
                  <a:rPr lang="vi-VN" dirty="0"/>
                  <a:t> là một hàm quan trọng bậc nhất trong phương pháp SVM.</a:t>
                </a:r>
              </a:p>
              <a:p>
                <a:r>
                  <a:rPr lang="vi-VN" dirty="0"/>
                  <a:t>Nhắc lại hàm </a:t>
                </a:r>
                <a14:m>
                  <m:oMath xmlns:m="http://schemas.openxmlformats.org/officeDocument/2006/math">
                    <m:r>
                      <a:rPr lang="fr-FR" i="1">
                        <a:latin typeface="Cambria Math" panose="02040503050406030204" pitchFamily="18" charset="0"/>
                      </a:rPr>
                      <m:t>𝑔</m:t>
                    </m:r>
                    <m:d>
                      <m:dPr>
                        <m:ctrlPr>
                          <a:rPr lang="vi-VN" i="1">
                            <a:latin typeface="Cambria Math" panose="02040503050406030204" pitchFamily="18" charset="0"/>
                          </a:rPr>
                        </m:ctrlPr>
                      </m:dPr>
                      <m:e>
                        <m:r>
                          <a:rPr lang="fr-FR" b="1" i="1">
                            <a:latin typeface="Cambria Math" panose="02040503050406030204" pitchFamily="18" charset="0"/>
                          </a:rPr>
                          <m:t>𝝀</m:t>
                        </m:r>
                      </m:e>
                    </m:d>
                  </m:oMath>
                </a14:m>
                <a:r>
                  <a:rPr lang="vi-VN" dirty="0"/>
                  <a:t> có dạng:</a:t>
                </a:r>
              </a:p>
              <a:p>
                <a:r>
                  <a:rPr lang="vi-VN" dirty="0"/>
                  <a:t> 		</a:t>
                </a:r>
                <a:r>
                  <a:rPr lang="fr-FR" sz="2400" dirty="0"/>
                  <a:t> </a:t>
                </a:r>
                <a14:m>
                  <m:oMath xmlns:m="http://schemas.openxmlformats.org/officeDocument/2006/math">
                    <m:r>
                      <a:rPr lang="fr-FR" sz="2400" i="1">
                        <a:latin typeface="Cambria Math" panose="02040503050406030204" pitchFamily="18" charset="0"/>
                      </a:rPr>
                      <m:t>𝑔</m:t>
                    </m:r>
                    <m:d>
                      <m:dPr>
                        <m:ctrlPr>
                          <a:rPr lang="vi-VN" sz="2400" i="1">
                            <a:latin typeface="Cambria Math" panose="02040503050406030204" pitchFamily="18" charset="0"/>
                          </a:rPr>
                        </m:ctrlPr>
                      </m:dPr>
                      <m:e>
                        <m:r>
                          <a:rPr lang="fr-FR" sz="2400" b="1" i="1">
                            <a:latin typeface="Cambria Math" panose="02040503050406030204" pitchFamily="18" charset="0"/>
                          </a:rPr>
                          <m:t>𝝀</m:t>
                        </m:r>
                      </m:e>
                    </m:d>
                    <m:r>
                      <a:rPr lang="fr-FR" sz="2400" i="1">
                        <a:latin typeface="Cambria Math" panose="02040503050406030204" pitchFamily="18" charset="0"/>
                      </a:rPr>
                      <m:t>=</m:t>
                    </m:r>
                    <m:nary>
                      <m:naryPr>
                        <m:chr m:val="∑"/>
                        <m:limLoc m:val="undOvr"/>
                        <m:ctrlPr>
                          <a:rPr lang="vi-VN" sz="2400" i="1">
                            <a:latin typeface="Cambria Math" panose="02040503050406030204" pitchFamily="18" charset="0"/>
                          </a:rPr>
                        </m:ctrlPr>
                      </m:naryPr>
                      <m:sub>
                        <m:r>
                          <a:rPr lang="fr-FR" sz="2400" i="1">
                            <a:latin typeface="Cambria Math" panose="02040503050406030204" pitchFamily="18" charset="0"/>
                          </a:rPr>
                          <m:t>𝑛</m:t>
                        </m:r>
                        <m:r>
                          <a:rPr lang="fr-FR" sz="2400" i="1">
                            <a:latin typeface="Cambria Math" panose="02040503050406030204" pitchFamily="18" charset="0"/>
                          </a:rPr>
                          <m:t>=1</m:t>
                        </m:r>
                      </m:sub>
                      <m:sup>
                        <m:r>
                          <a:rPr lang="fr-FR" sz="2400" i="1">
                            <a:latin typeface="Cambria Math" panose="02040503050406030204" pitchFamily="18" charset="0"/>
                          </a:rPr>
                          <m:t>𝑁</m:t>
                        </m:r>
                      </m:sup>
                      <m:e>
                        <m:sSub>
                          <m:sSubPr>
                            <m:ctrlPr>
                              <a:rPr lang="vi-VN" sz="2400" i="1">
                                <a:latin typeface="Cambria Math" panose="02040503050406030204" pitchFamily="18" charset="0"/>
                              </a:rPr>
                            </m:ctrlPr>
                          </m:sSubPr>
                          <m:e>
                            <m:r>
                              <a:rPr lang="fr-FR" sz="2400" b="1" i="1">
                                <a:latin typeface="Cambria Math" panose="02040503050406030204" pitchFamily="18" charset="0"/>
                              </a:rPr>
                              <m:t>𝝀</m:t>
                            </m:r>
                          </m:e>
                          <m:sub>
                            <m:r>
                              <a:rPr lang="fr-FR" sz="2400" i="1">
                                <a:latin typeface="Cambria Math" panose="02040503050406030204" pitchFamily="18" charset="0"/>
                              </a:rPr>
                              <m:t>𝑛</m:t>
                            </m:r>
                          </m:sub>
                        </m:sSub>
                        <m:r>
                          <a:rPr lang="fr-FR" sz="2400" i="1">
                            <a:latin typeface="Cambria Math" panose="02040503050406030204" pitchFamily="18" charset="0"/>
                          </a:rPr>
                          <m:t>−</m:t>
                        </m:r>
                        <m:f>
                          <m:fPr>
                            <m:ctrlPr>
                              <a:rPr lang="vi-VN" sz="2400" i="1">
                                <a:latin typeface="Cambria Math" panose="02040503050406030204" pitchFamily="18" charset="0"/>
                              </a:rPr>
                            </m:ctrlPr>
                          </m:fPr>
                          <m:num>
                            <m:r>
                              <a:rPr lang="fr-FR" sz="2400" i="1">
                                <a:latin typeface="Cambria Math" panose="02040503050406030204" pitchFamily="18" charset="0"/>
                              </a:rPr>
                              <m:t>1</m:t>
                            </m:r>
                          </m:num>
                          <m:den>
                            <m:r>
                              <a:rPr lang="fr-FR" sz="2400" i="1">
                                <a:latin typeface="Cambria Math" panose="02040503050406030204" pitchFamily="18" charset="0"/>
                              </a:rPr>
                              <m:t>2</m:t>
                            </m:r>
                          </m:den>
                        </m:f>
                        <m:nary>
                          <m:naryPr>
                            <m:chr m:val="∑"/>
                            <m:limLoc m:val="undOvr"/>
                            <m:ctrlPr>
                              <a:rPr lang="vi-VN" sz="2400" i="1">
                                <a:latin typeface="Cambria Math" panose="02040503050406030204" pitchFamily="18" charset="0"/>
                              </a:rPr>
                            </m:ctrlPr>
                          </m:naryPr>
                          <m:sub>
                            <m:r>
                              <a:rPr lang="fr-FR" sz="2400" i="1">
                                <a:latin typeface="Cambria Math" panose="02040503050406030204" pitchFamily="18" charset="0"/>
                              </a:rPr>
                              <m:t>𝑛</m:t>
                            </m:r>
                            <m:r>
                              <a:rPr lang="fr-FR" sz="2400" i="1">
                                <a:latin typeface="Cambria Math" panose="02040503050406030204" pitchFamily="18" charset="0"/>
                              </a:rPr>
                              <m:t>=1</m:t>
                            </m:r>
                          </m:sub>
                          <m:sup>
                            <m:r>
                              <a:rPr lang="fr-FR" sz="2400" i="1">
                                <a:latin typeface="Cambria Math" panose="02040503050406030204" pitchFamily="18" charset="0"/>
                              </a:rPr>
                              <m:t>𝑁</m:t>
                            </m:r>
                          </m:sup>
                          <m:e>
                            <m:nary>
                              <m:naryPr>
                                <m:chr m:val="∑"/>
                                <m:limLoc m:val="undOvr"/>
                                <m:ctrlPr>
                                  <a:rPr lang="vi-VN" sz="2400" i="1">
                                    <a:latin typeface="Cambria Math" panose="02040503050406030204" pitchFamily="18" charset="0"/>
                                  </a:rPr>
                                </m:ctrlPr>
                              </m:naryPr>
                              <m:sub>
                                <m:r>
                                  <a:rPr lang="fr-FR" sz="2400" i="1">
                                    <a:latin typeface="Cambria Math" panose="02040503050406030204" pitchFamily="18" charset="0"/>
                                  </a:rPr>
                                  <m:t>𝑚</m:t>
                                </m:r>
                                <m:r>
                                  <a:rPr lang="fr-FR" sz="2400" i="1">
                                    <a:latin typeface="Cambria Math" panose="02040503050406030204" pitchFamily="18" charset="0"/>
                                  </a:rPr>
                                  <m:t>=1</m:t>
                                </m:r>
                              </m:sub>
                              <m:sup>
                                <m:r>
                                  <a:rPr lang="fr-FR" sz="2400" i="1">
                                    <a:latin typeface="Cambria Math" panose="02040503050406030204" pitchFamily="18" charset="0"/>
                                  </a:rPr>
                                  <m:t>𝑁</m:t>
                                </m:r>
                              </m:sup>
                              <m:e>
                                <m:sSub>
                                  <m:sSubPr>
                                    <m:ctrlPr>
                                      <a:rPr lang="vi-VN" sz="2400" i="1">
                                        <a:latin typeface="Cambria Math" panose="02040503050406030204" pitchFamily="18" charset="0"/>
                                      </a:rPr>
                                    </m:ctrlPr>
                                  </m:sSubPr>
                                  <m:e>
                                    <m:r>
                                      <a:rPr lang="fr-FR" sz="2400" b="1" i="1">
                                        <a:latin typeface="Cambria Math" panose="02040503050406030204" pitchFamily="18" charset="0"/>
                                      </a:rPr>
                                      <m:t>𝝀</m:t>
                                    </m:r>
                                  </m:e>
                                  <m:sub>
                                    <m:r>
                                      <a:rPr lang="fr-FR" sz="2400" i="1">
                                        <a:latin typeface="Cambria Math" panose="02040503050406030204" pitchFamily="18" charset="0"/>
                                      </a:rPr>
                                      <m:t>𝑛</m:t>
                                    </m:r>
                                  </m:sub>
                                </m:sSub>
                                <m:sSub>
                                  <m:sSubPr>
                                    <m:ctrlPr>
                                      <a:rPr lang="vi-VN" sz="2400" i="1">
                                        <a:latin typeface="Cambria Math" panose="02040503050406030204" pitchFamily="18" charset="0"/>
                                      </a:rPr>
                                    </m:ctrlPr>
                                  </m:sSubPr>
                                  <m:e>
                                    <m:r>
                                      <a:rPr lang="fr-FR" sz="2400" b="1" i="1">
                                        <a:latin typeface="Cambria Math" panose="02040503050406030204" pitchFamily="18" charset="0"/>
                                      </a:rPr>
                                      <m:t>𝝀</m:t>
                                    </m:r>
                                  </m:e>
                                  <m:sub>
                                    <m:r>
                                      <a:rPr lang="fr-FR" sz="2400" i="1">
                                        <a:latin typeface="Cambria Math" panose="02040503050406030204" pitchFamily="18" charset="0"/>
                                      </a:rPr>
                                      <m:t>𝑚</m:t>
                                    </m:r>
                                  </m:sub>
                                </m:sSub>
                                <m:sSub>
                                  <m:sSubPr>
                                    <m:ctrlPr>
                                      <a:rPr lang="vi-VN" sz="2400" i="1">
                                        <a:latin typeface="Cambria Math" panose="02040503050406030204" pitchFamily="18" charset="0"/>
                                      </a:rPr>
                                    </m:ctrlPr>
                                  </m:sSubPr>
                                  <m:e>
                                    <m:r>
                                      <a:rPr lang="fr-FR" sz="2400" i="1">
                                        <a:latin typeface="Cambria Math" panose="02040503050406030204" pitchFamily="18" charset="0"/>
                                      </a:rPr>
                                      <m:t>𝑦</m:t>
                                    </m:r>
                                  </m:e>
                                  <m:sub>
                                    <m:r>
                                      <a:rPr lang="fr-FR" sz="2400" i="1">
                                        <a:latin typeface="Cambria Math" panose="02040503050406030204" pitchFamily="18" charset="0"/>
                                      </a:rPr>
                                      <m:t>𝑛</m:t>
                                    </m:r>
                                  </m:sub>
                                </m:sSub>
                                <m:sSub>
                                  <m:sSubPr>
                                    <m:ctrlPr>
                                      <a:rPr lang="vi-VN" sz="2400" i="1">
                                        <a:latin typeface="Cambria Math" panose="02040503050406030204" pitchFamily="18" charset="0"/>
                                      </a:rPr>
                                    </m:ctrlPr>
                                  </m:sSubPr>
                                  <m:e>
                                    <m:r>
                                      <a:rPr lang="fr-FR" sz="2400" i="1">
                                        <a:latin typeface="Cambria Math" panose="02040503050406030204" pitchFamily="18" charset="0"/>
                                      </a:rPr>
                                      <m:t>𝑦</m:t>
                                    </m:r>
                                  </m:e>
                                  <m:sub>
                                    <m:r>
                                      <a:rPr lang="fr-FR" sz="2400" i="1">
                                        <a:latin typeface="Cambria Math" panose="02040503050406030204" pitchFamily="18" charset="0"/>
                                      </a:rPr>
                                      <m:t>𝑚</m:t>
                                    </m:r>
                                  </m:sub>
                                </m:sSub>
                                <m:sSubSup>
                                  <m:sSubSupPr>
                                    <m:ctrlPr>
                                      <a:rPr lang="vi-VN" sz="2400" i="1">
                                        <a:latin typeface="Cambria Math" panose="02040503050406030204" pitchFamily="18" charset="0"/>
                                      </a:rPr>
                                    </m:ctrlPr>
                                  </m:sSubSupPr>
                                  <m:e>
                                    <m:r>
                                      <a:rPr lang="fr-FR" sz="2400" i="1">
                                        <a:latin typeface="Cambria Math" panose="02040503050406030204" pitchFamily="18" charset="0"/>
                                      </a:rPr>
                                      <m:t>𝑥</m:t>
                                    </m:r>
                                  </m:e>
                                  <m:sub>
                                    <m:r>
                                      <a:rPr lang="fr-FR" sz="2400" i="1">
                                        <a:latin typeface="Cambria Math" panose="02040503050406030204" pitchFamily="18" charset="0"/>
                                      </a:rPr>
                                      <m:t>𝑛</m:t>
                                    </m:r>
                                  </m:sub>
                                  <m:sup>
                                    <m:r>
                                      <a:rPr lang="fr-FR" sz="2400" i="1">
                                        <a:latin typeface="Cambria Math" panose="02040503050406030204" pitchFamily="18" charset="0"/>
                                      </a:rPr>
                                      <m:t>𝑇</m:t>
                                    </m:r>
                                  </m:sup>
                                </m:sSubSup>
                                <m:sSub>
                                  <m:sSubPr>
                                    <m:ctrlPr>
                                      <a:rPr lang="vi-VN"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𝑚</m:t>
                                    </m:r>
                                  </m:sub>
                                </m:sSub>
                              </m:e>
                            </m:nary>
                          </m:e>
                        </m:nary>
                      </m:e>
                    </m:nary>
                  </m:oMath>
                </a14:m>
                <a:endParaRPr lang="vi-VN" dirty="0"/>
              </a:p>
              <a:p>
                <a:r>
                  <a:rPr lang="vi-VN" dirty="0"/>
                  <a:t>Bằng cách ký hiệu ma trận:</a:t>
                </a:r>
              </a:p>
              <a:p>
                <a:r>
                  <a:rPr lang="vi-VN" dirty="0"/>
                  <a:t>		</a:t>
                </a:r>
                <a14:m>
                  <m:oMath xmlns:m="http://schemas.openxmlformats.org/officeDocument/2006/math">
                    <m:r>
                      <a:rPr lang="vi-VN" b="1" i="1" smtClean="0">
                        <a:latin typeface="Cambria Math" panose="02040503050406030204" pitchFamily="18" charset="0"/>
                      </a:rPr>
                      <m:t>𝑽</m:t>
                    </m:r>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1</m:t>
                        </m:r>
                      </m:sub>
                    </m:sSub>
                    <m:sSub>
                      <m:sSubPr>
                        <m:ctrlPr>
                          <a:rPr lang="vi-VN" b="0" i="1" smtClean="0">
                            <a:latin typeface="Cambria Math" panose="02040503050406030204" pitchFamily="18" charset="0"/>
                          </a:rPr>
                        </m:ctrlPr>
                      </m:sSubPr>
                      <m:e>
                        <m:r>
                          <a:rPr lang="vi-VN" b="1" i="1" smtClean="0">
                            <a:latin typeface="Cambria Math" panose="02040503050406030204" pitchFamily="18" charset="0"/>
                          </a:rPr>
                          <m:t>𝒙</m:t>
                        </m:r>
                      </m:e>
                      <m:sub>
                        <m:r>
                          <a:rPr lang="vi-VN" b="0" i="1" smtClean="0">
                            <a:latin typeface="Cambria Math" panose="02040503050406030204" pitchFamily="18" charset="0"/>
                          </a:rPr>
                          <m:t>1</m:t>
                        </m:r>
                      </m:sub>
                    </m:sSub>
                    <m:sSub>
                      <m:sSubPr>
                        <m:ctrlPr>
                          <a:rPr lang="vi-VN" b="0" i="1" smtClean="0">
                            <a:latin typeface="Cambria Math" panose="02040503050406030204" pitchFamily="18" charset="0"/>
                          </a:rPr>
                        </m:ctrlPr>
                      </m:sSubPr>
                      <m:e>
                        <m:r>
                          <a:rPr lang="vi-VN" b="0" i="1" smtClean="0">
                            <a:latin typeface="Cambria Math" panose="02040503050406030204" pitchFamily="18" charset="0"/>
                          </a:rPr>
                          <m:t>,</m:t>
                        </m:r>
                        <m:r>
                          <a:rPr lang="vi-VN" b="0" i="1" smtClean="0">
                            <a:latin typeface="Cambria Math" panose="02040503050406030204" pitchFamily="18" charset="0"/>
                          </a:rPr>
                          <m:t>𝑦</m:t>
                        </m:r>
                      </m:e>
                      <m:sub>
                        <m:r>
                          <a:rPr lang="vi-VN" b="0" i="1" smtClean="0">
                            <a:latin typeface="Cambria Math" panose="02040503050406030204" pitchFamily="18" charset="0"/>
                          </a:rPr>
                          <m:t>2</m:t>
                        </m:r>
                      </m:sub>
                    </m:sSub>
                    <m:sSub>
                      <m:sSubPr>
                        <m:ctrlPr>
                          <a:rPr lang="vi-VN" b="1" i="1" smtClean="0">
                            <a:latin typeface="Cambria Math" panose="02040503050406030204" pitchFamily="18" charset="0"/>
                          </a:rPr>
                        </m:ctrlPr>
                      </m:sSubPr>
                      <m:e>
                        <m:r>
                          <a:rPr lang="vi-VN" b="1" i="1" smtClean="0">
                            <a:latin typeface="Cambria Math" panose="02040503050406030204" pitchFamily="18" charset="0"/>
                          </a:rPr>
                          <m:t>𝒙</m:t>
                        </m:r>
                      </m:e>
                      <m:sub>
                        <m:r>
                          <a:rPr lang="vi-VN" b="1" i="1" smtClean="0">
                            <a:latin typeface="Cambria Math" panose="02040503050406030204" pitchFamily="18" charset="0"/>
                          </a:rPr>
                          <m:t>𝟐</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𝑛</m:t>
                        </m:r>
                      </m:sub>
                    </m:sSub>
                    <m:sSub>
                      <m:sSubPr>
                        <m:ctrlPr>
                          <a:rPr lang="vi-VN" b="1" i="1" smtClean="0">
                            <a:latin typeface="Cambria Math" panose="02040503050406030204" pitchFamily="18" charset="0"/>
                          </a:rPr>
                        </m:ctrlPr>
                      </m:sSubPr>
                      <m:e>
                        <m:r>
                          <a:rPr lang="vi-VN" b="1" i="1" smtClean="0">
                            <a:latin typeface="Cambria Math" panose="02040503050406030204" pitchFamily="18" charset="0"/>
                          </a:rPr>
                          <m:t>𝒙</m:t>
                        </m:r>
                      </m:e>
                      <m:sub>
                        <m:r>
                          <a:rPr lang="vi-VN" b="1" i="1" smtClean="0">
                            <a:latin typeface="Cambria Math" panose="02040503050406030204" pitchFamily="18" charset="0"/>
                          </a:rPr>
                          <m:t>𝑵</m:t>
                        </m:r>
                      </m:sub>
                    </m:sSub>
                    <m:r>
                      <a:rPr lang="vi-VN" b="0" i="1" smtClean="0">
                        <a:latin typeface="Cambria Math" panose="02040503050406030204" pitchFamily="18" charset="0"/>
                      </a:rPr>
                      <m:t>]</m:t>
                    </m:r>
                  </m:oMath>
                </a14:m>
                <a:endParaRPr lang="vi-VN" dirty="0"/>
              </a:p>
              <a:p>
                <a:r>
                  <a:rPr lang="vi-VN" dirty="0"/>
                  <a:t>Và vecto </a:t>
                </a:r>
                <a:r>
                  <a:rPr lang="vi-VN" b="1" dirty="0"/>
                  <a:t>1</a:t>
                </a:r>
                <a:r>
                  <a:rPr lang="vi-VN" dirty="0"/>
                  <a:t>=[1,1,...,1]</a:t>
                </a:r>
                <a:r>
                  <a:rPr lang="vi-VN" baseline="30000" dirty="0"/>
                  <a:t>T  </a:t>
                </a:r>
                <a:r>
                  <a:rPr lang="vi-VN" dirty="0"/>
                  <a:t>ta có thể viết lại hàm </a:t>
                </a:r>
                <a14:m>
                  <m:oMath xmlns:m="http://schemas.openxmlformats.org/officeDocument/2006/math">
                    <m:r>
                      <a:rPr lang="fr-FR" sz="2400" i="1">
                        <a:latin typeface="Cambria Math" panose="02040503050406030204" pitchFamily="18" charset="0"/>
                      </a:rPr>
                      <m:t>𝑔</m:t>
                    </m:r>
                    <m:d>
                      <m:dPr>
                        <m:ctrlPr>
                          <a:rPr lang="vi-VN" sz="2400" i="1">
                            <a:latin typeface="Cambria Math" panose="02040503050406030204" pitchFamily="18" charset="0"/>
                          </a:rPr>
                        </m:ctrlPr>
                      </m:dPr>
                      <m:e>
                        <m:r>
                          <a:rPr lang="fr-FR" sz="2400" b="1" i="1">
                            <a:latin typeface="Cambria Math" panose="02040503050406030204" pitchFamily="18" charset="0"/>
                          </a:rPr>
                          <m:t>𝝀</m:t>
                        </m:r>
                      </m:e>
                    </m:d>
                  </m:oMath>
                </a14:m>
                <a:r>
                  <a:rPr lang="vi-VN" dirty="0"/>
                  <a:t> dưới dạng:</a:t>
                </a:r>
              </a:p>
              <a:p>
                <a:r>
                  <a:rPr lang="vi-VN" dirty="0"/>
                  <a:t>		</a:t>
                </a:r>
                <a:r>
                  <a:rPr lang="fr-FR" sz="2400" dirty="0"/>
                  <a:t> </a:t>
                </a:r>
                <a14:m>
                  <m:oMath xmlns:m="http://schemas.openxmlformats.org/officeDocument/2006/math">
                    <m:r>
                      <a:rPr lang="fr-FR" sz="2400" i="1">
                        <a:latin typeface="Cambria Math" panose="02040503050406030204" pitchFamily="18" charset="0"/>
                      </a:rPr>
                      <m:t>𝑔</m:t>
                    </m:r>
                    <m:d>
                      <m:dPr>
                        <m:ctrlPr>
                          <a:rPr lang="vi-VN" sz="2400" i="1">
                            <a:latin typeface="Cambria Math" panose="02040503050406030204" pitchFamily="18" charset="0"/>
                          </a:rPr>
                        </m:ctrlPr>
                      </m:dPr>
                      <m:e>
                        <m:r>
                          <a:rPr lang="fr-FR" sz="2400" b="1" i="1">
                            <a:latin typeface="Cambria Math" panose="02040503050406030204" pitchFamily="18" charset="0"/>
                          </a:rPr>
                          <m:t>𝝀</m:t>
                        </m:r>
                      </m:e>
                    </m:d>
                    <m:r>
                      <a:rPr lang="vi-VN" sz="2400" b="1" i="1" smtClean="0">
                        <a:latin typeface="Cambria Math" panose="02040503050406030204" pitchFamily="18" charset="0"/>
                      </a:rPr>
                      <m:t>=−</m:t>
                    </m:r>
                    <m:f>
                      <m:fPr>
                        <m:ctrlPr>
                          <a:rPr lang="vi-VN" sz="2400" i="1" smtClean="0">
                            <a:latin typeface="Cambria Math" panose="02040503050406030204" pitchFamily="18" charset="0"/>
                          </a:rPr>
                        </m:ctrlPr>
                      </m:fPr>
                      <m:num>
                        <m:r>
                          <a:rPr lang="vi-VN" sz="2400" b="0" i="1" smtClean="0">
                            <a:latin typeface="Cambria Math" panose="02040503050406030204" pitchFamily="18" charset="0"/>
                          </a:rPr>
                          <m:t>1</m:t>
                        </m:r>
                      </m:num>
                      <m:den>
                        <m:r>
                          <a:rPr lang="vi-VN" sz="2400" b="0" i="1" smtClean="0">
                            <a:latin typeface="Cambria Math" panose="02040503050406030204" pitchFamily="18" charset="0"/>
                          </a:rPr>
                          <m:t>2</m:t>
                        </m:r>
                      </m:den>
                    </m:f>
                    <m:sSup>
                      <m:sSupPr>
                        <m:ctrlPr>
                          <a:rPr lang="vi-VN" sz="2400" b="1" i="1" smtClean="0">
                            <a:latin typeface="Cambria Math" panose="02040503050406030204" pitchFamily="18" charset="0"/>
                          </a:rPr>
                        </m:ctrlPr>
                      </m:sSupPr>
                      <m:e>
                        <m:r>
                          <a:rPr lang="fr-FR" sz="2400" b="1" i="1">
                            <a:latin typeface="Cambria Math" panose="02040503050406030204" pitchFamily="18" charset="0"/>
                          </a:rPr>
                          <m:t>𝝀</m:t>
                        </m:r>
                      </m:e>
                      <m:sup>
                        <m:r>
                          <a:rPr lang="vi-VN" sz="2400" b="1" i="1" smtClean="0">
                            <a:latin typeface="Cambria Math" panose="02040503050406030204" pitchFamily="18" charset="0"/>
                          </a:rPr>
                          <m:t>𝑻</m:t>
                        </m:r>
                      </m:sup>
                    </m:sSup>
                    <m:sSup>
                      <m:sSupPr>
                        <m:ctrlPr>
                          <a:rPr lang="vi-VN" sz="2400" b="1" i="1" smtClean="0">
                            <a:latin typeface="Cambria Math" panose="02040503050406030204" pitchFamily="18" charset="0"/>
                          </a:rPr>
                        </m:ctrlPr>
                      </m:sSupPr>
                      <m:e>
                        <m:r>
                          <a:rPr lang="vi-VN" sz="2400" b="1" i="1" smtClean="0">
                            <a:latin typeface="Cambria Math" panose="02040503050406030204" pitchFamily="18" charset="0"/>
                          </a:rPr>
                          <m:t>𝑽</m:t>
                        </m:r>
                      </m:e>
                      <m:sup>
                        <m:r>
                          <a:rPr lang="vi-VN" sz="2400" b="1" i="1" smtClean="0">
                            <a:latin typeface="Cambria Math" panose="02040503050406030204" pitchFamily="18" charset="0"/>
                          </a:rPr>
                          <m:t>𝑻</m:t>
                        </m:r>
                      </m:sup>
                    </m:sSup>
                    <m:r>
                      <a:rPr lang="vi-VN" sz="2400" b="1" i="1" smtClean="0">
                        <a:latin typeface="Cambria Math" panose="02040503050406030204" pitchFamily="18" charset="0"/>
                      </a:rPr>
                      <m:t>𝑽</m:t>
                    </m:r>
                    <m:r>
                      <a:rPr lang="fr-FR" sz="2000" b="1" i="1">
                        <a:latin typeface="Cambria Math" panose="02040503050406030204" pitchFamily="18" charset="0"/>
                      </a:rPr>
                      <m:t>𝝀</m:t>
                    </m:r>
                    <m:r>
                      <a:rPr lang="vi-VN" sz="2000" b="1" i="1" smtClean="0">
                        <a:latin typeface="Cambria Math" panose="02040503050406030204" pitchFamily="18" charset="0"/>
                      </a:rPr>
                      <m:t>+</m:t>
                    </m:r>
                    <m:sSup>
                      <m:sSupPr>
                        <m:ctrlPr>
                          <a:rPr lang="vi-VN" sz="2000" b="1" i="1" smtClean="0">
                            <a:latin typeface="Cambria Math" panose="02040503050406030204" pitchFamily="18" charset="0"/>
                          </a:rPr>
                        </m:ctrlPr>
                      </m:sSupPr>
                      <m:e>
                        <m:r>
                          <a:rPr lang="vi-VN" sz="2000" b="1" i="1" smtClean="0">
                            <a:latin typeface="Cambria Math" panose="02040503050406030204" pitchFamily="18" charset="0"/>
                          </a:rPr>
                          <m:t>𝟏</m:t>
                        </m:r>
                      </m:e>
                      <m:sup>
                        <m:r>
                          <a:rPr lang="vi-VN" sz="2000" b="1" i="1" smtClean="0">
                            <a:latin typeface="Cambria Math" panose="02040503050406030204" pitchFamily="18" charset="0"/>
                          </a:rPr>
                          <m:t>𝑻</m:t>
                        </m:r>
                      </m:sup>
                    </m:sSup>
                    <m:r>
                      <a:rPr lang="fr-FR" sz="2000" b="1" i="1">
                        <a:latin typeface="Cambria Math" panose="02040503050406030204" pitchFamily="18" charset="0"/>
                      </a:rPr>
                      <m:t>𝝀</m:t>
                    </m:r>
                  </m:oMath>
                </a14:m>
                <a:endParaRPr lang="vi-VN" dirty="0"/>
              </a:p>
              <a:p>
                <a:r>
                  <a:rPr lang="vi-VN" dirty="0"/>
                  <a:t>Nếu đặt </a:t>
                </a:r>
                <a14:m>
                  <m:oMath xmlns:m="http://schemas.openxmlformats.org/officeDocument/2006/math">
                    <m:r>
                      <a:rPr lang="vi-VN" sz="2000" b="1" i="1" smtClean="0">
                        <a:latin typeface="Cambria Math" panose="02040503050406030204" pitchFamily="18" charset="0"/>
                      </a:rPr>
                      <m:t>𝑲</m:t>
                    </m:r>
                    <m:sSup>
                      <m:sSupPr>
                        <m:ctrlPr>
                          <a:rPr lang="vi-VN" sz="2000" b="1" i="1">
                            <a:latin typeface="Cambria Math" panose="02040503050406030204" pitchFamily="18" charset="0"/>
                          </a:rPr>
                        </m:ctrlPr>
                      </m:sSupPr>
                      <m:e>
                        <m:r>
                          <a:rPr lang="vi-VN" sz="2000" b="1" i="1" smtClean="0">
                            <a:latin typeface="Cambria Math" panose="02040503050406030204" pitchFamily="18" charset="0"/>
                          </a:rPr>
                          <m:t>=</m:t>
                        </m:r>
                        <m:r>
                          <a:rPr lang="vi-VN" sz="2000" b="1" i="1">
                            <a:latin typeface="Cambria Math" panose="02040503050406030204" pitchFamily="18" charset="0"/>
                          </a:rPr>
                          <m:t>𝑽</m:t>
                        </m:r>
                      </m:e>
                      <m:sup>
                        <m:r>
                          <a:rPr lang="vi-VN" sz="2000" b="1" i="1">
                            <a:latin typeface="Cambria Math" panose="02040503050406030204" pitchFamily="18" charset="0"/>
                          </a:rPr>
                          <m:t>𝑻</m:t>
                        </m:r>
                      </m:sup>
                    </m:sSup>
                    <m:r>
                      <a:rPr lang="vi-VN" sz="2000" b="1" i="1">
                        <a:latin typeface="Cambria Math" panose="02040503050406030204" pitchFamily="18" charset="0"/>
                      </a:rPr>
                      <m:t>𝑽</m:t>
                    </m:r>
                  </m:oMath>
                </a14:m>
                <a:r>
                  <a:rPr lang="vi-VN" dirty="0"/>
                  <a:t> thì </a:t>
                </a:r>
                <a:r>
                  <a:rPr lang="vi-VN" b="1" i="1" dirty="0"/>
                  <a:t>K</a:t>
                </a:r>
                <a:r>
                  <a:rPr lang="vi-VN" dirty="0"/>
                  <a:t> là một ma trận nửa xác định dương.</a:t>
                </a:r>
              </a:p>
              <a:p>
                <a:r>
                  <a:rPr lang="vi-VN" dirty="0"/>
                  <a:t>Thật vậy với mọi vecto </a:t>
                </a:r>
                <a14:m>
                  <m:oMath xmlns:m="http://schemas.openxmlformats.org/officeDocument/2006/math">
                    <m:r>
                      <a:rPr lang="fr-FR" sz="2000" b="1" i="1">
                        <a:latin typeface="Cambria Math" panose="02040503050406030204" pitchFamily="18" charset="0"/>
                      </a:rPr>
                      <m:t>𝝀</m:t>
                    </m:r>
                  </m:oMath>
                </a14:m>
                <a:r>
                  <a:rPr lang="vi-VN" dirty="0"/>
                  <a:t> ta có:</a:t>
                </a:r>
              </a:p>
              <a:p>
                <a:r>
                  <a:rPr lang="vi-VN" dirty="0"/>
                  <a:t>		</a:t>
                </a:r>
                <a14:m>
                  <m:oMath xmlns:m="http://schemas.openxmlformats.org/officeDocument/2006/math">
                    <m:sSup>
                      <m:sSupPr>
                        <m:ctrlPr>
                          <a:rPr lang="vi-VN" b="1" i="1">
                            <a:latin typeface="Cambria Math" panose="02040503050406030204" pitchFamily="18" charset="0"/>
                          </a:rPr>
                        </m:ctrlPr>
                      </m:sSupPr>
                      <m:e>
                        <m:r>
                          <a:rPr lang="fr-FR" b="1" i="1">
                            <a:latin typeface="Cambria Math" panose="02040503050406030204" pitchFamily="18" charset="0"/>
                          </a:rPr>
                          <m:t>𝝀</m:t>
                        </m:r>
                      </m:e>
                      <m:sup>
                        <m:r>
                          <a:rPr lang="vi-VN" b="1" i="1">
                            <a:latin typeface="Cambria Math" panose="02040503050406030204" pitchFamily="18" charset="0"/>
                          </a:rPr>
                          <m:t>𝑻</m:t>
                        </m:r>
                      </m:sup>
                    </m:sSup>
                    <m:r>
                      <a:rPr lang="vi-VN" b="1" i="1">
                        <a:latin typeface="Cambria Math" panose="02040503050406030204" pitchFamily="18" charset="0"/>
                      </a:rPr>
                      <m:t>𝑲</m:t>
                    </m:r>
                    <m:r>
                      <a:rPr lang="fr-FR" b="1" i="1">
                        <a:latin typeface="Cambria Math" panose="02040503050406030204" pitchFamily="18" charset="0"/>
                      </a:rPr>
                      <m:t>𝝀</m:t>
                    </m:r>
                    <m:sSup>
                      <m:sSupPr>
                        <m:ctrlPr>
                          <a:rPr lang="vi-VN" b="1" i="1">
                            <a:latin typeface="Cambria Math" panose="02040503050406030204" pitchFamily="18" charset="0"/>
                          </a:rPr>
                        </m:ctrlPr>
                      </m:sSupPr>
                      <m:e>
                        <m:r>
                          <a:rPr lang="vi-VN" b="1" i="1">
                            <a:latin typeface="Cambria Math" panose="02040503050406030204" pitchFamily="18" charset="0"/>
                          </a:rPr>
                          <m:t>=</m:t>
                        </m:r>
                        <m:sSup>
                          <m:sSupPr>
                            <m:ctrlPr>
                              <a:rPr lang="vi-VN" b="1" i="1">
                                <a:latin typeface="Cambria Math" panose="02040503050406030204" pitchFamily="18" charset="0"/>
                              </a:rPr>
                            </m:ctrlPr>
                          </m:sSupPr>
                          <m:e>
                            <m:r>
                              <a:rPr lang="fr-FR" b="1" i="1">
                                <a:latin typeface="Cambria Math" panose="02040503050406030204" pitchFamily="18" charset="0"/>
                              </a:rPr>
                              <m:t>𝝀</m:t>
                            </m:r>
                          </m:e>
                          <m:sup>
                            <m:r>
                              <a:rPr lang="vi-VN" b="1" i="1">
                                <a:latin typeface="Cambria Math" panose="02040503050406030204" pitchFamily="18" charset="0"/>
                              </a:rPr>
                              <m:t>𝑻</m:t>
                            </m:r>
                          </m:sup>
                        </m:sSup>
                        <m:r>
                          <a:rPr lang="vi-VN" b="1" i="1">
                            <a:latin typeface="Cambria Math" panose="02040503050406030204" pitchFamily="18" charset="0"/>
                          </a:rPr>
                          <m:t>𝑽</m:t>
                        </m:r>
                      </m:e>
                      <m:sup>
                        <m:r>
                          <a:rPr lang="vi-VN" b="1" i="1">
                            <a:latin typeface="Cambria Math" panose="02040503050406030204" pitchFamily="18" charset="0"/>
                          </a:rPr>
                          <m:t>𝑻</m:t>
                        </m:r>
                      </m:sup>
                    </m:sSup>
                    <m:r>
                      <a:rPr lang="vi-VN" b="1" i="1">
                        <a:latin typeface="Cambria Math" panose="02040503050406030204" pitchFamily="18" charset="0"/>
                      </a:rPr>
                      <m:t>𝑽</m:t>
                    </m:r>
                    <m:r>
                      <a:rPr lang="fr-FR" b="1" i="1">
                        <a:latin typeface="Cambria Math" panose="02040503050406030204" pitchFamily="18" charset="0"/>
                      </a:rPr>
                      <m:t>𝝀</m:t>
                    </m:r>
                    <m:r>
                      <a:rPr lang="vi-VN" b="1" i="1" smtClean="0">
                        <a:latin typeface="Cambria Math" panose="02040503050406030204" pitchFamily="18" charset="0"/>
                      </a:rPr>
                      <m:t>=</m:t>
                    </m:r>
                    <m:sSubSup>
                      <m:sSubSupPr>
                        <m:ctrlPr>
                          <a:rPr lang="vi-VN" b="1" i="1" smtClean="0">
                            <a:latin typeface="Cambria Math" panose="02040503050406030204" pitchFamily="18" charset="0"/>
                          </a:rPr>
                        </m:ctrlPr>
                      </m:sSubSupPr>
                      <m:e>
                        <m:d>
                          <m:dPr>
                            <m:begChr m:val="‖"/>
                            <m:endChr m:val="‖"/>
                            <m:ctrlPr>
                              <a:rPr lang="vi-VN" b="1" i="1" smtClean="0">
                                <a:latin typeface="Cambria Math" panose="02040503050406030204" pitchFamily="18" charset="0"/>
                              </a:rPr>
                            </m:ctrlPr>
                          </m:dPr>
                          <m:e>
                            <m:r>
                              <a:rPr lang="vi-VN" b="1" i="1" smtClean="0">
                                <a:latin typeface="Cambria Math" panose="02040503050406030204" pitchFamily="18" charset="0"/>
                              </a:rPr>
                              <m:t>𝑽</m:t>
                            </m:r>
                            <m:r>
                              <a:rPr lang="fr-FR" b="1" i="1">
                                <a:latin typeface="Cambria Math" panose="02040503050406030204" pitchFamily="18" charset="0"/>
                              </a:rPr>
                              <m:t>𝝀</m:t>
                            </m:r>
                          </m:e>
                        </m:d>
                      </m:e>
                      <m:sub>
                        <m:r>
                          <a:rPr lang="vi-VN" b="1" i="1" smtClean="0">
                            <a:latin typeface="Cambria Math" panose="02040503050406030204" pitchFamily="18" charset="0"/>
                          </a:rPr>
                          <m:t>𝟐</m:t>
                        </m:r>
                      </m:sub>
                      <m:sup>
                        <m:r>
                          <a:rPr lang="vi-VN" b="1" i="1" smtClean="0">
                            <a:latin typeface="Cambria Math" panose="02040503050406030204" pitchFamily="18" charset="0"/>
                          </a:rPr>
                          <m:t>𝟐</m:t>
                        </m:r>
                      </m:sup>
                    </m:sSubSup>
                    <m:r>
                      <a:rPr lang="vi-VN" b="1" i="1" smtClean="0">
                        <a:latin typeface="Cambria Math" panose="02040503050406030204" pitchFamily="18" charset="0"/>
                        <a:ea typeface="Cambria Math" panose="02040503050406030204" pitchFamily="18" charset="0"/>
                      </a:rPr>
                      <m:t>≥</m:t>
                    </m:r>
                    <m:r>
                      <a:rPr lang="vi-VN" b="1" i="1" smtClean="0">
                        <a:latin typeface="Cambria Math" panose="02040503050406030204" pitchFamily="18" charset="0"/>
                        <a:ea typeface="Cambria Math" panose="02040503050406030204" pitchFamily="18" charset="0"/>
                      </a:rPr>
                      <m:t>𝟎</m:t>
                    </m:r>
                  </m:oMath>
                </a14:m>
                <a:endParaRPr lang="vi-VN" dirty="0"/>
              </a:p>
              <a:p>
                <a:r>
                  <a:rPr lang="vi-VN" dirty="0"/>
                  <a:t>Vậy </a:t>
                </a:r>
                <a14:m>
                  <m:oMath xmlns:m="http://schemas.openxmlformats.org/officeDocument/2006/math">
                    <m:r>
                      <a:rPr lang="fr-FR" sz="2000" i="1">
                        <a:latin typeface="Cambria Math" panose="02040503050406030204" pitchFamily="18" charset="0"/>
                      </a:rPr>
                      <m:t>𝑔</m:t>
                    </m:r>
                    <m:d>
                      <m:dPr>
                        <m:ctrlPr>
                          <a:rPr lang="vi-VN" sz="2000" i="1">
                            <a:latin typeface="Cambria Math" panose="02040503050406030204" pitchFamily="18" charset="0"/>
                          </a:rPr>
                        </m:ctrlPr>
                      </m:dPr>
                      <m:e>
                        <m:r>
                          <a:rPr lang="fr-FR" sz="2000" b="1" i="1">
                            <a:latin typeface="Cambria Math" panose="02040503050406030204" pitchFamily="18" charset="0"/>
                          </a:rPr>
                          <m:t>𝝀</m:t>
                        </m:r>
                      </m:e>
                    </m:d>
                    <m:r>
                      <a:rPr lang="vi-VN" sz="2000" b="1" i="1">
                        <a:latin typeface="Cambria Math" panose="02040503050406030204" pitchFamily="18" charset="0"/>
                      </a:rPr>
                      <m:t>=−</m:t>
                    </m:r>
                    <m:f>
                      <m:fPr>
                        <m:ctrlPr>
                          <a:rPr lang="vi-VN" sz="2000" i="1">
                            <a:latin typeface="Cambria Math" panose="02040503050406030204" pitchFamily="18" charset="0"/>
                          </a:rPr>
                        </m:ctrlPr>
                      </m:fPr>
                      <m:num>
                        <m:r>
                          <a:rPr lang="vi-VN" sz="2000" i="1">
                            <a:latin typeface="Cambria Math" panose="02040503050406030204" pitchFamily="18" charset="0"/>
                          </a:rPr>
                          <m:t>1</m:t>
                        </m:r>
                      </m:num>
                      <m:den>
                        <m:r>
                          <a:rPr lang="vi-VN" sz="2000" i="1">
                            <a:latin typeface="Cambria Math" panose="02040503050406030204" pitchFamily="18" charset="0"/>
                          </a:rPr>
                          <m:t>2</m:t>
                        </m:r>
                      </m:den>
                    </m:f>
                    <m:sSup>
                      <m:sSupPr>
                        <m:ctrlPr>
                          <a:rPr lang="vi-VN" sz="2000" b="1" i="1">
                            <a:latin typeface="Cambria Math" panose="02040503050406030204" pitchFamily="18" charset="0"/>
                          </a:rPr>
                        </m:ctrlPr>
                      </m:sSupPr>
                      <m:e>
                        <m:r>
                          <a:rPr lang="fr-FR" sz="2000" b="1" i="1">
                            <a:latin typeface="Cambria Math" panose="02040503050406030204" pitchFamily="18" charset="0"/>
                          </a:rPr>
                          <m:t>𝝀</m:t>
                        </m:r>
                      </m:e>
                      <m:sup>
                        <m:r>
                          <a:rPr lang="vi-VN" sz="2000" b="1" i="1">
                            <a:latin typeface="Cambria Math" panose="02040503050406030204" pitchFamily="18" charset="0"/>
                          </a:rPr>
                          <m:t>𝑻</m:t>
                        </m:r>
                      </m:sup>
                    </m:sSup>
                    <m:sSup>
                      <m:sSupPr>
                        <m:ctrlPr>
                          <a:rPr lang="vi-VN" sz="2000" b="1" i="1">
                            <a:latin typeface="Cambria Math" panose="02040503050406030204" pitchFamily="18" charset="0"/>
                          </a:rPr>
                        </m:ctrlPr>
                      </m:sSupPr>
                      <m:e>
                        <m:r>
                          <a:rPr lang="vi-VN" sz="2000" b="1" i="1">
                            <a:latin typeface="Cambria Math" panose="02040503050406030204" pitchFamily="18" charset="0"/>
                          </a:rPr>
                          <m:t>𝑽</m:t>
                        </m:r>
                      </m:e>
                      <m:sup>
                        <m:r>
                          <a:rPr lang="vi-VN" sz="2000" b="1" i="1">
                            <a:latin typeface="Cambria Math" panose="02040503050406030204" pitchFamily="18" charset="0"/>
                          </a:rPr>
                          <m:t>𝑻</m:t>
                        </m:r>
                      </m:sup>
                    </m:sSup>
                    <m:r>
                      <a:rPr lang="vi-VN" sz="2000" b="1" i="1">
                        <a:latin typeface="Cambria Math" panose="02040503050406030204" pitchFamily="18" charset="0"/>
                      </a:rPr>
                      <m:t>𝑽</m:t>
                    </m:r>
                    <m:r>
                      <a:rPr lang="fr-FR" sz="1800" b="1" i="1">
                        <a:latin typeface="Cambria Math" panose="02040503050406030204" pitchFamily="18" charset="0"/>
                      </a:rPr>
                      <m:t>𝝀</m:t>
                    </m:r>
                    <m:r>
                      <a:rPr lang="vi-VN" sz="1800" b="1" i="1">
                        <a:latin typeface="Cambria Math" panose="02040503050406030204" pitchFamily="18" charset="0"/>
                      </a:rPr>
                      <m:t>+</m:t>
                    </m:r>
                    <m:sSup>
                      <m:sSupPr>
                        <m:ctrlPr>
                          <a:rPr lang="vi-VN" sz="1800" b="1" i="1">
                            <a:latin typeface="Cambria Math" panose="02040503050406030204" pitchFamily="18" charset="0"/>
                          </a:rPr>
                        </m:ctrlPr>
                      </m:sSupPr>
                      <m:e>
                        <m:r>
                          <a:rPr lang="vi-VN" sz="1800" b="1" i="1">
                            <a:latin typeface="Cambria Math" panose="02040503050406030204" pitchFamily="18" charset="0"/>
                          </a:rPr>
                          <m:t>𝟏</m:t>
                        </m:r>
                      </m:e>
                      <m:sup>
                        <m:r>
                          <a:rPr lang="vi-VN" sz="1800" b="1" i="1">
                            <a:latin typeface="Cambria Math" panose="02040503050406030204" pitchFamily="18" charset="0"/>
                          </a:rPr>
                          <m:t>𝑻</m:t>
                        </m:r>
                      </m:sup>
                    </m:sSup>
                    <m:r>
                      <a:rPr lang="fr-FR" sz="1800" b="1" i="1">
                        <a:latin typeface="Cambria Math" panose="02040503050406030204" pitchFamily="18" charset="0"/>
                      </a:rPr>
                      <m:t>𝝀</m:t>
                    </m:r>
                  </m:oMath>
                </a14:m>
                <a:r>
                  <a:rPr lang="vi-VN" dirty="0"/>
                  <a:t> là một hàm lõm (concave)</a:t>
                </a:r>
              </a:p>
            </p:txBody>
          </p:sp>
        </mc:Choice>
        <mc:Fallback xmlns="">
          <p:sp>
            <p:nvSpPr>
              <p:cNvPr id="3" name="Content Placeholder 2">
                <a:extLst>
                  <a:ext uri="{FF2B5EF4-FFF2-40B4-BE49-F238E27FC236}">
                    <a16:creationId xmlns:a16="http://schemas.microsoft.com/office/drawing/2014/main" id="{165FCB66-3020-4C89-A0B7-820850EE0919}"/>
                  </a:ext>
                </a:extLst>
              </p:cNvPr>
              <p:cNvSpPr>
                <a:spLocks noGrp="1" noRot="1" noChangeAspect="1" noMove="1" noResize="1" noEditPoints="1" noAdjustHandles="1" noChangeArrowheads="1" noChangeShapeType="1" noTextEdit="1"/>
              </p:cNvSpPr>
              <p:nvPr>
                <p:ph idx="1"/>
              </p:nvPr>
            </p:nvSpPr>
            <p:spPr>
              <a:xfrm>
                <a:off x="600891" y="319406"/>
                <a:ext cx="11087526" cy="6219188"/>
              </a:xfrm>
              <a:blipFill>
                <a:blip r:embed="rId2"/>
                <a:stretch>
                  <a:fillRect l="-715" t="-196"/>
                </a:stretch>
              </a:blipFill>
            </p:spPr>
            <p:txBody>
              <a:bodyPr/>
              <a:lstStyle/>
              <a:p>
                <a:r>
                  <a:rPr lang="vi-VN">
                    <a:noFill/>
                  </a:rPr>
                  <a:t> </a:t>
                </a:r>
              </a:p>
            </p:txBody>
          </p:sp>
        </mc:Fallback>
      </mc:AlternateContent>
    </p:spTree>
    <p:extLst>
      <p:ext uri="{BB962C8B-B14F-4D97-AF65-F5344CB8AC3E}">
        <p14:creationId xmlns:p14="http://schemas.microsoft.com/office/powerpoint/2010/main" val="4047154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F192-7EE4-4563-9037-C45C0E7D6591}"/>
              </a:ext>
            </a:extLst>
          </p:cNvPr>
          <p:cNvSpPr>
            <a:spLocks noGrp="1"/>
          </p:cNvSpPr>
          <p:nvPr>
            <p:ph type="title"/>
          </p:nvPr>
        </p:nvSpPr>
        <p:spPr>
          <a:xfrm flipV="1">
            <a:off x="838200" y="319406"/>
            <a:ext cx="10515600" cy="45719"/>
          </a:xfrm>
        </p:spPr>
        <p:txBody>
          <a:bodyPr>
            <a:normAutofit fontScale="90000"/>
          </a:bodyPr>
          <a:lstStyle/>
          <a:p>
            <a:endParaRPr lang="vi-V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FEC923-D31E-4B35-87FA-450948DECAA8}"/>
                  </a:ext>
                </a:extLst>
              </p:cNvPr>
              <p:cNvSpPr>
                <a:spLocks noGrp="1"/>
              </p:cNvSpPr>
              <p:nvPr>
                <p:ph idx="1"/>
              </p:nvPr>
            </p:nvSpPr>
            <p:spPr>
              <a:xfrm>
                <a:off x="410817" y="365124"/>
                <a:ext cx="11343861" cy="6447155"/>
              </a:xfrm>
            </p:spPr>
            <p:txBody>
              <a:bodyPr>
                <a:normAutofit/>
              </a:bodyPr>
              <a:lstStyle/>
              <a:p>
                <a:r>
                  <a:rPr lang="fr-FR" dirty="0" err="1"/>
                  <a:t>Từ</a:t>
                </a:r>
                <a:r>
                  <a:rPr lang="fr-FR" dirty="0"/>
                  <a:t> </a:t>
                </a:r>
                <a:r>
                  <a:rPr lang="fr-FR" dirty="0" err="1"/>
                  <a:t>đây</a:t>
                </a:r>
                <a:r>
                  <a:rPr lang="fr-FR" dirty="0"/>
                  <a:t> ta </a:t>
                </a:r>
                <a:r>
                  <a:rPr lang="fr-FR" dirty="0" err="1"/>
                  <a:t>chuyển</a:t>
                </a:r>
                <a:r>
                  <a:rPr lang="fr-FR" dirty="0"/>
                  <a:t> </a:t>
                </a:r>
                <a:r>
                  <a:rPr lang="fr-FR" dirty="0" err="1"/>
                  <a:t>bài</a:t>
                </a:r>
                <a:r>
                  <a:rPr lang="fr-FR" dirty="0"/>
                  <a:t> </a:t>
                </a:r>
                <a:r>
                  <a:rPr lang="fr-FR" dirty="0" err="1"/>
                  <a:t>toán</a:t>
                </a:r>
                <a:r>
                  <a:rPr lang="fr-FR" dirty="0"/>
                  <a:t> </a:t>
                </a:r>
                <a:r>
                  <a:rPr lang="fr-FR" dirty="0" err="1"/>
                  <a:t>từ</a:t>
                </a:r>
                <a:r>
                  <a:rPr lang="fr-FR" dirty="0"/>
                  <a:t> </a:t>
                </a:r>
                <a:r>
                  <a:rPr lang="fr-FR" dirty="0" err="1"/>
                  <a:t>cực</a:t>
                </a:r>
                <a:r>
                  <a:rPr lang="fr-FR" dirty="0"/>
                  <a:t> </a:t>
                </a:r>
                <a:r>
                  <a:rPr lang="fr-FR" dirty="0" err="1"/>
                  <a:t>tiêu</a:t>
                </a:r>
                <a:r>
                  <a:rPr lang="fr-FR" dirty="0"/>
                  <a:t> </a:t>
                </a:r>
                <a:r>
                  <a:rPr lang="fr-FR" dirty="0" err="1"/>
                  <a:t>hàm</a:t>
                </a:r>
                <a:r>
                  <a:rPr lang="fr-FR" dirty="0"/>
                  <a:t> L sang </a:t>
                </a:r>
                <a:r>
                  <a:rPr lang="fr-FR" dirty="0" err="1"/>
                  <a:t>bài</a:t>
                </a:r>
                <a:r>
                  <a:rPr lang="fr-FR" dirty="0"/>
                  <a:t> </a:t>
                </a:r>
                <a:r>
                  <a:rPr lang="fr-FR" dirty="0" err="1"/>
                  <a:t>toán</a:t>
                </a:r>
                <a:r>
                  <a:rPr lang="fr-FR" dirty="0"/>
                  <a:t> </a:t>
                </a:r>
                <a:r>
                  <a:rPr lang="fr-FR" dirty="0" err="1"/>
                  <a:t>cực</a:t>
                </a:r>
                <a:r>
                  <a:rPr lang="fr-FR" dirty="0"/>
                  <a:t> </a:t>
                </a:r>
                <a:r>
                  <a:rPr lang="fr-FR" dirty="0" err="1"/>
                  <a:t>đại</a:t>
                </a:r>
                <a:r>
                  <a:rPr lang="fr-FR" dirty="0"/>
                  <a:t> </a:t>
                </a:r>
                <a:r>
                  <a:rPr lang="fr-FR" dirty="0" err="1"/>
                  <a:t>hàm</a:t>
                </a:r>
                <a:r>
                  <a:rPr lang="fr-FR" dirty="0"/>
                  <a:t> g. Ta </a:t>
                </a:r>
                <a:r>
                  <a:rPr lang="fr-FR" dirty="0" err="1"/>
                  <a:t>thu</a:t>
                </a:r>
                <a:r>
                  <a:rPr lang="fr-FR" dirty="0"/>
                  <a:t> </a:t>
                </a:r>
                <a:r>
                  <a:rPr lang="fr-FR" dirty="0" err="1"/>
                  <a:t>được</a:t>
                </a:r>
                <a:r>
                  <a:rPr lang="fr-FR" dirty="0"/>
                  <a:t> </a:t>
                </a:r>
                <a:r>
                  <a:rPr lang="fr-FR" dirty="0" err="1"/>
                  <a:t>bài</a:t>
                </a:r>
                <a:r>
                  <a:rPr lang="fr-FR" dirty="0"/>
                  <a:t> </a:t>
                </a:r>
                <a:r>
                  <a:rPr lang="fr-FR" dirty="0" err="1"/>
                  <a:t>toán</a:t>
                </a:r>
                <a:r>
                  <a:rPr lang="fr-FR" dirty="0"/>
                  <a:t> </a:t>
                </a:r>
                <a:r>
                  <a:rPr lang="fr-FR" dirty="0" err="1"/>
                  <a:t>đối</a:t>
                </a:r>
                <a:r>
                  <a:rPr lang="fr-FR" dirty="0"/>
                  <a:t> </a:t>
                </a:r>
                <a:r>
                  <a:rPr lang="fr-FR" dirty="0" err="1"/>
                  <a:t>ngẫu</a:t>
                </a:r>
                <a:r>
                  <a:rPr lang="fr-FR" dirty="0"/>
                  <a:t> </a:t>
                </a:r>
                <a:r>
                  <a:rPr lang="fr-FR" dirty="0" err="1"/>
                  <a:t>của</a:t>
                </a:r>
                <a:r>
                  <a:rPr lang="fr-FR" dirty="0"/>
                  <a:t> </a:t>
                </a:r>
                <a:r>
                  <a:rPr lang="fr-FR" dirty="0" err="1"/>
                  <a:t>bài</a:t>
                </a:r>
                <a:r>
                  <a:rPr lang="fr-FR" dirty="0"/>
                  <a:t> </a:t>
                </a:r>
                <a:r>
                  <a:rPr lang="fr-FR" dirty="0" err="1"/>
                  <a:t>toán</a:t>
                </a:r>
                <a:r>
                  <a:rPr lang="fr-FR" dirty="0"/>
                  <a:t> (1) </a:t>
                </a:r>
                <a:r>
                  <a:rPr lang="fr-FR" dirty="0" err="1"/>
                  <a:t>như</a:t>
                </a:r>
                <a:r>
                  <a:rPr lang="fr-FR" dirty="0"/>
                  <a:t> </a:t>
                </a:r>
                <a:r>
                  <a:rPr lang="fr-FR" dirty="0" err="1"/>
                  <a:t>sau</a:t>
                </a:r>
                <a:r>
                  <a:rPr lang="fr-FR" dirty="0"/>
                  <a:t> :</a:t>
                </a:r>
                <a:endParaRPr lang="vi-VN" dirty="0"/>
              </a:p>
              <a:p>
                <a:r>
                  <a:rPr lang="fr-FR" dirty="0"/>
                  <a:t>				</a:t>
                </a:r>
                <a14:m>
                  <m:oMath xmlns:m="http://schemas.openxmlformats.org/officeDocument/2006/math">
                    <m:r>
                      <a:rPr lang="fr-FR" b="1" i="1">
                        <a:latin typeface="Cambria Math" panose="02040503050406030204" pitchFamily="18" charset="0"/>
                      </a:rPr>
                      <m:t>𝝀</m:t>
                    </m:r>
                    <m:r>
                      <a:rPr lang="fr-FR" b="1" i="1">
                        <a:latin typeface="Cambria Math" panose="02040503050406030204" pitchFamily="18" charset="0"/>
                      </a:rPr>
                      <m:t>=</m:t>
                    </m:r>
                    <m:r>
                      <a:rPr lang="fr-FR" i="1">
                        <a:latin typeface="Cambria Math" panose="02040503050406030204" pitchFamily="18" charset="0"/>
                      </a:rPr>
                      <m:t>𝑎𝑟𝑔</m:t>
                    </m:r>
                    <m:func>
                      <m:funcPr>
                        <m:ctrlPr>
                          <a:rPr lang="vi-VN" i="1">
                            <a:latin typeface="Cambria Math" panose="02040503050406030204" pitchFamily="18" charset="0"/>
                          </a:rPr>
                        </m:ctrlPr>
                      </m:funcPr>
                      <m:fName>
                        <m:limLow>
                          <m:limLowPr>
                            <m:ctrlPr>
                              <a:rPr lang="vi-VN" i="1">
                                <a:latin typeface="Cambria Math" panose="02040503050406030204" pitchFamily="18" charset="0"/>
                              </a:rPr>
                            </m:ctrlPr>
                          </m:limLowPr>
                          <m:e>
                            <m:r>
                              <m:rPr>
                                <m:sty m:val="p"/>
                              </m:rPr>
                              <a:rPr lang="fr-FR">
                                <a:latin typeface="Cambria Math" panose="02040503050406030204" pitchFamily="18" charset="0"/>
                              </a:rPr>
                              <m:t>max</m:t>
                            </m:r>
                          </m:e>
                          <m:lim>
                            <m:r>
                              <a:rPr lang="fr-FR" b="1" i="1">
                                <a:latin typeface="Cambria Math" panose="02040503050406030204" pitchFamily="18" charset="0"/>
                              </a:rPr>
                              <m:t>𝝀</m:t>
                            </m:r>
                          </m:lim>
                        </m:limLow>
                      </m:fName>
                      <m:e>
                        <m:r>
                          <a:rPr lang="fr-FR" i="1">
                            <a:latin typeface="Cambria Math" panose="02040503050406030204" pitchFamily="18" charset="0"/>
                          </a:rPr>
                          <m:t>𝑔</m:t>
                        </m:r>
                        <m:r>
                          <a:rPr lang="fr-FR" i="1">
                            <a:latin typeface="Cambria Math" panose="02040503050406030204" pitchFamily="18" charset="0"/>
                          </a:rPr>
                          <m:t>(</m:t>
                        </m:r>
                        <m:r>
                          <a:rPr lang="fr-FR" b="1" i="1">
                            <a:latin typeface="Cambria Math" panose="02040503050406030204" pitchFamily="18" charset="0"/>
                          </a:rPr>
                          <m:t>𝝀</m:t>
                        </m:r>
                        <m:r>
                          <a:rPr lang="fr-FR" b="1" i="1">
                            <a:latin typeface="Cambria Math" panose="02040503050406030204" pitchFamily="18" charset="0"/>
                          </a:rPr>
                          <m:t>)</m:t>
                        </m:r>
                      </m:e>
                    </m:func>
                  </m:oMath>
                </a14:m>
                <a:r>
                  <a:rPr lang="fr-FR" dirty="0"/>
                  <a:t>                                        (6)</a:t>
                </a:r>
                <a:endParaRPr lang="vi-VN" dirty="0"/>
              </a:p>
              <a:p>
                <a:r>
                  <a:rPr lang="fr-FR" dirty="0"/>
                  <a:t>				</a:t>
                </a:r>
                <a:r>
                  <a:rPr lang="fr-FR" dirty="0" err="1"/>
                  <a:t>Thỏa</a:t>
                </a:r>
                <a:r>
                  <a:rPr lang="fr-FR" dirty="0"/>
                  <a:t> </a:t>
                </a:r>
                <a:r>
                  <a:rPr lang="fr-FR" dirty="0" err="1"/>
                  <a:t>mãn</a:t>
                </a:r>
                <a:r>
                  <a:rPr lang="fr-FR" dirty="0"/>
                  <a:t> : </a:t>
                </a:r>
                <a14:m>
                  <m:oMath xmlns:m="http://schemas.openxmlformats.org/officeDocument/2006/math">
                    <m:nary>
                      <m:naryPr>
                        <m:chr m:val="∑"/>
                        <m:limLoc m:val="undOvr"/>
                        <m:ctrlPr>
                          <a:rPr lang="vi-VN" i="1">
                            <a:latin typeface="Cambria Math" panose="02040503050406030204" pitchFamily="18" charset="0"/>
                          </a:rPr>
                        </m:ctrlPr>
                      </m:naryPr>
                      <m:sub>
                        <m:r>
                          <a:rPr lang="fr-FR" i="1">
                            <a:latin typeface="Cambria Math" panose="02040503050406030204" pitchFamily="18" charset="0"/>
                          </a:rPr>
                          <m:t>𝑛</m:t>
                        </m:r>
                        <m:r>
                          <a:rPr lang="fr-FR" i="1">
                            <a:latin typeface="Cambria Math" panose="02040503050406030204" pitchFamily="18" charset="0"/>
                          </a:rPr>
                          <m:t>=1</m:t>
                        </m:r>
                      </m:sub>
                      <m:sup>
                        <m:r>
                          <a:rPr lang="fr-FR" i="1">
                            <a:latin typeface="Cambria Math" panose="02040503050406030204" pitchFamily="18" charset="0"/>
                          </a:rPr>
                          <m:t>𝑁</m:t>
                        </m:r>
                      </m:sup>
                      <m:e>
                        <m:sSub>
                          <m:sSubPr>
                            <m:ctrlPr>
                              <a:rPr lang="vi-VN" i="1">
                                <a:latin typeface="Cambria Math" panose="02040503050406030204" pitchFamily="18" charset="0"/>
                              </a:rPr>
                            </m:ctrlPr>
                          </m:sSubPr>
                          <m:e>
                            <m:r>
                              <a:rPr lang="fr-FR" i="1">
                                <a:latin typeface="Cambria Math" panose="02040503050406030204" pitchFamily="18" charset="0"/>
                              </a:rPr>
                              <m:t>𝜆</m:t>
                            </m:r>
                          </m:e>
                          <m:sub>
                            <m:r>
                              <a:rPr lang="fr-FR" i="1">
                                <a:latin typeface="Cambria Math" panose="02040503050406030204" pitchFamily="18" charset="0"/>
                              </a:rPr>
                              <m:t>𝑛</m:t>
                            </m:r>
                          </m:sub>
                        </m:sSub>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𝑛</m:t>
                            </m:r>
                          </m:sub>
                        </m:sSub>
                        <m:r>
                          <a:rPr lang="vi-VN" b="0" i="1" smtClean="0">
                            <a:latin typeface="Cambria Math" panose="02040503050406030204" pitchFamily="18" charset="0"/>
                          </a:rPr>
                          <m:t>=0</m:t>
                        </m:r>
                        <m:r>
                          <a:rPr lang="fr-FR" i="1">
                            <a:latin typeface="Cambria Math" panose="02040503050406030204" pitchFamily="18" charset="0"/>
                          </a:rPr>
                          <m:t>   </m:t>
                        </m:r>
                        <m:r>
                          <a:rPr lang="fr-FR" i="1">
                            <a:latin typeface="Cambria Math" panose="02040503050406030204" pitchFamily="18" charset="0"/>
                          </a:rPr>
                          <m:t>𝑣</m:t>
                        </m:r>
                        <m:r>
                          <a:rPr lang="fr-FR" i="1">
                            <a:latin typeface="Cambria Math" panose="02040503050406030204" pitchFamily="18" charset="0"/>
                          </a:rPr>
                          <m:t>ớ</m:t>
                        </m:r>
                        <m:r>
                          <a:rPr lang="fr-FR" i="1">
                            <a:latin typeface="Cambria Math" panose="02040503050406030204" pitchFamily="18" charset="0"/>
                          </a:rPr>
                          <m:t>𝑖</m:t>
                        </m:r>
                        <m:r>
                          <a:rPr lang="fr-FR" i="1">
                            <a:latin typeface="Cambria Math" panose="02040503050406030204" pitchFamily="18" charset="0"/>
                          </a:rPr>
                          <m:t>  </m:t>
                        </m:r>
                        <m:sSub>
                          <m:sSubPr>
                            <m:ctrlPr>
                              <a:rPr lang="vi-VN" i="1">
                                <a:latin typeface="Cambria Math" panose="02040503050406030204" pitchFamily="18" charset="0"/>
                              </a:rPr>
                            </m:ctrlPr>
                          </m:sSubPr>
                          <m:e>
                            <m:r>
                              <a:rPr lang="fr-FR" i="1">
                                <a:latin typeface="Cambria Math" panose="02040503050406030204" pitchFamily="18" charset="0"/>
                              </a:rPr>
                              <m:t>𝜆</m:t>
                            </m:r>
                          </m:e>
                          <m:sub>
                            <m:r>
                              <a:rPr lang="fr-FR" i="1">
                                <a:latin typeface="Cambria Math" panose="02040503050406030204" pitchFamily="18" charset="0"/>
                              </a:rPr>
                              <m:t>𝑛</m:t>
                            </m:r>
                          </m:sub>
                        </m:sSub>
                        <m:r>
                          <a:rPr lang="fr-FR" i="1">
                            <a:latin typeface="Cambria Math" panose="02040503050406030204" pitchFamily="18" charset="0"/>
                          </a:rPr>
                          <m:t>≥0.</m:t>
                        </m:r>
                      </m:e>
                    </m:nary>
                  </m:oMath>
                </a14:m>
                <a:endParaRPr lang="en-US" dirty="0"/>
              </a:p>
              <a:p>
                <a:r>
                  <a:rPr lang="vi-VN" dirty="0"/>
                  <a:t>Ràng buộc thứ hai được lấy từ (4).</a:t>
                </a:r>
              </a:p>
              <a:p>
                <a:r>
                  <a:rPr lang="vi-VN" dirty="0"/>
                  <a:t>Trong bài toán đối ngẫu này, số lượng tham số phải tính là N là số chiều của </a:t>
                </a:r>
                <a14:m>
                  <m:oMath xmlns:m="http://schemas.openxmlformats.org/officeDocument/2006/math">
                    <m:r>
                      <a:rPr lang="fr-FR" b="1" i="1">
                        <a:latin typeface="Cambria Math" panose="02040503050406030204" pitchFamily="18" charset="0"/>
                      </a:rPr>
                      <m:t>𝝀</m:t>
                    </m:r>
                  </m:oMath>
                </a14:m>
                <a:r>
                  <a:rPr lang="vi-VN" dirty="0"/>
                  <a:t> cũng chính là số điểm dữ liệu trong khi bài toán gốc số tham số cần tìm là d+1, tức là số chiều của vecto x và b. Trong nhiều trường hợp số chiều N lớn hơn rất nhiều số chiều của dữ liệu thì việc giải bài toán đối ngẫu phức tạp hơn rất nhiều. Tuy nhiên bài toán này cần có điều kiện Karush-Kuhn-Tucker (KKT) trong đó có điều kiện đặc biệt để phát triển phương pháp tổng quát của SVM.</a:t>
                </a:r>
              </a:p>
              <a:p>
                <a:endParaRPr lang="en-US" dirty="0"/>
              </a:p>
              <a:p>
                <a:endParaRPr lang="en-US" dirty="0"/>
              </a:p>
              <a:p>
                <a:endParaRPr lang="en-US" dirty="0"/>
              </a:p>
              <a:p>
                <a:endParaRPr lang="en-US" dirty="0"/>
              </a:p>
              <a:p>
                <a:endParaRPr lang="en-US" dirty="0"/>
              </a:p>
              <a:p>
                <a:endParaRPr lang="vi-VN" dirty="0"/>
              </a:p>
              <a:p>
                <a:endParaRPr lang="vi-VN" dirty="0"/>
              </a:p>
            </p:txBody>
          </p:sp>
        </mc:Choice>
        <mc:Fallback xmlns="">
          <p:sp>
            <p:nvSpPr>
              <p:cNvPr id="3" name="Content Placeholder 2">
                <a:extLst>
                  <a:ext uri="{FF2B5EF4-FFF2-40B4-BE49-F238E27FC236}">
                    <a16:creationId xmlns:a16="http://schemas.microsoft.com/office/drawing/2014/main" id="{ECFEC923-D31E-4B35-87FA-450948DECAA8}"/>
                  </a:ext>
                </a:extLst>
              </p:cNvPr>
              <p:cNvSpPr>
                <a:spLocks noGrp="1" noRot="1" noChangeAspect="1" noMove="1" noResize="1" noEditPoints="1" noAdjustHandles="1" noChangeArrowheads="1" noChangeShapeType="1" noTextEdit="1"/>
              </p:cNvSpPr>
              <p:nvPr>
                <p:ph idx="1"/>
              </p:nvPr>
            </p:nvSpPr>
            <p:spPr>
              <a:xfrm>
                <a:off x="410817" y="365124"/>
                <a:ext cx="11343861" cy="6447155"/>
              </a:xfrm>
              <a:blipFill>
                <a:blip r:embed="rId2"/>
                <a:stretch>
                  <a:fillRect l="-699" t="-568" r="-1290"/>
                </a:stretch>
              </a:blipFill>
            </p:spPr>
            <p:txBody>
              <a:bodyPr/>
              <a:lstStyle/>
              <a:p>
                <a:r>
                  <a:rPr lang="vi-VN">
                    <a:noFill/>
                  </a:rPr>
                  <a:t> </a:t>
                </a:r>
              </a:p>
            </p:txBody>
          </p:sp>
        </mc:Fallback>
      </mc:AlternateContent>
    </p:spTree>
    <p:extLst>
      <p:ext uri="{BB962C8B-B14F-4D97-AF65-F5344CB8AC3E}">
        <p14:creationId xmlns:p14="http://schemas.microsoft.com/office/powerpoint/2010/main" val="3511620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BB6A4-8E6E-4B09-9F1D-7594EB864621}"/>
              </a:ext>
            </a:extLst>
          </p:cNvPr>
          <p:cNvSpPr>
            <a:spLocks noGrp="1"/>
          </p:cNvSpPr>
          <p:nvPr>
            <p:ph type="title"/>
          </p:nvPr>
        </p:nvSpPr>
        <p:spPr/>
        <p:txBody>
          <a:bodyPr>
            <a:normAutofit fontScale="90000"/>
          </a:bodyPr>
          <a:lstStyle/>
          <a:p>
            <a:endParaRPr lang="vi-V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155333-F8A5-4A71-9F2E-F52AC5C1CA75}"/>
                  </a:ext>
                </a:extLst>
              </p:cNvPr>
              <p:cNvSpPr>
                <a:spLocks noGrp="1"/>
              </p:cNvSpPr>
              <p:nvPr>
                <p:ph idx="1"/>
              </p:nvPr>
            </p:nvSpPr>
            <p:spPr>
              <a:xfrm>
                <a:off x="600891" y="319406"/>
                <a:ext cx="11021266" cy="6412698"/>
              </a:xfrm>
            </p:spPr>
            <p:txBody>
              <a:bodyPr/>
              <a:lstStyle/>
              <a:p>
                <a:r>
                  <a:rPr lang="vi-VN" b="1" dirty="0"/>
                  <a:t>Điều kiện KTT</a:t>
                </a:r>
              </a:p>
              <a:p>
                <a:r>
                  <a:rPr lang="vi-VN" sz="2000" dirty="0"/>
                  <a:t>Đây là bài toán lồi và đối ngẫu mạnh nên nghiệm của bài toán thỏa mãn điều kiện KTT như sau với các biến W. B và </a:t>
                </a:r>
                <a14:m>
                  <m:oMath xmlns:m="http://schemas.openxmlformats.org/officeDocument/2006/math">
                    <m:r>
                      <a:rPr lang="fr-FR" sz="2000" b="1" i="1">
                        <a:latin typeface="Cambria Math" panose="02040503050406030204" pitchFamily="18" charset="0"/>
                      </a:rPr>
                      <m:t>𝝀</m:t>
                    </m:r>
                  </m:oMath>
                </a14:m>
                <a:r>
                  <a:rPr lang="vi-VN" sz="2000" dirty="0"/>
                  <a:t>:</a:t>
                </a:r>
              </a:p>
              <a:p>
                <a:r>
                  <a:rPr lang="vi-VN" sz="2000" dirty="0"/>
                  <a:t>		</a:t>
                </a:r>
                <a14:m>
                  <m:oMath xmlns:m="http://schemas.openxmlformats.org/officeDocument/2006/math">
                    <m:r>
                      <a:rPr lang="vi-VN" sz="2000" b="0" i="1" smtClean="0">
                        <a:latin typeface="Cambria Math" panose="02040503050406030204" pitchFamily="18" charset="0"/>
                      </a:rPr>
                      <m:t>1−</m:t>
                    </m:r>
                    <m:sSub>
                      <m:sSubPr>
                        <m:ctrlPr>
                          <a:rPr lang="vi-VN" sz="2000" b="0" i="1" smtClean="0">
                            <a:latin typeface="Cambria Math" panose="02040503050406030204" pitchFamily="18" charset="0"/>
                          </a:rPr>
                        </m:ctrlPr>
                      </m:sSubPr>
                      <m:e>
                        <m:r>
                          <a:rPr lang="vi-VN" sz="2000" b="0" i="1" smtClean="0">
                            <a:latin typeface="Cambria Math" panose="02040503050406030204" pitchFamily="18" charset="0"/>
                          </a:rPr>
                          <m:t>𝑦</m:t>
                        </m:r>
                      </m:e>
                      <m:sub>
                        <m:r>
                          <a:rPr lang="vi-VN" sz="2000" b="0" i="1" smtClean="0">
                            <a:latin typeface="Cambria Math" panose="02040503050406030204" pitchFamily="18" charset="0"/>
                          </a:rPr>
                          <m:t>𝑛</m:t>
                        </m:r>
                      </m:sub>
                    </m:sSub>
                    <m:d>
                      <m:dPr>
                        <m:ctrlPr>
                          <a:rPr lang="vi-VN" sz="2000" b="0" i="1" smtClean="0">
                            <a:latin typeface="Cambria Math" panose="02040503050406030204" pitchFamily="18" charset="0"/>
                          </a:rPr>
                        </m:ctrlPr>
                      </m:dPr>
                      <m:e>
                        <m:sSup>
                          <m:sSupPr>
                            <m:ctrlPr>
                              <a:rPr lang="vi-VN" sz="2000" b="1" i="1" smtClean="0">
                                <a:latin typeface="Cambria Math" panose="02040503050406030204" pitchFamily="18" charset="0"/>
                              </a:rPr>
                            </m:ctrlPr>
                          </m:sSupPr>
                          <m:e>
                            <m:r>
                              <a:rPr lang="vi-VN" sz="2000" b="1" i="1" smtClean="0">
                                <a:latin typeface="Cambria Math" panose="02040503050406030204" pitchFamily="18" charset="0"/>
                              </a:rPr>
                              <m:t>𝒘</m:t>
                            </m:r>
                          </m:e>
                          <m:sup>
                            <m:r>
                              <a:rPr lang="vi-VN" sz="2000" b="1" i="1" smtClean="0">
                                <a:latin typeface="Cambria Math" panose="02040503050406030204" pitchFamily="18" charset="0"/>
                              </a:rPr>
                              <m:t>𝑻</m:t>
                            </m:r>
                          </m:sup>
                        </m:sSup>
                        <m:sSub>
                          <m:sSubPr>
                            <m:ctrlPr>
                              <a:rPr lang="vi-VN" sz="2000" b="1" i="1" smtClean="0">
                                <a:latin typeface="Cambria Math" panose="02040503050406030204" pitchFamily="18" charset="0"/>
                              </a:rPr>
                            </m:ctrlPr>
                          </m:sSubPr>
                          <m:e>
                            <m:r>
                              <a:rPr lang="vi-VN" sz="2000" b="1" i="1" smtClean="0">
                                <a:latin typeface="Cambria Math" panose="02040503050406030204" pitchFamily="18" charset="0"/>
                              </a:rPr>
                              <m:t>𝒙</m:t>
                            </m:r>
                          </m:e>
                          <m:sub>
                            <m:r>
                              <a:rPr lang="vi-VN" sz="2000" b="1" i="1" smtClean="0">
                                <a:latin typeface="Cambria Math" panose="02040503050406030204" pitchFamily="18" charset="0"/>
                              </a:rPr>
                              <m:t>𝒏</m:t>
                            </m:r>
                          </m:sub>
                        </m:sSub>
                        <m:r>
                          <a:rPr lang="vi-VN" sz="2000" b="0" i="1" smtClean="0">
                            <a:latin typeface="Cambria Math" panose="02040503050406030204" pitchFamily="18" charset="0"/>
                          </a:rPr>
                          <m:t>+</m:t>
                        </m:r>
                        <m:r>
                          <a:rPr lang="vi-VN" sz="2000" b="0" i="1" smtClean="0">
                            <a:latin typeface="Cambria Math" panose="02040503050406030204" pitchFamily="18" charset="0"/>
                          </a:rPr>
                          <m:t>𝑏</m:t>
                        </m:r>
                      </m:e>
                    </m:d>
                    <m:r>
                      <a:rPr lang="vi-VN" sz="2000" b="0" i="1" smtClean="0">
                        <a:latin typeface="Cambria Math" panose="02040503050406030204" pitchFamily="18" charset="0"/>
                        <a:ea typeface="Cambria Math" panose="02040503050406030204" pitchFamily="18" charset="0"/>
                      </a:rPr>
                      <m:t>≤0   ∀</m:t>
                    </m:r>
                    <m:r>
                      <a:rPr lang="vi-VN" sz="2000" b="0" i="1" smtClean="0">
                        <a:latin typeface="Cambria Math" panose="02040503050406030204" pitchFamily="18" charset="0"/>
                        <a:ea typeface="Cambria Math" panose="02040503050406030204" pitchFamily="18" charset="0"/>
                      </a:rPr>
                      <m:t>𝑛</m:t>
                    </m:r>
                    <m:r>
                      <a:rPr lang="vi-VN" sz="2000" b="0" i="1" smtClean="0">
                        <a:latin typeface="Cambria Math" panose="02040503050406030204" pitchFamily="18" charset="0"/>
                        <a:ea typeface="Cambria Math" panose="02040503050406030204" pitchFamily="18" charset="0"/>
                      </a:rPr>
                      <m:t>=1,2,…,</m:t>
                    </m:r>
                    <m:r>
                      <a:rPr lang="vi-VN" sz="2000" b="0" i="1" smtClean="0">
                        <a:latin typeface="Cambria Math" panose="02040503050406030204" pitchFamily="18" charset="0"/>
                        <a:ea typeface="Cambria Math" panose="02040503050406030204" pitchFamily="18" charset="0"/>
                      </a:rPr>
                      <m:t>𝑁</m:t>
                    </m:r>
                  </m:oMath>
                </a14:m>
                <a:r>
                  <a:rPr lang="vi-VN" sz="2000" b="0" dirty="0">
                    <a:ea typeface="Cambria Math" panose="02040503050406030204" pitchFamily="18" charset="0"/>
                  </a:rPr>
                  <a:t>                	            (7)</a:t>
                </a:r>
              </a:p>
              <a:p>
                <a:r>
                  <a:rPr lang="vi-VN" sz="2000" dirty="0"/>
                  <a:t>				</a:t>
                </a:r>
                <a14:m>
                  <m:oMath xmlns:m="http://schemas.openxmlformats.org/officeDocument/2006/math">
                    <m:sSub>
                      <m:sSubPr>
                        <m:ctrlPr>
                          <a:rPr lang="vi-VN" sz="2000" i="1" smtClean="0">
                            <a:latin typeface="Cambria Math" panose="02040503050406030204" pitchFamily="18" charset="0"/>
                          </a:rPr>
                        </m:ctrlPr>
                      </m:sSubPr>
                      <m:e>
                        <m:r>
                          <m:rPr>
                            <m:sty m:val="p"/>
                          </m:rPr>
                          <a:rPr lang="fr-FR" sz="2000" b="0" i="0">
                            <a:latin typeface="Cambria Math" panose="02040503050406030204" pitchFamily="18" charset="0"/>
                          </a:rPr>
                          <m:t>λ</m:t>
                        </m:r>
                      </m:e>
                      <m:sub>
                        <m:r>
                          <m:rPr>
                            <m:sty m:val="p"/>
                          </m:rPr>
                          <a:rPr lang="vi-VN" sz="2000" b="0" i="0" smtClean="0">
                            <a:latin typeface="Cambria Math" panose="02040503050406030204" pitchFamily="18" charset="0"/>
                          </a:rPr>
                          <m:t>n</m:t>
                        </m:r>
                      </m:sub>
                    </m:sSub>
                    <m:r>
                      <a:rPr lang="vi-VN" sz="2000" i="1" smtClean="0">
                        <a:latin typeface="Cambria Math" panose="02040503050406030204" pitchFamily="18" charset="0"/>
                        <a:ea typeface="Cambria Math" panose="02040503050406030204" pitchFamily="18" charset="0"/>
                      </a:rPr>
                      <m:t>≥</m:t>
                    </m:r>
                    <m:r>
                      <a:rPr lang="vi-VN" sz="2000" b="0" i="1" smtClean="0">
                        <a:latin typeface="Cambria Math" panose="02040503050406030204" pitchFamily="18" charset="0"/>
                        <a:ea typeface="Cambria Math" panose="02040503050406030204" pitchFamily="18" charset="0"/>
                      </a:rPr>
                      <m:t>0,  </m:t>
                    </m:r>
                    <m:r>
                      <a:rPr lang="vi-VN" sz="2000" i="1">
                        <a:latin typeface="Cambria Math" panose="02040503050406030204" pitchFamily="18" charset="0"/>
                        <a:ea typeface="Cambria Math" panose="02040503050406030204" pitchFamily="18" charset="0"/>
                      </a:rPr>
                      <m:t>∀</m:t>
                    </m:r>
                    <m:r>
                      <a:rPr lang="vi-VN" sz="2000" i="1">
                        <a:latin typeface="Cambria Math" panose="02040503050406030204" pitchFamily="18" charset="0"/>
                        <a:ea typeface="Cambria Math" panose="02040503050406030204" pitchFamily="18" charset="0"/>
                      </a:rPr>
                      <m:t>𝑛</m:t>
                    </m:r>
                    <m:r>
                      <a:rPr lang="vi-VN" sz="2000" i="1">
                        <a:latin typeface="Cambria Math" panose="02040503050406030204" pitchFamily="18" charset="0"/>
                        <a:ea typeface="Cambria Math" panose="02040503050406030204" pitchFamily="18" charset="0"/>
                      </a:rPr>
                      <m:t>=1,2,…,</m:t>
                    </m:r>
                    <m:r>
                      <a:rPr lang="vi-VN" sz="2000" i="1">
                        <a:latin typeface="Cambria Math" panose="02040503050406030204" pitchFamily="18" charset="0"/>
                        <a:ea typeface="Cambria Math" panose="02040503050406030204" pitchFamily="18" charset="0"/>
                      </a:rPr>
                      <m:t>𝑁</m:t>
                    </m:r>
                  </m:oMath>
                </a14:m>
                <a:r>
                  <a:rPr lang="vi-VN" sz="2000" dirty="0"/>
                  <a:t>   			(8)</a:t>
                </a:r>
              </a:p>
              <a:p>
                <a:r>
                  <a:rPr lang="vi-VN" sz="2000" dirty="0"/>
                  <a:t>	     </a:t>
                </a:r>
                <a14:m>
                  <m:oMath xmlns:m="http://schemas.openxmlformats.org/officeDocument/2006/math">
                    <m:sSub>
                      <m:sSubPr>
                        <m:ctrlPr>
                          <a:rPr lang="vi-VN" sz="2000" i="1">
                            <a:latin typeface="Cambria Math" panose="02040503050406030204" pitchFamily="18" charset="0"/>
                          </a:rPr>
                        </m:ctrlPr>
                      </m:sSubPr>
                      <m:e>
                        <m:r>
                          <m:rPr>
                            <m:sty m:val="p"/>
                          </m:rPr>
                          <a:rPr lang="fr-FR" sz="2000">
                            <a:latin typeface="Cambria Math" panose="02040503050406030204" pitchFamily="18" charset="0"/>
                          </a:rPr>
                          <m:t>λ</m:t>
                        </m:r>
                      </m:e>
                      <m:sub>
                        <m:r>
                          <m:rPr>
                            <m:sty m:val="p"/>
                          </m:rPr>
                          <a:rPr lang="vi-VN" sz="2000">
                            <a:latin typeface="Cambria Math" panose="02040503050406030204" pitchFamily="18" charset="0"/>
                          </a:rPr>
                          <m:t>n</m:t>
                        </m:r>
                      </m:sub>
                    </m:sSub>
                    <m:d>
                      <m:dPr>
                        <m:ctrlPr>
                          <a:rPr lang="vi-VN" sz="2000" b="0" i="1" smtClean="0">
                            <a:latin typeface="Cambria Math" panose="02040503050406030204" pitchFamily="18" charset="0"/>
                          </a:rPr>
                        </m:ctrlPr>
                      </m:dPr>
                      <m:e>
                        <m:r>
                          <a:rPr lang="vi-VN" sz="2000" i="1">
                            <a:latin typeface="Cambria Math" panose="02040503050406030204" pitchFamily="18" charset="0"/>
                          </a:rPr>
                          <m:t>1−</m:t>
                        </m:r>
                        <m:sSub>
                          <m:sSubPr>
                            <m:ctrlPr>
                              <a:rPr lang="vi-VN" sz="2000" i="1">
                                <a:latin typeface="Cambria Math" panose="02040503050406030204" pitchFamily="18" charset="0"/>
                              </a:rPr>
                            </m:ctrlPr>
                          </m:sSubPr>
                          <m:e>
                            <m:r>
                              <a:rPr lang="vi-VN" sz="2000" i="1">
                                <a:latin typeface="Cambria Math" panose="02040503050406030204" pitchFamily="18" charset="0"/>
                              </a:rPr>
                              <m:t>𝑦</m:t>
                            </m:r>
                          </m:e>
                          <m:sub>
                            <m:r>
                              <a:rPr lang="vi-VN" sz="2000" i="1">
                                <a:latin typeface="Cambria Math" panose="02040503050406030204" pitchFamily="18" charset="0"/>
                              </a:rPr>
                              <m:t>𝑛</m:t>
                            </m:r>
                          </m:sub>
                        </m:sSub>
                        <m:d>
                          <m:dPr>
                            <m:ctrlPr>
                              <a:rPr lang="vi-VN" sz="2000" i="1">
                                <a:latin typeface="Cambria Math" panose="02040503050406030204" pitchFamily="18" charset="0"/>
                              </a:rPr>
                            </m:ctrlPr>
                          </m:dPr>
                          <m:e>
                            <m:sSup>
                              <m:sSupPr>
                                <m:ctrlPr>
                                  <a:rPr lang="vi-VN" sz="2000" b="1" i="1">
                                    <a:latin typeface="Cambria Math" panose="02040503050406030204" pitchFamily="18" charset="0"/>
                                  </a:rPr>
                                </m:ctrlPr>
                              </m:sSupPr>
                              <m:e>
                                <m:r>
                                  <a:rPr lang="vi-VN" sz="2000" b="1" i="1">
                                    <a:latin typeface="Cambria Math" panose="02040503050406030204" pitchFamily="18" charset="0"/>
                                  </a:rPr>
                                  <m:t>𝒘</m:t>
                                </m:r>
                              </m:e>
                              <m:sup>
                                <m:r>
                                  <a:rPr lang="vi-VN" sz="2000" b="1" i="1">
                                    <a:latin typeface="Cambria Math" panose="02040503050406030204" pitchFamily="18" charset="0"/>
                                  </a:rPr>
                                  <m:t>𝑻</m:t>
                                </m:r>
                              </m:sup>
                            </m:sSup>
                            <m:sSub>
                              <m:sSubPr>
                                <m:ctrlPr>
                                  <a:rPr lang="vi-VN" sz="2000" b="1" i="1">
                                    <a:latin typeface="Cambria Math" panose="02040503050406030204" pitchFamily="18" charset="0"/>
                                  </a:rPr>
                                </m:ctrlPr>
                              </m:sSubPr>
                              <m:e>
                                <m:r>
                                  <a:rPr lang="vi-VN" sz="2000" b="1" i="1">
                                    <a:latin typeface="Cambria Math" panose="02040503050406030204" pitchFamily="18" charset="0"/>
                                  </a:rPr>
                                  <m:t>𝒙</m:t>
                                </m:r>
                              </m:e>
                              <m:sub>
                                <m:r>
                                  <a:rPr lang="vi-VN" sz="2000" b="1" i="1">
                                    <a:latin typeface="Cambria Math" panose="02040503050406030204" pitchFamily="18" charset="0"/>
                                  </a:rPr>
                                  <m:t>𝒏</m:t>
                                </m:r>
                              </m:sub>
                            </m:sSub>
                            <m:r>
                              <a:rPr lang="vi-VN" sz="2000" i="1">
                                <a:latin typeface="Cambria Math" panose="02040503050406030204" pitchFamily="18" charset="0"/>
                              </a:rPr>
                              <m:t>+</m:t>
                            </m:r>
                            <m:r>
                              <a:rPr lang="vi-VN" sz="2000" i="1">
                                <a:latin typeface="Cambria Math" panose="02040503050406030204" pitchFamily="18" charset="0"/>
                              </a:rPr>
                              <m:t>𝑏</m:t>
                            </m:r>
                          </m:e>
                        </m:d>
                      </m:e>
                    </m:d>
                    <m:r>
                      <a:rPr lang="vi-VN" sz="2000" b="0" i="1" smtClean="0">
                        <a:latin typeface="Cambria Math" panose="02040503050406030204" pitchFamily="18" charset="0"/>
                      </a:rPr>
                      <m:t>=0,</m:t>
                    </m:r>
                    <m:r>
                      <a:rPr lang="vi-VN" sz="2000" i="1">
                        <a:latin typeface="Cambria Math" panose="02040503050406030204" pitchFamily="18" charset="0"/>
                        <a:ea typeface="Cambria Math" panose="02040503050406030204" pitchFamily="18" charset="0"/>
                      </a:rPr>
                      <m:t>∀</m:t>
                    </m:r>
                    <m:r>
                      <a:rPr lang="vi-VN" sz="2000" i="1">
                        <a:latin typeface="Cambria Math" panose="02040503050406030204" pitchFamily="18" charset="0"/>
                        <a:ea typeface="Cambria Math" panose="02040503050406030204" pitchFamily="18" charset="0"/>
                      </a:rPr>
                      <m:t>𝑛</m:t>
                    </m:r>
                    <m:r>
                      <a:rPr lang="vi-VN" sz="2000" i="1">
                        <a:latin typeface="Cambria Math" panose="02040503050406030204" pitchFamily="18" charset="0"/>
                        <a:ea typeface="Cambria Math" panose="02040503050406030204" pitchFamily="18" charset="0"/>
                      </a:rPr>
                      <m:t>=1,2,…,</m:t>
                    </m:r>
                    <m:r>
                      <a:rPr lang="vi-VN" sz="2000" i="1">
                        <a:latin typeface="Cambria Math" panose="02040503050406030204" pitchFamily="18" charset="0"/>
                        <a:ea typeface="Cambria Math" panose="02040503050406030204" pitchFamily="18" charset="0"/>
                      </a:rPr>
                      <m:t>𝑁</m:t>
                    </m:r>
                  </m:oMath>
                </a14:m>
                <a:r>
                  <a:rPr lang="vi-VN" sz="2000" dirty="0"/>
                  <a:t>		             (9)</a:t>
                </a:r>
              </a:p>
              <a:p>
                <a:r>
                  <a:rPr lang="vi-VN" sz="2000" dirty="0"/>
                  <a:t>			</a:t>
                </a:r>
                <a14:m>
                  <m:oMath xmlns:m="http://schemas.openxmlformats.org/officeDocument/2006/math">
                    <m:r>
                      <a:rPr lang="vi-VN" sz="2000" b="0" i="1" smtClean="0">
                        <a:latin typeface="Cambria Math" panose="02040503050406030204" pitchFamily="18" charset="0"/>
                      </a:rPr>
                      <m:t>𝑤</m:t>
                    </m:r>
                    <m:r>
                      <a:rPr lang="vi-VN" sz="2000" b="0" i="1" smtClean="0">
                        <a:latin typeface="Cambria Math" panose="02040503050406030204" pitchFamily="18" charset="0"/>
                      </a:rPr>
                      <m:t>=</m:t>
                    </m:r>
                    <m:nary>
                      <m:naryPr>
                        <m:chr m:val="∑"/>
                        <m:ctrlPr>
                          <a:rPr lang="vi-VN" sz="2000" b="0" i="1" smtClean="0">
                            <a:latin typeface="Cambria Math" panose="02040503050406030204" pitchFamily="18" charset="0"/>
                          </a:rPr>
                        </m:ctrlPr>
                      </m:naryPr>
                      <m:sub>
                        <m:r>
                          <m:rPr>
                            <m:brk m:alnAt="23"/>
                          </m:rPr>
                          <a:rPr lang="vi-VN" sz="2000" b="0" i="1" smtClean="0">
                            <a:latin typeface="Cambria Math" panose="02040503050406030204" pitchFamily="18" charset="0"/>
                          </a:rPr>
                          <m:t>𝑛</m:t>
                        </m:r>
                        <m:r>
                          <a:rPr lang="vi-VN" sz="2000" b="0" i="1" smtClean="0">
                            <a:latin typeface="Cambria Math" panose="02040503050406030204" pitchFamily="18" charset="0"/>
                          </a:rPr>
                          <m:t>=1</m:t>
                        </m:r>
                      </m:sub>
                      <m:sup>
                        <m:r>
                          <a:rPr lang="vi-VN" sz="2000" b="0" i="1" smtClean="0">
                            <a:latin typeface="Cambria Math" panose="02040503050406030204" pitchFamily="18" charset="0"/>
                          </a:rPr>
                          <m:t>𝑁</m:t>
                        </m:r>
                      </m:sup>
                      <m:e>
                        <m:sSub>
                          <m:sSubPr>
                            <m:ctrlPr>
                              <a:rPr lang="vi-VN" sz="2000" i="1">
                                <a:latin typeface="Cambria Math" panose="02040503050406030204" pitchFamily="18" charset="0"/>
                              </a:rPr>
                            </m:ctrlPr>
                          </m:sSubPr>
                          <m:e>
                            <m:r>
                              <m:rPr>
                                <m:sty m:val="p"/>
                              </m:rPr>
                              <a:rPr lang="fr-FR" sz="2000">
                                <a:latin typeface="Cambria Math" panose="02040503050406030204" pitchFamily="18" charset="0"/>
                              </a:rPr>
                              <m:t>λ</m:t>
                            </m:r>
                          </m:e>
                          <m:sub>
                            <m:r>
                              <m:rPr>
                                <m:sty m:val="p"/>
                              </m:rPr>
                              <a:rPr lang="vi-VN" sz="2000">
                                <a:latin typeface="Cambria Math" panose="02040503050406030204" pitchFamily="18" charset="0"/>
                              </a:rPr>
                              <m:t>n</m:t>
                            </m:r>
                          </m:sub>
                        </m:sSub>
                        <m:sSub>
                          <m:sSubPr>
                            <m:ctrlPr>
                              <a:rPr lang="vi-VN" sz="2000" i="1" smtClean="0">
                                <a:latin typeface="Cambria Math" panose="02040503050406030204" pitchFamily="18" charset="0"/>
                              </a:rPr>
                            </m:ctrlPr>
                          </m:sSubPr>
                          <m:e>
                            <m:r>
                              <a:rPr lang="vi-VN" sz="2000" b="0" i="1" smtClean="0">
                                <a:latin typeface="Cambria Math" panose="02040503050406030204" pitchFamily="18" charset="0"/>
                              </a:rPr>
                              <m:t>𝑦</m:t>
                            </m:r>
                          </m:e>
                          <m:sub>
                            <m:r>
                              <a:rPr lang="vi-VN" sz="2000" b="0" i="1" smtClean="0">
                                <a:latin typeface="Cambria Math" panose="02040503050406030204" pitchFamily="18" charset="0"/>
                              </a:rPr>
                              <m:t>𝑛</m:t>
                            </m:r>
                          </m:sub>
                        </m:sSub>
                        <m:sSub>
                          <m:sSubPr>
                            <m:ctrlPr>
                              <a:rPr lang="vi-VN" sz="2000" i="1" smtClean="0">
                                <a:latin typeface="Cambria Math" panose="02040503050406030204" pitchFamily="18" charset="0"/>
                              </a:rPr>
                            </m:ctrlPr>
                          </m:sSubPr>
                          <m:e>
                            <m:r>
                              <a:rPr lang="vi-VN" sz="2000" b="0" i="1" smtClean="0">
                                <a:latin typeface="Cambria Math" panose="02040503050406030204" pitchFamily="18" charset="0"/>
                              </a:rPr>
                              <m:t>𝑥</m:t>
                            </m:r>
                          </m:e>
                          <m:sub>
                            <m:r>
                              <a:rPr lang="vi-VN" sz="2000" b="0" i="1" smtClean="0">
                                <a:latin typeface="Cambria Math" panose="02040503050406030204" pitchFamily="18" charset="0"/>
                              </a:rPr>
                              <m:t>𝑛</m:t>
                            </m:r>
                          </m:sub>
                        </m:sSub>
                      </m:e>
                    </m:nary>
                  </m:oMath>
                </a14:m>
                <a:r>
                  <a:rPr lang="vi-VN" sz="2000" dirty="0"/>
                  <a:t>				(10)</a:t>
                </a:r>
              </a:p>
              <a:p>
                <a:r>
                  <a:rPr lang="vi-VN" sz="2000" dirty="0"/>
                  <a:t>			</a:t>
                </a:r>
                <a14:m>
                  <m:oMath xmlns:m="http://schemas.openxmlformats.org/officeDocument/2006/math">
                    <m:nary>
                      <m:naryPr>
                        <m:chr m:val="∑"/>
                        <m:ctrlPr>
                          <a:rPr lang="vi-VN" sz="2000" i="1" smtClean="0">
                            <a:latin typeface="Cambria Math" panose="02040503050406030204" pitchFamily="18" charset="0"/>
                          </a:rPr>
                        </m:ctrlPr>
                      </m:naryPr>
                      <m:sub>
                        <m:r>
                          <m:rPr>
                            <m:brk m:alnAt="23"/>
                          </m:rPr>
                          <a:rPr lang="vi-VN" sz="2000" b="0" i="1" smtClean="0">
                            <a:latin typeface="Cambria Math" panose="02040503050406030204" pitchFamily="18" charset="0"/>
                          </a:rPr>
                          <m:t>𝑖</m:t>
                        </m:r>
                        <m:r>
                          <a:rPr lang="vi-VN" sz="2000" b="0" i="1" smtClean="0">
                            <a:latin typeface="Cambria Math" panose="02040503050406030204" pitchFamily="18" charset="0"/>
                          </a:rPr>
                          <m:t>=1</m:t>
                        </m:r>
                      </m:sub>
                      <m:sup>
                        <m:r>
                          <a:rPr lang="vi-VN" sz="2000" b="0" i="1" smtClean="0">
                            <a:latin typeface="Cambria Math" panose="02040503050406030204" pitchFamily="18" charset="0"/>
                          </a:rPr>
                          <m:t>𝑁</m:t>
                        </m:r>
                      </m:sup>
                      <m:e>
                        <m:sSub>
                          <m:sSubPr>
                            <m:ctrlPr>
                              <a:rPr lang="vi-VN" sz="2000" i="1">
                                <a:latin typeface="Cambria Math" panose="02040503050406030204" pitchFamily="18" charset="0"/>
                              </a:rPr>
                            </m:ctrlPr>
                          </m:sSubPr>
                          <m:e>
                            <m:r>
                              <m:rPr>
                                <m:sty m:val="p"/>
                              </m:rPr>
                              <a:rPr lang="fr-FR" sz="2000">
                                <a:latin typeface="Cambria Math" panose="02040503050406030204" pitchFamily="18" charset="0"/>
                              </a:rPr>
                              <m:t>λ</m:t>
                            </m:r>
                          </m:e>
                          <m:sub>
                            <m:r>
                              <m:rPr>
                                <m:sty m:val="p"/>
                              </m:rPr>
                              <a:rPr lang="vi-VN" sz="2000">
                                <a:latin typeface="Cambria Math" panose="02040503050406030204" pitchFamily="18" charset="0"/>
                              </a:rPr>
                              <m:t>n</m:t>
                            </m:r>
                          </m:sub>
                        </m:sSub>
                        <m:sSub>
                          <m:sSubPr>
                            <m:ctrlPr>
                              <a:rPr lang="vi-VN" sz="2000" i="1">
                                <a:latin typeface="Cambria Math" panose="02040503050406030204" pitchFamily="18" charset="0"/>
                              </a:rPr>
                            </m:ctrlPr>
                          </m:sSubPr>
                          <m:e>
                            <m:r>
                              <a:rPr lang="vi-VN" sz="2000" i="1">
                                <a:latin typeface="Cambria Math" panose="02040503050406030204" pitchFamily="18" charset="0"/>
                              </a:rPr>
                              <m:t>𝑦</m:t>
                            </m:r>
                          </m:e>
                          <m:sub>
                            <m:r>
                              <a:rPr lang="vi-VN" sz="2000" i="1">
                                <a:latin typeface="Cambria Math" panose="02040503050406030204" pitchFamily="18" charset="0"/>
                              </a:rPr>
                              <m:t>𝑛</m:t>
                            </m:r>
                          </m:sub>
                        </m:sSub>
                        <m:r>
                          <a:rPr lang="vi-VN" sz="2000" b="0" i="1" smtClean="0">
                            <a:latin typeface="Cambria Math" panose="02040503050406030204" pitchFamily="18" charset="0"/>
                          </a:rPr>
                          <m:t>=0</m:t>
                        </m:r>
                      </m:e>
                    </m:nary>
                  </m:oMath>
                </a14:m>
                <a:r>
                  <a:rPr lang="vi-VN" sz="2000" dirty="0"/>
                  <a:t>					(11)</a:t>
                </a:r>
              </a:p>
              <a:p>
                <a:r>
                  <a:rPr lang="vi-VN" sz="2000" dirty="0"/>
                  <a:t>Trong đó điều kiện (9) là thú vị nhất vì ta có thể suy ra ngay </a:t>
                </a:r>
                <a14:m>
                  <m:oMath xmlns:m="http://schemas.openxmlformats.org/officeDocument/2006/math">
                    <m:sSub>
                      <m:sSubPr>
                        <m:ctrlPr>
                          <a:rPr lang="vi-VN" sz="2000" i="1">
                            <a:latin typeface="Cambria Math" panose="02040503050406030204" pitchFamily="18" charset="0"/>
                          </a:rPr>
                        </m:ctrlPr>
                      </m:sSubPr>
                      <m:e>
                        <m:r>
                          <m:rPr>
                            <m:sty m:val="p"/>
                          </m:rPr>
                          <a:rPr lang="fr-FR" sz="2000">
                            <a:latin typeface="Cambria Math" panose="02040503050406030204" pitchFamily="18" charset="0"/>
                          </a:rPr>
                          <m:t>λ</m:t>
                        </m:r>
                      </m:e>
                      <m:sub>
                        <m:r>
                          <m:rPr>
                            <m:sty m:val="p"/>
                          </m:rPr>
                          <a:rPr lang="vi-VN" sz="2000">
                            <a:latin typeface="Cambria Math" panose="02040503050406030204" pitchFamily="18" charset="0"/>
                          </a:rPr>
                          <m:t>n</m:t>
                        </m:r>
                      </m:sub>
                    </m:sSub>
                    <m:r>
                      <a:rPr lang="vi-VN" sz="2000" i="1">
                        <a:latin typeface="Cambria Math" panose="02040503050406030204" pitchFamily="18" charset="0"/>
                      </a:rPr>
                      <m:t>=0</m:t>
                    </m:r>
                  </m:oMath>
                </a14:m>
                <a:r>
                  <a:rPr lang="vi-VN" sz="2000" dirty="0"/>
                  <a:t> và </a:t>
                </a:r>
                <a:endParaRPr lang="vi-VN" sz="2000" i="1" dirty="0">
                  <a:latin typeface="Cambria Math" panose="02040503050406030204" pitchFamily="18" charset="0"/>
                </a:endParaRPr>
              </a:p>
              <a:p>
                <a14:m>
                  <m:oMath xmlns:m="http://schemas.openxmlformats.org/officeDocument/2006/math">
                    <m:r>
                      <a:rPr lang="vi-VN" sz="2000" i="1">
                        <a:latin typeface="Cambria Math" panose="02040503050406030204" pitchFamily="18" charset="0"/>
                      </a:rPr>
                      <m:t>1−</m:t>
                    </m:r>
                    <m:sSub>
                      <m:sSubPr>
                        <m:ctrlPr>
                          <a:rPr lang="vi-VN" sz="2000" i="1">
                            <a:latin typeface="Cambria Math" panose="02040503050406030204" pitchFamily="18" charset="0"/>
                          </a:rPr>
                        </m:ctrlPr>
                      </m:sSubPr>
                      <m:e>
                        <m:r>
                          <a:rPr lang="vi-VN" sz="2000" i="1">
                            <a:latin typeface="Cambria Math" panose="02040503050406030204" pitchFamily="18" charset="0"/>
                          </a:rPr>
                          <m:t>𝑦</m:t>
                        </m:r>
                      </m:e>
                      <m:sub>
                        <m:r>
                          <a:rPr lang="vi-VN" sz="2000" i="1">
                            <a:latin typeface="Cambria Math" panose="02040503050406030204" pitchFamily="18" charset="0"/>
                          </a:rPr>
                          <m:t>𝑛</m:t>
                        </m:r>
                      </m:sub>
                    </m:sSub>
                    <m:d>
                      <m:dPr>
                        <m:ctrlPr>
                          <a:rPr lang="vi-VN" sz="2000" i="1">
                            <a:latin typeface="Cambria Math" panose="02040503050406030204" pitchFamily="18" charset="0"/>
                          </a:rPr>
                        </m:ctrlPr>
                      </m:dPr>
                      <m:e>
                        <m:sSup>
                          <m:sSupPr>
                            <m:ctrlPr>
                              <a:rPr lang="vi-VN" sz="2000" b="1" i="1">
                                <a:latin typeface="Cambria Math" panose="02040503050406030204" pitchFamily="18" charset="0"/>
                              </a:rPr>
                            </m:ctrlPr>
                          </m:sSupPr>
                          <m:e>
                            <m:r>
                              <a:rPr lang="vi-VN" sz="2000" b="1" i="1">
                                <a:latin typeface="Cambria Math" panose="02040503050406030204" pitchFamily="18" charset="0"/>
                              </a:rPr>
                              <m:t>𝒘</m:t>
                            </m:r>
                          </m:e>
                          <m:sup>
                            <m:r>
                              <a:rPr lang="vi-VN" sz="2000" b="1" i="1">
                                <a:latin typeface="Cambria Math" panose="02040503050406030204" pitchFamily="18" charset="0"/>
                              </a:rPr>
                              <m:t>𝑻</m:t>
                            </m:r>
                          </m:sup>
                        </m:sSup>
                        <m:sSub>
                          <m:sSubPr>
                            <m:ctrlPr>
                              <a:rPr lang="vi-VN" sz="2000" b="1" i="1">
                                <a:latin typeface="Cambria Math" panose="02040503050406030204" pitchFamily="18" charset="0"/>
                              </a:rPr>
                            </m:ctrlPr>
                          </m:sSubPr>
                          <m:e>
                            <m:r>
                              <a:rPr lang="vi-VN" sz="2000" b="1" i="1">
                                <a:latin typeface="Cambria Math" panose="02040503050406030204" pitchFamily="18" charset="0"/>
                              </a:rPr>
                              <m:t>𝒙</m:t>
                            </m:r>
                          </m:e>
                          <m:sub>
                            <m:r>
                              <a:rPr lang="vi-VN" sz="2000" b="1" i="1">
                                <a:latin typeface="Cambria Math" panose="02040503050406030204" pitchFamily="18" charset="0"/>
                              </a:rPr>
                              <m:t>𝒏</m:t>
                            </m:r>
                          </m:sub>
                        </m:sSub>
                        <m:r>
                          <a:rPr lang="vi-VN" sz="2000" i="1">
                            <a:latin typeface="Cambria Math" panose="02040503050406030204" pitchFamily="18" charset="0"/>
                          </a:rPr>
                          <m:t>+</m:t>
                        </m:r>
                        <m:r>
                          <a:rPr lang="vi-VN" sz="2000" i="1">
                            <a:latin typeface="Cambria Math" panose="02040503050406030204" pitchFamily="18" charset="0"/>
                          </a:rPr>
                          <m:t>𝑏</m:t>
                        </m:r>
                      </m:e>
                    </m:d>
                  </m:oMath>
                </a14:m>
                <a:r>
                  <a:rPr lang="vi-VN" sz="2000" dirty="0"/>
                  <a:t>=0. Đẳng thức sau có thể suy ra </a:t>
                </a:r>
              </a:p>
              <a:p>
                <a:r>
                  <a:rPr lang="vi-VN" sz="2000" dirty="0"/>
                  <a:t>		</a:t>
                </a:r>
                <a:r>
                  <a:rPr lang="vi-VN" sz="2000" b="1" dirty="0"/>
                  <a:t> </a:t>
                </a:r>
                <a14:m>
                  <m:oMath xmlns:m="http://schemas.openxmlformats.org/officeDocument/2006/math">
                    <m:sSup>
                      <m:sSupPr>
                        <m:ctrlPr>
                          <a:rPr lang="vi-VN" sz="2000" b="1" i="1">
                            <a:latin typeface="Cambria Math" panose="02040503050406030204" pitchFamily="18" charset="0"/>
                          </a:rPr>
                        </m:ctrlPr>
                      </m:sSupPr>
                      <m:e>
                        <m:r>
                          <a:rPr lang="vi-VN" sz="2000" b="1" i="1">
                            <a:latin typeface="Cambria Math" panose="02040503050406030204" pitchFamily="18" charset="0"/>
                          </a:rPr>
                          <m:t>𝒘</m:t>
                        </m:r>
                      </m:e>
                      <m:sup>
                        <m:r>
                          <a:rPr lang="vi-VN" sz="2000" b="1" i="1">
                            <a:latin typeface="Cambria Math" panose="02040503050406030204" pitchFamily="18" charset="0"/>
                          </a:rPr>
                          <m:t>𝑻</m:t>
                        </m:r>
                      </m:sup>
                    </m:sSup>
                    <m:sSub>
                      <m:sSubPr>
                        <m:ctrlPr>
                          <a:rPr lang="vi-VN" sz="2000" b="1" i="1">
                            <a:latin typeface="Cambria Math" panose="02040503050406030204" pitchFamily="18" charset="0"/>
                          </a:rPr>
                        </m:ctrlPr>
                      </m:sSubPr>
                      <m:e>
                        <m:r>
                          <a:rPr lang="vi-VN" sz="2000" b="1" i="1">
                            <a:latin typeface="Cambria Math" panose="02040503050406030204" pitchFamily="18" charset="0"/>
                          </a:rPr>
                          <m:t>𝒙</m:t>
                        </m:r>
                      </m:e>
                      <m:sub>
                        <m:r>
                          <a:rPr lang="vi-VN" sz="2000" b="1" i="1">
                            <a:latin typeface="Cambria Math" panose="02040503050406030204" pitchFamily="18" charset="0"/>
                          </a:rPr>
                          <m:t>𝒏</m:t>
                        </m:r>
                      </m:sub>
                    </m:sSub>
                    <m:r>
                      <a:rPr lang="vi-VN" sz="2000" i="1">
                        <a:latin typeface="Cambria Math" panose="02040503050406030204" pitchFamily="18" charset="0"/>
                      </a:rPr>
                      <m:t>+</m:t>
                    </m:r>
                    <m:r>
                      <a:rPr lang="vi-VN" sz="2000" i="1">
                        <a:latin typeface="Cambria Math" panose="02040503050406030204" pitchFamily="18" charset="0"/>
                      </a:rPr>
                      <m:t>𝑏</m:t>
                    </m:r>
                    <m:r>
                      <a:rPr lang="vi-VN" sz="2000" b="0" i="1" smtClean="0">
                        <a:latin typeface="Cambria Math" panose="02040503050406030204" pitchFamily="18" charset="0"/>
                      </a:rPr>
                      <m:t>=</m:t>
                    </m:r>
                    <m:sSub>
                      <m:sSubPr>
                        <m:ctrlPr>
                          <a:rPr lang="vi-VN" sz="2000" b="0" i="1" smtClean="0">
                            <a:latin typeface="Cambria Math" panose="02040503050406030204" pitchFamily="18" charset="0"/>
                          </a:rPr>
                        </m:ctrlPr>
                      </m:sSubPr>
                      <m:e>
                        <m:r>
                          <a:rPr lang="vi-VN" sz="2000" b="0" i="1" smtClean="0">
                            <a:latin typeface="Cambria Math" panose="02040503050406030204" pitchFamily="18" charset="0"/>
                          </a:rPr>
                          <m:t>𝑦</m:t>
                        </m:r>
                      </m:e>
                      <m:sub>
                        <m:r>
                          <a:rPr lang="vi-VN" sz="2000" b="0" i="1" smtClean="0">
                            <a:latin typeface="Cambria Math" panose="02040503050406030204" pitchFamily="18" charset="0"/>
                          </a:rPr>
                          <m:t>𝑛</m:t>
                        </m:r>
                      </m:sub>
                    </m:sSub>
                  </m:oMath>
                </a14:m>
                <a:r>
                  <a:rPr lang="vi-VN" sz="2000" dirty="0"/>
                  <a:t>  với </a:t>
                </a:r>
                <a14:m>
                  <m:oMath xmlns:m="http://schemas.openxmlformats.org/officeDocument/2006/math">
                    <m:sSubSup>
                      <m:sSubSupPr>
                        <m:ctrlPr>
                          <a:rPr lang="vi-VN" sz="2000" i="1" smtClean="0">
                            <a:latin typeface="Cambria Math" panose="02040503050406030204" pitchFamily="18" charset="0"/>
                          </a:rPr>
                        </m:ctrlPr>
                      </m:sSubSupPr>
                      <m:e>
                        <m:r>
                          <a:rPr lang="vi-VN" sz="2000" b="0" i="1" smtClean="0">
                            <a:latin typeface="Cambria Math" panose="02040503050406030204" pitchFamily="18" charset="0"/>
                          </a:rPr>
                          <m:t>𝑦</m:t>
                        </m:r>
                      </m:e>
                      <m:sub>
                        <m:r>
                          <a:rPr lang="vi-VN" sz="2000" b="0" i="1" smtClean="0">
                            <a:latin typeface="Cambria Math" panose="02040503050406030204" pitchFamily="18" charset="0"/>
                          </a:rPr>
                          <m:t>𝑛</m:t>
                        </m:r>
                      </m:sub>
                      <m:sup>
                        <m:r>
                          <a:rPr lang="vi-VN" sz="2000" b="0" i="1" smtClean="0">
                            <a:latin typeface="Cambria Math" panose="02040503050406030204" pitchFamily="18" charset="0"/>
                          </a:rPr>
                          <m:t>2</m:t>
                        </m:r>
                      </m:sup>
                    </m:sSubSup>
                    <m:r>
                      <a:rPr lang="vi-VN" sz="2000" b="0" i="1" smtClean="0">
                        <a:latin typeface="Cambria Math" panose="02040503050406030204" pitchFamily="18" charset="0"/>
                      </a:rPr>
                      <m:t>=1</m:t>
                    </m:r>
                  </m:oMath>
                </a14:m>
                <a:r>
                  <a:rPr lang="vi-VN" sz="2000" dirty="0"/>
                  <a:t>				(12)</a:t>
                </a:r>
              </a:p>
              <a:p>
                <a:r>
                  <a:rPr lang="vi-VN" sz="2000" dirty="0"/>
                  <a:t>Những điểm thỏa mãn (12) nằm gần điểm phân chia nhất</a:t>
                </a:r>
                <a:r>
                  <a:rPr lang="vi-VN" dirty="0"/>
                  <a:t>. </a:t>
                </a:r>
                <a:r>
                  <a:rPr lang="vi-VN" sz="2000" dirty="0"/>
                  <a:t>Hai đường thẳng </a:t>
                </a:r>
                <a14:m>
                  <m:oMath xmlns:m="http://schemas.openxmlformats.org/officeDocument/2006/math">
                    <m:sSup>
                      <m:sSupPr>
                        <m:ctrlPr>
                          <a:rPr lang="vi-VN" sz="2000" b="1" i="1">
                            <a:latin typeface="Cambria Math" panose="02040503050406030204" pitchFamily="18" charset="0"/>
                          </a:rPr>
                        </m:ctrlPr>
                      </m:sSupPr>
                      <m:e>
                        <m:r>
                          <a:rPr lang="vi-VN" sz="2000" b="1" i="1">
                            <a:latin typeface="Cambria Math" panose="02040503050406030204" pitchFamily="18" charset="0"/>
                          </a:rPr>
                          <m:t>𝒘</m:t>
                        </m:r>
                      </m:e>
                      <m:sup>
                        <m:r>
                          <a:rPr lang="vi-VN" sz="2000" b="1" i="1">
                            <a:latin typeface="Cambria Math" panose="02040503050406030204" pitchFamily="18" charset="0"/>
                          </a:rPr>
                          <m:t>𝑻</m:t>
                        </m:r>
                      </m:sup>
                    </m:sSup>
                    <m:sSub>
                      <m:sSubPr>
                        <m:ctrlPr>
                          <a:rPr lang="vi-VN" sz="2000" b="1" i="1">
                            <a:latin typeface="Cambria Math" panose="02040503050406030204" pitchFamily="18" charset="0"/>
                          </a:rPr>
                        </m:ctrlPr>
                      </m:sSubPr>
                      <m:e>
                        <m:r>
                          <a:rPr lang="vi-VN" sz="2000" b="1" i="1">
                            <a:latin typeface="Cambria Math" panose="02040503050406030204" pitchFamily="18" charset="0"/>
                          </a:rPr>
                          <m:t>𝒙</m:t>
                        </m:r>
                      </m:e>
                      <m:sub>
                        <m:r>
                          <a:rPr lang="vi-VN" sz="2000" b="1" i="1">
                            <a:latin typeface="Cambria Math" panose="02040503050406030204" pitchFamily="18" charset="0"/>
                          </a:rPr>
                          <m:t>𝒏</m:t>
                        </m:r>
                      </m:sub>
                    </m:sSub>
                    <m:r>
                      <a:rPr lang="vi-VN" sz="2000" i="1">
                        <a:latin typeface="Cambria Math" panose="02040503050406030204" pitchFamily="18" charset="0"/>
                      </a:rPr>
                      <m:t>+</m:t>
                    </m:r>
                    <m:r>
                      <a:rPr lang="vi-VN" sz="2000" i="1">
                        <a:latin typeface="Cambria Math" panose="02040503050406030204" pitchFamily="18" charset="0"/>
                      </a:rPr>
                      <m:t>𝑏</m:t>
                    </m:r>
                    <m:r>
                      <a:rPr lang="vi-VN" sz="2000" i="1">
                        <a:latin typeface="Cambria Math" panose="02040503050406030204" pitchFamily="18" charset="0"/>
                      </a:rPr>
                      <m:t>=±1</m:t>
                    </m:r>
                  </m:oMath>
                </a14:m>
                <a:r>
                  <a:rPr lang="vi-VN" sz="2000" dirty="0"/>
                  <a:t> tựa lên các điểm thỏa mãn (12) và như vậy các vec to thỏa mãn phương trình này được gọi là support vecto và từ đây có tên của phương pháp </a:t>
                </a:r>
                <a:r>
                  <a:rPr lang="vi-VN" sz="2000" i="1" dirty="0"/>
                  <a:t>support vecto machine.</a:t>
                </a:r>
              </a:p>
              <a:p>
                <a:r>
                  <a:rPr lang="vi-VN" sz="2000" i="1" dirty="0"/>
                  <a:t>Chú ý : </a:t>
                </a:r>
                <a:r>
                  <a:rPr lang="vi-VN" sz="2000" dirty="0"/>
                  <a:t>Số lượng điểm thỏa mãn (12) rất nhỏ so với N điểm dữ liệu huấn luyện.</a:t>
                </a:r>
                <a:endParaRPr lang="vi-VN" sz="2000" i="1" dirty="0"/>
              </a:p>
            </p:txBody>
          </p:sp>
        </mc:Choice>
        <mc:Fallback xmlns="">
          <p:sp>
            <p:nvSpPr>
              <p:cNvPr id="3" name="Content Placeholder 2">
                <a:extLst>
                  <a:ext uri="{FF2B5EF4-FFF2-40B4-BE49-F238E27FC236}">
                    <a16:creationId xmlns:a16="http://schemas.microsoft.com/office/drawing/2014/main" id="{8B155333-F8A5-4A71-9F2E-F52AC5C1CA75}"/>
                  </a:ext>
                </a:extLst>
              </p:cNvPr>
              <p:cNvSpPr>
                <a:spLocks noGrp="1" noRot="1" noChangeAspect="1" noMove="1" noResize="1" noEditPoints="1" noAdjustHandles="1" noChangeArrowheads="1" noChangeShapeType="1" noTextEdit="1"/>
              </p:cNvSpPr>
              <p:nvPr>
                <p:ph idx="1"/>
              </p:nvPr>
            </p:nvSpPr>
            <p:spPr>
              <a:xfrm>
                <a:off x="600891" y="319406"/>
                <a:ext cx="11021266" cy="6412698"/>
              </a:xfrm>
              <a:blipFill>
                <a:blip r:embed="rId2"/>
                <a:stretch>
                  <a:fillRect l="-719" t="-475" r="-553" b="-1236"/>
                </a:stretch>
              </a:blipFill>
            </p:spPr>
            <p:txBody>
              <a:bodyPr/>
              <a:lstStyle/>
              <a:p>
                <a:r>
                  <a:rPr lang="vi-VN">
                    <a:noFill/>
                  </a:rPr>
                  <a:t> </a:t>
                </a:r>
              </a:p>
            </p:txBody>
          </p:sp>
        </mc:Fallback>
      </mc:AlternateContent>
    </p:spTree>
    <p:extLst>
      <p:ext uri="{BB962C8B-B14F-4D97-AF65-F5344CB8AC3E}">
        <p14:creationId xmlns:p14="http://schemas.microsoft.com/office/powerpoint/2010/main" val="2857352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E16D8-6476-431C-BEC6-DC32492F9196}"/>
              </a:ext>
            </a:extLst>
          </p:cNvPr>
          <p:cNvSpPr>
            <a:spLocks noGrp="1"/>
          </p:cNvSpPr>
          <p:nvPr>
            <p:ph type="title"/>
          </p:nvPr>
        </p:nvSpPr>
        <p:spPr/>
        <p:txBody>
          <a:bodyPr>
            <a:normAutofit fontScale="90000"/>
          </a:bodyPr>
          <a:lstStyle/>
          <a:p>
            <a:endParaRPr lang="vi-V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7142-A17F-4A65-93EB-CFE9B8E1DAAE}"/>
                  </a:ext>
                </a:extLst>
              </p:cNvPr>
              <p:cNvSpPr>
                <a:spLocks noGrp="1"/>
              </p:cNvSpPr>
              <p:nvPr>
                <p:ph idx="1"/>
              </p:nvPr>
            </p:nvSpPr>
            <p:spPr>
              <a:xfrm>
                <a:off x="600891" y="319406"/>
                <a:ext cx="11100779" cy="6346437"/>
              </a:xfrm>
            </p:spPr>
            <p:txBody>
              <a:bodyPr/>
              <a:lstStyle/>
              <a:p>
                <a:r>
                  <a:rPr lang="fr-FR" dirty="0"/>
                  <a:t>Sau khi </a:t>
                </a:r>
                <a:r>
                  <a:rPr lang="fr-FR" dirty="0" err="1"/>
                  <a:t>tính</a:t>
                </a:r>
                <a:r>
                  <a:rPr lang="fr-FR" dirty="0"/>
                  <a:t> </a:t>
                </a:r>
                <a:r>
                  <a:rPr lang="fr-FR" dirty="0" err="1"/>
                  <a:t>được</a:t>
                </a:r>
                <a:r>
                  <a:rPr lang="fr-FR" dirty="0"/>
                  <a:t> </a:t>
                </a:r>
                <a14:m>
                  <m:oMath xmlns:m="http://schemas.openxmlformats.org/officeDocument/2006/math">
                    <m:sSub>
                      <m:sSubPr>
                        <m:ctrlPr>
                          <a:rPr lang="vi-VN" i="1">
                            <a:latin typeface="Cambria Math" panose="02040503050406030204" pitchFamily="18" charset="0"/>
                          </a:rPr>
                        </m:ctrlPr>
                      </m:sSubPr>
                      <m:e>
                        <m:r>
                          <a:rPr lang="fr-FR" i="1">
                            <a:latin typeface="Cambria Math" panose="02040503050406030204" pitchFamily="18" charset="0"/>
                          </a:rPr>
                          <m:t>𝜆</m:t>
                        </m:r>
                      </m:e>
                      <m:sub>
                        <m:r>
                          <a:rPr lang="fr-FR" i="1">
                            <a:latin typeface="Cambria Math" panose="02040503050406030204" pitchFamily="18" charset="0"/>
                          </a:rPr>
                          <m:t>𝑛</m:t>
                        </m:r>
                      </m:sub>
                    </m:sSub>
                    <m:r>
                      <a:rPr lang="fr-FR" i="1">
                        <a:latin typeface="Cambria Math" panose="02040503050406030204" pitchFamily="18" charset="0"/>
                      </a:rPr>
                      <m:t>  </m:t>
                    </m:r>
                  </m:oMath>
                </a14:m>
                <a:r>
                  <a:rPr lang="fr-FR" dirty="0"/>
                  <a:t> </a:t>
                </a:r>
                <a:r>
                  <a:rPr lang="fr-FR" dirty="0" err="1"/>
                  <a:t>từ</a:t>
                </a:r>
                <a:r>
                  <a:rPr lang="fr-FR" dirty="0"/>
                  <a:t> (3) </a:t>
                </a:r>
                <a:r>
                  <a:rPr lang="fr-FR" dirty="0" err="1"/>
                  <a:t>dễ</a:t>
                </a:r>
                <a:r>
                  <a:rPr lang="fr-FR" dirty="0"/>
                  <a:t> </a:t>
                </a:r>
                <a:r>
                  <a:rPr lang="fr-FR" dirty="0" err="1"/>
                  <a:t>dàng</a:t>
                </a:r>
                <a:r>
                  <a:rPr lang="fr-FR" dirty="0"/>
                  <a:t> </a:t>
                </a:r>
                <a:r>
                  <a:rPr lang="fr-FR" dirty="0" err="1"/>
                  <a:t>tính</a:t>
                </a:r>
                <a:r>
                  <a:rPr lang="fr-FR" dirty="0"/>
                  <a:t> </a:t>
                </a:r>
                <a:r>
                  <a:rPr lang="fr-FR" dirty="0" err="1"/>
                  <a:t>được</a:t>
                </a:r>
                <a:r>
                  <a:rPr lang="fr-FR" dirty="0"/>
                  <a:t> w</a:t>
                </a:r>
                <a:r>
                  <a:rPr lang="vi-VN" dirty="0"/>
                  <a:t> từ (10)</a:t>
                </a:r>
                <a:r>
                  <a:rPr lang="fr-FR" dirty="0"/>
                  <a:t>. </a:t>
                </a:r>
                <a:r>
                  <a:rPr lang="en-US" dirty="0" err="1"/>
                  <a:t>Gọi</a:t>
                </a:r>
                <a:r>
                  <a:rPr lang="en-US" dirty="0"/>
                  <a:t> S </a:t>
                </a:r>
                <a:r>
                  <a:rPr lang="en-US" dirty="0" err="1"/>
                  <a:t>là</a:t>
                </a:r>
                <a:r>
                  <a:rPr lang="en-US" dirty="0"/>
                  <a:t> </a:t>
                </a:r>
                <a:r>
                  <a:rPr lang="en-US" dirty="0" err="1"/>
                  <a:t>tập</a:t>
                </a:r>
                <a:r>
                  <a:rPr lang="en-US" dirty="0"/>
                  <a:t> </a:t>
                </a:r>
                <a:r>
                  <a:rPr lang="en-US" dirty="0" err="1"/>
                  <a:t>các</a:t>
                </a:r>
                <a:r>
                  <a:rPr lang="en-US" dirty="0"/>
                  <a:t> </a:t>
                </a:r>
                <a:r>
                  <a:rPr lang="en-US" dirty="0" err="1"/>
                  <a:t>chỉ</a:t>
                </a:r>
                <a:r>
                  <a:rPr lang="en-US" dirty="0"/>
                  <a:t> </a:t>
                </a:r>
                <a:r>
                  <a:rPr lang="en-US" dirty="0" err="1"/>
                  <a:t>số</a:t>
                </a:r>
                <a:r>
                  <a:rPr lang="en-US" dirty="0"/>
                  <a:t> </a:t>
                </a:r>
                <a:r>
                  <a:rPr lang="en-US" dirty="0" err="1"/>
                  <a:t>i</a:t>
                </a:r>
                <a:r>
                  <a:rPr lang="en-US" dirty="0"/>
                  <a:t> </a:t>
                </a:r>
                <a:r>
                  <a:rPr lang="en-US" dirty="0" err="1"/>
                  <a:t>mà</a:t>
                </a:r>
                <a:r>
                  <a:rPr lang="en-US" dirty="0"/>
                  <a:t> </a:t>
                </a:r>
                <a14:m>
                  <m:oMath xmlns:m="http://schemas.openxmlformats.org/officeDocument/2006/math">
                    <m:sSub>
                      <m:sSubPr>
                        <m:ctrlPr>
                          <a:rPr lang="vi-VN" i="1">
                            <a:latin typeface="Cambria Math" panose="02040503050406030204" pitchFamily="18" charset="0"/>
                          </a:rPr>
                        </m:ctrlPr>
                      </m:sSubPr>
                      <m:e>
                        <m:r>
                          <a:rPr lang="fr-FR" i="1">
                            <a:latin typeface="Cambria Math" panose="02040503050406030204" pitchFamily="18" charset="0"/>
                          </a:rPr>
                          <m:t>𝜆</m:t>
                        </m:r>
                      </m:e>
                      <m:sub>
                        <m:r>
                          <a:rPr lang="fr-FR" i="1">
                            <a:latin typeface="Cambria Math" panose="02040503050406030204" pitchFamily="18" charset="0"/>
                          </a:rPr>
                          <m:t>𝑖</m:t>
                        </m:r>
                      </m:sub>
                    </m:sSub>
                    <m:r>
                      <a:rPr lang="en-US" i="1">
                        <a:latin typeface="Cambria Math" panose="02040503050406030204" pitchFamily="18" charset="0"/>
                      </a:rPr>
                      <m:t>&gt;0. </m:t>
                    </m:r>
                  </m:oMath>
                </a14:m>
                <a:r>
                  <a:rPr lang="en-US" dirty="0" err="1"/>
                  <a:t>Khi</a:t>
                </a:r>
                <a:r>
                  <a:rPr lang="en-US" dirty="0"/>
                  <a:t> </a:t>
                </a:r>
                <a:r>
                  <a:rPr lang="en-US" dirty="0" err="1"/>
                  <a:t>đó</a:t>
                </a:r>
                <a:r>
                  <a:rPr lang="en-US" dirty="0"/>
                  <a:t>:</a:t>
                </a:r>
                <a:endParaRPr lang="vi-VN" dirty="0"/>
              </a:p>
              <a:p>
                <a:r>
                  <a:rPr lang="fr-FR" dirty="0"/>
                  <a:t>			</a:t>
                </a:r>
                <a14:m>
                  <m:oMath xmlns:m="http://schemas.openxmlformats.org/officeDocument/2006/math">
                    <m:r>
                      <a:rPr lang="fr-FR" i="1">
                        <a:latin typeface="Cambria Math" panose="02040503050406030204" pitchFamily="18" charset="0"/>
                      </a:rPr>
                      <m:t>𝑊</m:t>
                    </m:r>
                    <m:r>
                      <a:rPr lang="fr-FR" i="1">
                        <a:latin typeface="Cambria Math" panose="02040503050406030204" pitchFamily="18" charset="0"/>
                      </a:rPr>
                      <m:t>=</m:t>
                    </m:r>
                    <m:nary>
                      <m:naryPr>
                        <m:chr m:val="∑"/>
                        <m:limLoc m:val="undOvr"/>
                        <m:supHide m:val="on"/>
                        <m:ctrlPr>
                          <a:rPr lang="vi-VN" i="1">
                            <a:latin typeface="Cambria Math" panose="02040503050406030204" pitchFamily="18" charset="0"/>
                          </a:rPr>
                        </m:ctrlPr>
                      </m:naryPr>
                      <m:sub>
                        <m:r>
                          <a:rPr lang="fr-FR" i="1">
                            <a:latin typeface="Cambria Math" panose="02040503050406030204" pitchFamily="18" charset="0"/>
                          </a:rPr>
                          <m:t>𝑚</m:t>
                        </m:r>
                        <m:r>
                          <m:rPr>
                            <m:sty m:val="p"/>
                          </m:rPr>
                          <a:rPr lang="en-US">
                            <a:latin typeface="Cambria Math" panose="02040503050406030204" pitchFamily="18" charset="0"/>
                          </a:rPr>
                          <m:t>ϵ</m:t>
                        </m:r>
                        <m:r>
                          <a:rPr lang="fr-FR">
                            <a:latin typeface="Cambria Math" panose="02040503050406030204" pitchFamily="18" charset="0"/>
                          </a:rPr>
                          <m:t> </m:t>
                        </m:r>
                        <m:r>
                          <m:rPr>
                            <m:sty m:val="p"/>
                          </m:rPr>
                          <a:rPr lang="fr-FR">
                            <a:latin typeface="Cambria Math" panose="02040503050406030204" pitchFamily="18" charset="0"/>
                          </a:rPr>
                          <m:t>S</m:t>
                        </m:r>
                      </m:sub>
                      <m:sup/>
                      <m:e>
                        <m:sSub>
                          <m:sSubPr>
                            <m:ctrlPr>
                              <a:rPr lang="vi-VN" i="1">
                                <a:latin typeface="Cambria Math" panose="02040503050406030204" pitchFamily="18" charset="0"/>
                              </a:rPr>
                            </m:ctrlPr>
                          </m:sSubPr>
                          <m:e>
                            <m:r>
                              <a:rPr lang="fr-FR" i="1">
                                <a:latin typeface="Cambria Math" panose="02040503050406030204" pitchFamily="18" charset="0"/>
                              </a:rPr>
                              <m:t>𝜆</m:t>
                            </m:r>
                          </m:e>
                          <m:sub>
                            <m:r>
                              <a:rPr lang="fr-FR" i="1">
                                <a:latin typeface="Cambria Math" panose="02040503050406030204" pitchFamily="18" charset="0"/>
                              </a:rPr>
                              <m:t>𝑚</m:t>
                            </m:r>
                          </m:sub>
                        </m:sSub>
                      </m:e>
                    </m:nary>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𝑚</m:t>
                        </m:r>
                      </m:sub>
                    </m:sSub>
                    <m:sSub>
                      <m:sSubPr>
                        <m:ctrlPr>
                          <a:rPr lang="vi-VN" i="1">
                            <a:latin typeface="Cambria Math" panose="02040503050406030204" pitchFamily="18" charset="0"/>
                          </a:rPr>
                        </m:ctrlPr>
                      </m:sSubPr>
                      <m:e>
                        <m:r>
                          <a:rPr lang="fr-FR" i="1">
                            <a:latin typeface="Cambria Math" panose="02040503050406030204" pitchFamily="18" charset="0"/>
                          </a:rPr>
                          <m:t>𝑥</m:t>
                        </m:r>
                      </m:e>
                      <m:sub>
                        <m:r>
                          <a:rPr lang="fr-FR" i="1">
                            <a:latin typeface="Cambria Math" panose="02040503050406030204" pitchFamily="18" charset="0"/>
                          </a:rPr>
                          <m:t>𝑚</m:t>
                        </m:r>
                      </m:sub>
                    </m:sSub>
                  </m:oMath>
                </a14:m>
                <a:r>
                  <a:rPr lang="fr-FR" dirty="0"/>
                  <a:t>   				          (13)	</a:t>
                </a:r>
                <a:r>
                  <a:rPr lang="en-US" dirty="0"/>
                  <a:t>      </a:t>
                </a:r>
              </a:p>
              <a:p>
                <a:r>
                  <a:rPr lang="en-US" dirty="0" err="1"/>
                  <a:t>Còn</a:t>
                </a:r>
                <a:r>
                  <a:rPr lang="en-US" dirty="0"/>
                  <a:t> </a:t>
                </a:r>
                <a:r>
                  <a:rPr lang="en-US" dirty="0" err="1"/>
                  <a:t>lại</a:t>
                </a:r>
                <a:r>
                  <a:rPr lang="en-US" dirty="0"/>
                  <a:t> </a:t>
                </a:r>
                <a:r>
                  <a:rPr lang="en-US" dirty="0" err="1"/>
                  <a:t>cần</a:t>
                </a:r>
                <a:r>
                  <a:rPr lang="en-US" dirty="0"/>
                  <a:t> </a:t>
                </a:r>
                <a:r>
                  <a:rPr lang="en-US" dirty="0" err="1"/>
                  <a:t>tính</a:t>
                </a:r>
                <a:r>
                  <a:rPr lang="en-US" dirty="0"/>
                  <a:t> b. </a:t>
                </a:r>
                <a:r>
                  <a:rPr lang="en-US" dirty="0" err="1"/>
                  <a:t>Khi</a:t>
                </a:r>
                <a:r>
                  <a:rPr lang="en-US" dirty="0"/>
                  <a:t> </a:t>
                </a:r>
                <a:r>
                  <a:rPr lang="en-US" dirty="0" err="1"/>
                  <a:t>đó</a:t>
                </a:r>
                <a:r>
                  <a:rPr lang="en-US" dirty="0"/>
                  <a:t> </a:t>
                </a:r>
                <a:r>
                  <a:rPr lang="en-US" dirty="0" err="1"/>
                  <a:t>với</a:t>
                </a:r>
                <a:r>
                  <a:rPr lang="en-US" dirty="0"/>
                  <a:t> </a:t>
                </a:r>
                <a:r>
                  <a:rPr lang="en-US" dirty="0" err="1"/>
                  <a:t>mỗi</a:t>
                </a:r>
                <a:r>
                  <a:rPr lang="en-US" dirty="0"/>
                  <a:t> n ϵ S </a:t>
                </a:r>
                <a:r>
                  <a:rPr lang="en-US" dirty="0" err="1"/>
                  <a:t>và</a:t>
                </a:r>
                <a:r>
                  <a:rPr lang="en-US" dirty="0"/>
                  <a:t> </a:t>
                </a:r>
                <a14:m>
                  <m:oMath xmlns:m="http://schemas.openxmlformats.org/officeDocument/2006/math">
                    <m:sSubSup>
                      <m:sSubSupPr>
                        <m:ctrlPr>
                          <a:rPr lang="vi-VN" i="1" smtClean="0">
                            <a:latin typeface="Cambria Math" panose="02040503050406030204" pitchFamily="18" charset="0"/>
                          </a:rPr>
                        </m:ctrlPr>
                      </m:sSubSupPr>
                      <m:e>
                        <m:r>
                          <a:rPr lang="vi-VN" b="0" i="1" smtClean="0">
                            <a:latin typeface="Cambria Math" panose="02040503050406030204" pitchFamily="18" charset="0"/>
                          </a:rPr>
                          <m:t>𝑦</m:t>
                        </m:r>
                      </m:e>
                      <m:sub>
                        <m:r>
                          <a:rPr lang="vi-VN" b="0" i="1" smtClean="0">
                            <a:latin typeface="Cambria Math" panose="02040503050406030204" pitchFamily="18" charset="0"/>
                          </a:rPr>
                          <m:t>𝑛</m:t>
                        </m:r>
                      </m:sub>
                      <m:sup>
                        <m:r>
                          <a:rPr lang="vi-VN" b="0" i="1" smtClean="0">
                            <a:latin typeface="Cambria Math" panose="02040503050406030204" pitchFamily="18" charset="0"/>
                          </a:rPr>
                          <m:t>2</m:t>
                        </m:r>
                      </m:sup>
                    </m:sSubSup>
                    <m:r>
                      <a:rPr lang="en-US" b="0" i="1" smtClean="0">
                        <a:latin typeface="Cambria Math" panose="02040503050406030204" pitchFamily="18" charset="0"/>
                      </a:rPr>
                      <m:t>=1 </m:t>
                    </m:r>
                  </m:oMath>
                </a14:m>
                <a:r>
                  <a:rPr lang="en-US" dirty="0"/>
                  <a:t>ta </a:t>
                </a:r>
                <a:r>
                  <a:rPr lang="en-US" dirty="0" err="1"/>
                  <a:t>có</a:t>
                </a:r>
                <a:r>
                  <a:rPr lang="en-US" dirty="0"/>
                  <a:t>:</a:t>
                </a:r>
                <a:endParaRPr lang="vi-VN" dirty="0"/>
              </a:p>
              <a:p>
                <a:r>
                  <a:rPr lang="en-US" dirty="0"/>
                  <a:t>			</a:t>
                </a:r>
                <a14:m>
                  <m:oMath xmlns:m="http://schemas.openxmlformats.org/officeDocument/2006/math">
                    <m:r>
                      <a:rPr lang="en-US" i="1">
                        <a:latin typeface="Cambria Math" panose="02040503050406030204" pitchFamily="18" charset="0"/>
                      </a:rPr>
                      <m:t>1=</m:t>
                    </m:r>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𝑛</m:t>
                        </m:r>
                      </m:sub>
                    </m:sSub>
                    <m:d>
                      <m:dPr>
                        <m:ctrlPr>
                          <a:rPr lang="en-US" i="1">
                            <a:latin typeface="Cambria Math" panose="02040503050406030204" pitchFamily="18" charset="0"/>
                          </a:rPr>
                        </m:ctrlPr>
                      </m:dPr>
                      <m:e>
                        <m:sSup>
                          <m:sSupPr>
                            <m:ctrlPr>
                              <a:rPr lang="vi-VN" b="1" i="1">
                                <a:latin typeface="Cambria Math" panose="02040503050406030204" pitchFamily="18" charset="0"/>
                              </a:rPr>
                            </m:ctrlPr>
                          </m:sSupPr>
                          <m:e>
                            <m:r>
                              <a:rPr lang="fr-FR" b="1" i="1">
                                <a:latin typeface="Cambria Math" panose="02040503050406030204" pitchFamily="18" charset="0"/>
                              </a:rPr>
                              <m:t>𝑾</m:t>
                            </m:r>
                          </m:e>
                          <m:sup>
                            <m:r>
                              <a:rPr lang="fr-FR" b="1" i="1">
                                <a:latin typeface="Cambria Math" panose="02040503050406030204" pitchFamily="18" charset="0"/>
                              </a:rPr>
                              <m:t>𝑻</m:t>
                            </m:r>
                          </m:sup>
                        </m:sSup>
                        <m:sSub>
                          <m:sSubPr>
                            <m:ctrlPr>
                              <a:rPr lang="vi-VN" b="1" i="1">
                                <a:latin typeface="Cambria Math" panose="02040503050406030204" pitchFamily="18" charset="0"/>
                              </a:rPr>
                            </m:ctrlPr>
                          </m:sSubPr>
                          <m:e>
                            <m:r>
                              <a:rPr lang="fr-FR" b="1" i="1">
                                <a:latin typeface="Cambria Math" panose="02040503050406030204" pitchFamily="18" charset="0"/>
                              </a:rPr>
                              <m:t>𝑿</m:t>
                            </m:r>
                          </m:e>
                          <m:sub>
                            <m:r>
                              <a:rPr lang="fr-FR" b="1" i="1">
                                <a:latin typeface="Cambria Math" panose="02040503050406030204" pitchFamily="18" charset="0"/>
                              </a:rPr>
                              <m:t>𝒏</m:t>
                            </m:r>
                          </m:sub>
                        </m:sSub>
                        <m:r>
                          <a:rPr lang="en-US" i="1">
                            <a:latin typeface="Cambria Math" panose="02040503050406030204" pitchFamily="18" charset="0"/>
                          </a:rPr>
                          <m:t>+</m:t>
                        </m:r>
                        <m:r>
                          <a:rPr lang="fr-FR" i="1">
                            <a:latin typeface="Cambria Math" panose="02040503050406030204" pitchFamily="18" charset="0"/>
                          </a:rPr>
                          <m:t>𝑏</m:t>
                        </m:r>
                      </m:e>
                    </m:d>
                    <m:r>
                      <a:rPr lang="vi-VN" i="1">
                        <a:latin typeface="Cambria Math" panose="02040503050406030204" pitchFamily="18" charset="0"/>
                      </a:rPr>
                      <m:t>⇔</m:t>
                    </m:r>
                    <m:r>
                      <a:rPr lang="vi-VN" b="0" i="1" smtClean="0">
                        <a:latin typeface="Cambria Math" panose="02040503050406030204" pitchFamily="18" charset="0"/>
                      </a:rPr>
                      <m:t>𝑏</m:t>
                    </m:r>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𝑛</m:t>
                        </m:r>
                        <m:r>
                          <a:rPr lang="vi-VN" b="0" i="1" smtClean="0">
                            <a:latin typeface="Cambria Math" panose="02040503050406030204" pitchFamily="18" charset="0"/>
                          </a:rPr>
                          <m:t>−</m:t>
                        </m:r>
                      </m:sub>
                    </m:sSub>
                    <m:sSup>
                      <m:sSupPr>
                        <m:ctrlPr>
                          <a:rPr lang="vi-VN" b="1" i="1">
                            <a:latin typeface="Cambria Math" panose="02040503050406030204" pitchFamily="18" charset="0"/>
                          </a:rPr>
                        </m:ctrlPr>
                      </m:sSupPr>
                      <m:e>
                        <m:r>
                          <a:rPr lang="fr-FR" b="1" i="1">
                            <a:latin typeface="Cambria Math" panose="02040503050406030204" pitchFamily="18" charset="0"/>
                          </a:rPr>
                          <m:t>𝑾</m:t>
                        </m:r>
                      </m:e>
                      <m:sup>
                        <m:r>
                          <a:rPr lang="fr-FR" b="1" i="1">
                            <a:latin typeface="Cambria Math" panose="02040503050406030204" pitchFamily="18" charset="0"/>
                          </a:rPr>
                          <m:t>𝑻</m:t>
                        </m:r>
                      </m:sup>
                    </m:sSup>
                    <m:sSub>
                      <m:sSubPr>
                        <m:ctrlPr>
                          <a:rPr lang="vi-VN" b="1" i="1">
                            <a:latin typeface="Cambria Math" panose="02040503050406030204" pitchFamily="18" charset="0"/>
                          </a:rPr>
                        </m:ctrlPr>
                      </m:sSubPr>
                      <m:e>
                        <m:r>
                          <a:rPr lang="fr-FR" b="1" i="1">
                            <a:latin typeface="Cambria Math" panose="02040503050406030204" pitchFamily="18" charset="0"/>
                          </a:rPr>
                          <m:t>𝑿</m:t>
                        </m:r>
                      </m:e>
                      <m:sub>
                        <m:r>
                          <a:rPr lang="fr-FR" b="1" i="1">
                            <a:latin typeface="Cambria Math" panose="02040503050406030204" pitchFamily="18" charset="0"/>
                          </a:rPr>
                          <m:t>𝒏</m:t>
                        </m:r>
                      </m:sub>
                    </m:sSub>
                  </m:oMath>
                </a14:m>
                <a:endParaRPr lang="vi-VN" dirty="0"/>
              </a:p>
              <a:p>
                <a:r>
                  <a:rPr lang="en-US" dirty="0" err="1"/>
                  <a:t>Mặc</a:t>
                </a:r>
                <a:r>
                  <a:rPr lang="en-US" dirty="0"/>
                  <a:t> </a:t>
                </a:r>
                <a:r>
                  <a:rPr lang="en-US" dirty="0" err="1"/>
                  <a:t>dù</a:t>
                </a:r>
                <a:r>
                  <a:rPr lang="en-US" dirty="0"/>
                  <a:t> </a:t>
                </a:r>
                <a:r>
                  <a:rPr lang="en-US" dirty="0" err="1"/>
                  <a:t>từ</a:t>
                </a:r>
                <a:r>
                  <a:rPr lang="en-US" dirty="0"/>
                  <a:t> </a:t>
                </a:r>
                <a:r>
                  <a:rPr lang="en-US" dirty="0" err="1"/>
                  <a:t>mỗi</a:t>
                </a:r>
                <a:r>
                  <a:rPr lang="en-US" dirty="0"/>
                  <a:t> </a:t>
                </a:r>
                <a:r>
                  <a:rPr lang="en-US" dirty="0" err="1"/>
                  <a:t>cặp</a:t>
                </a:r>
                <a:r>
                  <a:rPr lang="en-US" dirty="0"/>
                  <a:t>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m:t>
                        </m:r>
                        <m:r>
                          <a:rPr lang="en-US" b="1" i="1" smtClean="0">
                            <a:latin typeface="Cambria Math" panose="02040503050406030204" pitchFamily="18" charset="0"/>
                          </a:rPr>
                          <m:t>𝒙</m:t>
                        </m:r>
                      </m:e>
                      <m:sub>
                        <m:r>
                          <a:rPr lang="en-US" b="0" i="1" smtClean="0">
                            <a:latin typeface="Cambria Math" panose="02040503050406030204" pitchFamily="18" charset="0"/>
                          </a:rPr>
                          <m:t>𝑛</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𝑦</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r>
                  <a:rPr lang="en-US" dirty="0"/>
                  <a:t> ta </a:t>
                </a:r>
                <a:r>
                  <a:rPr lang="en-US" dirty="0" err="1"/>
                  <a:t>có</a:t>
                </a:r>
                <a:r>
                  <a:rPr lang="en-US" dirty="0"/>
                  <a:t> </a:t>
                </a:r>
                <a:r>
                  <a:rPr lang="en-US" dirty="0" err="1"/>
                  <a:t>thể</a:t>
                </a:r>
                <a:r>
                  <a:rPr lang="en-US" dirty="0"/>
                  <a:t> </a:t>
                </a:r>
                <a:r>
                  <a:rPr lang="en-US" dirty="0" err="1"/>
                  <a:t>tính</a:t>
                </a:r>
                <a:r>
                  <a:rPr lang="en-US" dirty="0"/>
                  <a:t> </a:t>
                </a:r>
                <a:r>
                  <a:rPr lang="en-US" dirty="0" err="1"/>
                  <a:t>được</a:t>
                </a:r>
                <a:r>
                  <a:rPr lang="en-US" dirty="0"/>
                  <a:t> b </a:t>
                </a:r>
                <a:r>
                  <a:rPr lang="en-US" dirty="0" err="1"/>
                  <a:t>nếu</a:t>
                </a:r>
                <a:r>
                  <a:rPr lang="en-US" dirty="0"/>
                  <a:t> </a:t>
                </a:r>
                <a:r>
                  <a:rPr lang="en-US" dirty="0" err="1"/>
                  <a:t>biết</a:t>
                </a:r>
                <a:r>
                  <a:rPr lang="en-US" dirty="0"/>
                  <a:t> </a:t>
                </a:r>
                <a:r>
                  <a:rPr lang="en-US" b="1" dirty="0"/>
                  <a:t>w </a:t>
                </a:r>
                <a:r>
                  <a:rPr lang="en-US" dirty="0" err="1"/>
                  <a:t>nhưng</a:t>
                </a:r>
                <a:r>
                  <a:rPr lang="en-US" dirty="0"/>
                  <a:t> </a:t>
                </a:r>
                <a:r>
                  <a:rPr lang="en-US" dirty="0" err="1"/>
                  <a:t>có</a:t>
                </a:r>
                <a:r>
                  <a:rPr lang="en-US" dirty="0"/>
                  <a:t> </a:t>
                </a:r>
                <a:r>
                  <a:rPr lang="en-US" dirty="0" err="1"/>
                  <a:t>một</a:t>
                </a:r>
                <a:r>
                  <a:rPr lang="en-US" dirty="0"/>
                  <a:t> </a:t>
                </a:r>
                <a:r>
                  <a:rPr lang="en-US" dirty="0" err="1"/>
                  <a:t>cách</a:t>
                </a:r>
                <a:r>
                  <a:rPr lang="en-US" dirty="0"/>
                  <a:t> </a:t>
                </a:r>
                <a:r>
                  <a:rPr lang="en-US" dirty="0" err="1"/>
                  <a:t>tính</a:t>
                </a:r>
                <a:r>
                  <a:rPr lang="en-US" dirty="0"/>
                  <a:t> b </a:t>
                </a:r>
                <a:r>
                  <a:rPr lang="en-US" dirty="0" err="1"/>
                  <a:t>ổn</a:t>
                </a:r>
                <a:r>
                  <a:rPr lang="en-US" dirty="0"/>
                  <a:t> </a:t>
                </a:r>
                <a:r>
                  <a:rPr lang="en-US" dirty="0" err="1"/>
                  <a:t>định</a:t>
                </a:r>
                <a:r>
                  <a:rPr lang="en-US" dirty="0"/>
                  <a:t> </a:t>
                </a:r>
                <a:r>
                  <a:rPr lang="en-US" dirty="0" err="1"/>
                  <a:t>hơn</a:t>
                </a:r>
                <a:r>
                  <a:rPr lang="en-US" dirty="0"/>
                  <a:t>.</a:t>
                </a:r>
              </a:p>
              <a:p>
                <a:r>
                  <a:rPr lang="en-US" dirty="0" err="1"/>
                  <a:t>Thay</a:t>
                </a:r>
                <a:r>
                  <a:rPr lang="en-US" dirty="0"/>
                  <a:t> W </a:t>
                </a:r>
                <a:r>
                  <a:rPr lang="en-US" dirty="0" err="1"/>
                  <a:t>trong</a:t>
                </a:r>
                <a:r>
                  <a:rPr lang="en-US" dirty="0"/>
                  <a:t> (3) </a:t>
                </a:r>
                <a:r>
                  <a:rPr lang="en-US" dirty="0" err="1"/>
                  <a:t>vào</a:t>
                </a:r>
                <a:r>
                  <a:rPr lang="en-US" dirty="0"/>
                  <a:t> </a:t>
                </a:r>
                <a:r>
                  <a:rPr lang="en-US" dirty="0" err="1"/>
                  <a:t>biểu</a:t>
                </a:r>
                <a:r>
                  <a:rPr lang="en-US" dirty="0"/>
                  <a:t> </a:t>
                </a:r>
                <a:r>
                  <a:rPr lang="en-US" dirty="0" err="1"/>
                  <a:t>thức</a:t>
                </a:r>
                <a:r>
                  <a:rPr lang="en-US" dirty="0"/>
                  <a:t> </a:t>
                </a:r>
                <a:r>
                  <a:rPr lang="en-US" dirty="0" err="1"/>
                  <a:t>trên</a:t>
                </a:r>
                <a:r>
                  <a:rPr lang="en-US" dirty="0"/>
                  <a:t> ta </a:t>
                </a:r>
                <a:r>
                  <a:rPr lang="en-US" dirty="0" err="1"/>
                  <a:t>thu</a:t>
                </a:r>
                <a:r>
                  <a:rPr lang="en-US" dirty="0"/>
                  <a:t> </a:t>
                </a:r>
                <a:r>
                  <a:rPr lang="en-US" dirty="0" err="1"/>
                  <a:t>được</a:t>
                </a:r>
                <a:r>
                  <a:rPr lang="en-US" dirty="0"/>
                  <a:t> </a:t>
                </a:r>
                <a:endParaRPr lang="vi-VN" dirty="0"/>
              </a:p>
              <a:p>
                <a:r>
                  <a:rPr lang="en-US" dirty="0"/>
                  <a:t>			</a:t>
                </a:r>
                <a14:m>
                  <m:oMath xmlns:m="http://schemas.openxmlformats.org/officeDocument/2006/math">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𝑛</m:t>
                        </m:r>
                      </m:sub>
                    </m:sSub>
                    <m:r>
                      <a:rPr lang="fr-FR" i="1">
                        <a:latin typeface="Cambria Math" panose="02040503050406030204" pitchFamily="18" charset="0"/>
                      </a:rPr>
                      <m:t>(</m:t>
                    </m:r>
                    <m:nary>
                      <m:naryPr>
                        <m:chr m:val="∑"/>
                        <m:limLoc m:val="undOvr"/>
                        <m:supHide m:val="on"/>
                        <m:ctrlPr>
                          <a:rPr lang="vi-VN" i="1">
                            <a:latin typeface="Cambria Math" panose="02040503050406030204" pitchFamily="18" charset="0"/>
                          </a:rPr>
                        </m:ctrlPr>
                      </m:naryPr>
                      <m:sub>
                        <m:r>
                          <a:rPr lang="fr-FR" i="1">
                            <a:latin typeface="Cambria Math" panose="02040503050406030204" pitchFamily="18" charset="0"/>
                          </a:rPr>
                          <m:t>𝑚</m:t>
                        </m:r>
                        <m:r>
                          <m:rPr>
                            <m:sty m:val="p"/>
                          </m:rPr>
                          <a:rPr lang="en-US">
                            <a:latin typeface="Cambria Math" panose="02040503050406030204" pitchFamily="18" charset="0"/>
                          </a:rPr>
                          <m:t>ϵ</m:t>
                        </m:r>
                        <m:r>
                          <a:rPr lang="fr-FR">
                            <a:latin typeface="Cambria Math" panose="02040503050406030204" pitchFamily="18" charset="0"/>
                          </a:rPr>
                          <m:t> </m:t>
                        </m:r>
                        <m:r>
                          <m:rPr>
                            <m:sty m:val="p"/>
                          </m:rPr>
                          <a:rPr lang="fr-FR">
                            <a:latin typeface="Cambria Math" panose="02040503050406030204" pitchFamily="18" charset="0"/>
                          </a:rPr>
                          <m:t>S</m:t>
                        </m:r>
                      </m:sub>
                      <m:sup/>
                      <m:e>
                        <m:sSub>
                          <m:sSubPr>
                            <m:ctrlPr>
                              <a:rPr lang="vi-VN" i="1">
                                <a:latin typeface="Cambria Math" panose="02040503050406030204" pitchFamily="18" charset="0"/>
                              </a:rPr>
                            </m:ctrlPr>
                          </m:sSubPr>
                          <m:e>
                            <m:r>
                              <a:rPr lang="fr-FR" i="1">
                                <a:latin typeface="Cambria Math" panose="02040503050406030204" pitchFamily="18" charset="0"/>
                              </a:rPr>
                              <m:t>𝜆</m:t>
                            </m:r>
                          </m:e>
                          <m:sub>
                            <m:r>
                              <a:rPr lang="fr-FR" i="1">
                                <a:latin typeface="Cambria Math" panose="02040503050406030204" pitchFamily="18" charset="0"/>
                              </a:rPr>
                              <m:t>𝑚</m:t>
                            </m:r>
                          </m:sub>
                        </m:sSub>
                      </m:e>
                    </m:nary>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𝑚</m:t>
                        </m:r>
                      </m:sub>
                    </m:sSub>
                    <m:sSub>
                      <m:sSubPr>
                        <m:ctrlPr>
                          <a:rPr lang="vi-VN" i="1">
                            <a:latin typeface="Cambria Math" panose="02040503050406030204" pitchFamily="18" charset="0"/>
                          </a:rPr>
                        </m:ctrlPr>
                      </m:sSubPr>
                      <m:e>
                        <m:r>
                          <a:rPr lang="fr-FR" i="1">
                            <a:latin typeface="Cambria Math" panose="02040503050406030204" pitchFamily="18" charset="0"/>
                          </a:rPr>
                          <m:t>𝑥</m:t>
                        </m:r>
                      </m:e>
                      <m:sub>
                        <m:r>
                          <a:rPr lang="fr-FR" i="1">
                            <a:latin typeface="Cambria Math" panose="02040503050406030204" pitchFamily="18" charset="0"/>
                          </a:rPr>
                          <m:t>𝑚</m:t>
                        </m:r>
                      </m:sub>
                    </m:sSub>
                    <m:r>
                      <a:rPr lang="fr-FR" i="1">
                        <a:latin typeface="Cambria Math" panose="02040503050406030204" pitchFamily="18" charset="0"/>
                      </a:rPr>
                      <m:t>.</m:t>
                    </m:r>
                    <m:sSub>
                      <m:sSubPr>
                        <m:ctrlPr>
                          <a:rPr lang="vi-VN" i="1">
                            <a:latin typeface="Cambria Math" panose="02040503050406030204" pitchFamily="18" charset="0"/>
                          </a:rPr>
                        </m:ctrlPr>
                      </m:sSubPr>
                      <m:e>
                        <m:r>
                          <a:rPr lang="fr-FR" i="1">
                            <a:latin typeface="Cambria Math" panose="02040503050406030204" pitchFamily="18" charset="0"/>
                          </a:rPr>
                          <m:t>𝑥</m:t>
                        </m:r>
                      </m:e>
                      <m:sub>
                        <m:r>
                          <a:rPr lang="fr-FR" i="1">
                            <a:latin typeface="Cambria Math" panose="02040503050406030204" pitchFamily="18" charset="0"/>
                          </a:rPr>
                          <m:t>𝑛</m:t>
                        </m:r>
                      </m:sub>
                    </m:sSub>
                    <m:r>
                      <a:rPr lang="fr-FR" i="1">
                        <a:latin typeface="Cambria Math" panose="02040503050406030204" pitchFamily="18" charset="0"/>
                      </a:rPr>
                      <m:t>+</m:t>
                    </m:r>
                    <m:r>
                      <a:rPr lang="fr-FR" i="1">
                        <a:latin typeface="Cambria Math" panose="02040503050406030204" pitchFamily="18" charset="0"/>
                      </a:rPr>
                      <m:t>𝑏</m:t>
                    </m:r>
                    <m:r>
                      <a:rPr lang="fr-FR" i="1">
                        <a:latin typeface="Cambria Math" panose="02040503050406030204" pitchFamily="18" charset="0"/>
                      </a:rPr>
                      <m:t>)=1</m:t>
                    </m:r>
                  </m:oMath>
                </a14:m>
                <a:endParaRPr lang="vi-VN" dirty="0"/>
              </a:p>
              <a:p>
                <a:r>
                  <a:rPr lang="fr-FR" dirty="0" err="1"/>
                  <a:t>Nhân</a:t>
                </a:r>
                <a:r>
                  <a:rPr lang="fr-FR" dirty="0"/>
                  <a:t> </a:t>
                </a:r>
                <a:r>
                  <a:rPr lang="fr-FR" dirty="0" err="1"/>
                  <a:t>hai</a:t>
                </a:r>
                <a:r>
                  <a:rPr lang="fr-FR" dirty="0"/>
                  <a:t> </a:t>
                </a:r>
                <a:r>
                  <a:rPr lang="fr-FR" dirty="0" err="1"/>
                  <a:t>vế</a:t>
                </a:r>
                <a:r>
                  <a:rPr lang="fr-FR" dirty="0"/>
                  <a:t> </a:t>
                </a:r>
                <a:r>
                  <a:rPr lang="fr-FR" dirty="0" err="1"/>
                  <a:t>đẳng</a:t>
                </a:r>
                <a:r>
                  <a:rPr lang="fr-FR" dirty="0"/>
                  <a:t> </a:t>
                </a:r>
                <a:r>
                  <a:rPr lang="fr-FR" dirty="0" err="1"/>
                  <a:t>thức</a:t>
                </a:r>
                <a:r>
                  <a:rPr lang="fr-FR" dirty="0"/>
                  <a:t> </a:t>
                </a:r>
                <a:r>
                  <a:rPr lang="fr-FR" dirty="0" err="1"/>
                  <a:t>trên</a:t>
                </a:r>
                <a:r>
                  <a:rPr lang="fr-FR" dirty="0"/>
                  <a:t> </a:t>
                </a:r>
                <a:r>
                  <a:rPr lang="fr-FR" dirty="0" err="1"/>
                  <a:t>với</a:t>
                </a:r>
                <a:r>
                  <a:rPr lang="fr-FR" dirty="0"/>
                  <a:t> </a:t>
                </a:r>
                <a14:m>
                  <m:oMath xmlns:m="http://schemas.openxmlformats.org/officeDocument/2006/math">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𝑛</m:t>
                        </m:r>
                      </m:sub>
                    </m:sSub>
                  </m:oMath>
                </a14:m>
                <a:r>
                  <a:rPr lang="fr-FR" dirty="0"/>
                  <a:t>   ta </a:t>
                </a:r>
                <a:r>
                  <a:rPr lang="fr-FR" dirty="0" err="1"/>
                  <a:t>thu</a:t>
                </a:r>
                <a:r>
                  <a:rPr lang="fr-FR" dirty="0"/>
                  <a:t> </a:t>
                </a:r>
                <a:r>
                  <a:rPr lang="fr-FR" dirty="0" err="1"/>
                  <a:t>được</a:t>
                </a:r>
                <a:r>
                  <a:rPr lang="fr-FR" dirty="0"/>
                  <a:t> </a:t>
                </a:r>
                <a:endParaRPr lang="vi-VN" dirty="0"/>
              </a:p>
              <a:p>
                <a:r>
                  <a:rPr lang="fr-FR" dirty="0"/>
                  <a:t>			</a:t>
                </a:r>
                <a14:m>
                  <m:oMath xmlns:m="http://schemas.openxmlformats.org/officeDocument/2006/math">
                    <m:sSubSup>
                      <m:sSubSupPr>
                        <m:ctrlPr>
                          <a:rPr lang="vi-VN" i="1">
                            <a:latin typeface="Cambria Math" panose="02040503050406030204" pitchFamily="18" charset="0"/>
                          </a:rPr>
                        </m:ctrlPr>
                      </m:sSubSupPr>
                      <m:e>
                        <m:r>
                          <a:rPr lang="fr-FR" i="1">
                            <a:latin typeface="Cambria Math" panose="02040503050406030204" pitchFamily="18" charset="0"/>
                          </a:rPr>
                          <m:t>𝑦</m:t>
                        </m:r>
                      </m:e>
                      <m:sub>
                        <m:r>
                          <a:rPr lang="fr-FR" i="1">
                            <a:latin typeface="Cambria Math" panose="02040503050406030204" pitchFamily="18" charset="0"/>
                          </a:rPr>
                          <m:t>𝑛</m:t>
                        </m:r>
                      </m:sub>
                      <m:sup>
                        <m:r>
                          <a:rPr lang="fr-FR" i="1">
                            <a:latin typeface="Cambria Math" panose="02040503050406030204" pitchFamily="18" charset="0"/>
                          </a:rPr>
                          <m:t>2</m:t>
                        </m:r>
                      </m:sup>
                    </m:sSubSup>
                    <m:r>
                      <a:rPr lang="fr-FR" i="1">
                        <a:latin typeface="Cambria Math" panose="02040503050406030204" pitchFamily="18" charset="0"/>
                      </a:rPr>
                      <m:t>(</m:t>
                    </m:r>
                    <m:nary>
                      <m:naryPr>
                        <m:chr m:val="∑"/>
                        <m:limLoc m:val="undOvr"/>
                        <m:supHide m:val="on"/>
                        <m:ctrlPr>
                          <a:rPr lang="vi-VN" i="1">
                            <a:latin typeface="Cambria Math" panose="02040503050406030204" pitchFamily="18" charset="0"/>
                          </a:rPr>
                        </m:ctrlPr>
                      </m:naryPr>
                      <m:sub>
                        <m:r>
                          <a:rPr lang="fr-FR" i="1">
                            <a:latin typeface="Cambria Math" panose="02040503050406030204" pitchFamily="18" charset="0"/>
                          </a:rPr>
                          <m:t>𝑚</m:t>
                        </m:r>
                        <m:r>
                          <m:rPr>
                            <m:sty m:val="p"/>
                          </m:rPr>
                          <a:rPr lang="en-US">
                            <a:latin typeface="Cambria Math" panose="02040503050406030204" pitchFamily="18" charset="0"/>
                          </a:rPr>
                          <m:t>ϵ</m:t>
                        </m:r>
                        <m:r>
                          <a:rPr lang="fr-FR">
                            <a:latin typeface="Cambria Math" panose="02040503050406030204" pitchFamily="18" charset="0"/>
                          </a:rPr>
                          <m:t> </m:t>
                        </m:r>
                        <m:r>
                          <m:rPr>
                            <m:sty m:val="p"/>
                          </m:rPr>
                          <a:rPr lang="fr-FR">
                            <a:latin typeface="Cambria Math" panose="02040503050406030204" pitchFamily="18" charset="0"/>
                          </a:rPr>
                          <m:t>S</m:t>
                        </m:r>
                      </m:sub>
                      <m:sup/>
                      <m:e>
                        <m:sSub>
                          <m:sSubPr>
                            <m:ctrlPr>
                              <a:rPr lang="vi-VN" i="1">
                                <a:latin typeface="Cambria Math" panose="02040503050406030204" pitchFamily="18" charset="0"/>
                              </a:rPr>
                            </m:ctrlPr>
                          </m:sSubPr>
                          <m:e>
                            <m:r>
                              <a:rPr lang="fr-FR" i="1">
                                <a:latin typeface="Cambria Math" panose="02040503050406030204" pitchFamily="18" charset="0"/>
                              </a:rPr>
                              <m:t>𝜆</m:t>
                            </m:r>
                          </m:e>
                          <m:sub>
                            <m:r>
                              <a:rPr lang="fr-FR" i="1">
                                <a:latin typeface="Cambria Math" panose="02040503050406030204" pitchFamily="18" charset="0"/>
                              </a:rPr>
                              <m:t>𝑚</m:t>
                            </m:r>
                          </m:sub>
                        </m:sSub>
                      </m:e>
                    </m:nary>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𝑚</m:t>
                        </m:r>
                      </m:sub>
                    </m:sSub>
                    <m:sSub>
                      <m:sSubPr>
                        <m:ctrlPr>
                          <a:rPr lang="vi-VN" i="1">
                            <a:latin typeface="Cambria Math" panose="02040503050406030204" pitchFamily="18" charset="0"/>
                          </a:rPr>
                        </m:ctrlPr>
                      </m:sSubPr>
                      <m:e>
                        <m:r>
                          <a:rPr lang="fr-FR" i="1">
                            <a:latin typeface="Cambria Math" panose="02040503050406030204" pitchFamily="18" charset="0"/>
                          </a:rPr>
                          <m:t>𝑥</m:t>
                        </m:r>
                      </m:e>
                      <m:sub>
                        <m:r>
                          <a:rPr lang="fr-FR" i="1">
                            <a:latin typeface="Cambria Math" panose="02040503050406030204" pitchFamily="18" charset="0"/>
                          </a:rPr>
                          <m:t>𝑚</m:t>
                        </m:r>
                      </m:sub>
                    </m:sSub>
                    <m:r>
                      <a:rPr lang="fr-FR" i="1">
                        <a:latin typeface="Cambria Math" panose="02040503050406030204" pitchFamily="18" charset="0"/>
                      </a:rPr>
                      <m:t>.</m:t>
                    </m:r>
                    <m:sSub>
                      <m:sSubPr>
                        <m:ctrlPr>
                          <a:rPr lang="vi-VN" i="1">
                            <a:latin typeface="Cambria Math" panose="02040503050406030204" pitchFamily="18" charset="0"/>
                          </a:rPr>
                        </m:ctrlPr>
                      </m:sSubPr>
                      <m:e>
                        <m:r>
                          <a:rPr lang="fr-FR" i="1">
                            <a:latin typeface="Cambria Math" panose="02040503050406030204" pitchFamily="18" charset="0"/>
                          </a:rPr>
                          <m:t>𝑥</m:t>
                        </m:r>
                      </m:e>
                      <m:sub>
                        <m:r>
                          <a:rPr lang="fr-FR" i="1">
                            <a:latin typeface="Cambria Math" panose="02040503050406030204" pitchFamily="18" charset="0"/>
                          </a:rPr>
                          <m:t>𝑛</m:t>
                        </m:r>
                      </m:sub>
                    </m:sSub>
                    <m:r>
                      <a:rPr lang="fr-FR" i="1">
                        <a:latin typeface="Cambria Math" panose="02040503050406030204" pitchFamily="18" charset="0"/>
                      </a:rPr>
                      <m:t>+</m:t>
                    </m:r>
                    <m:r>
                      <a:rPr lang="fr-FR" i="1">
                        <a:latin typeface="Cambria Math" panose="02040503050406030204" pitchFamily="18" charset="0"/>
                      </a:rPr>
                      <m:t>𝑏</m:t>
                    </m:r>
                    <m:r>
                      <a:rPr lang="fr-FR" i="1">
                        <a:latin typeface="Cambria Math" panose="02040503050406030204" pitchFamily="18" charset="0"/>
                      </a:rPr>
                      <m:t>)=</m:t>
                    </m:r>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𝑛</m:t>
                        </m:r>
                      </m:sub>
                    </m:sSub>
                  </m:oMath>
                </a14:m>
                <a:endParaRPr lang="en-US" dirty="0"/>
              </a:p>
              <a:p>
                <a:r>
                  <a:rPr lang="fr-FR" dirty="0"/>
                  <a:t>Vì </a:t>
                </a:r>
                <a14:m>
                  <m:oMath xmlns:m="http://schemas.openxmlformats.org/officeDocument/2006/math">
                    <m:sSubSup>
                      <m:sSubSupPr>
                        <m:ctrlPr>
                          <a:rPr lang="vi-VN" i="1">
                            <a:latin typeface="Cambria Math" panose="02040503050406030204" pitchFamily="18" charset="0"/>
                          </a:rPr>
                        </m:ctrlPr>
                      </m:sSubSupPr>
                      <m:e>
                        <m:r>
                          <a:rPr lang="fr-FR" i="1">
                            <a:latin typeface="Cambria Math" panose="02040503050406030204" pitchFamily="18" charset="0"/>
                          </a:rPr>
                          <m:t>𝑦</m:t>
                        </m:r>
                      </m:e>
                      <m:sub>
                        <m:r>
                          <a:rPr lang="fr-FR" i="1">
                            <a:latin typeface="Cambria Math" panose="02040503050406030204" pitchFamily="18" charset="0"/>
                          </a:rPr>
                          <m:t>𝑛</m:t>
                        </m:r>
                      </m:sub>
                      <m:sup>
                        <m:r>
                          <a:rPr lang="fr-FR" i="1">
                            <a:latin typeface="Cambria Math" panose="02040503050406030204" pitchFamily="18" charset="0"/>
                          </a:rPr>
                          <m:t>2</m:t>
                        </m:r>
                      </m:sup>
                    </m:sSubSup>
                    <m:r>
                      <a:rPr lang="fr-FR" i="1">
                        <a:latin typeface="Cambria Math" panose="02040503050406030204" pitchFamily="18" charset="0"/>
                      </a:rPr>
                      <m:t>=1</m:t>
                    </m:r>
                  </m:oMath>
                </a14:m>
                <a:r>
                  <a:rPr lang="fr-FR" dirty="0"/>
                  <a:t>  </a:t>
                </a:r>
                <a:r>
                  <a:rPr lang="fr-FR" dirty="0" err="1"/>
                  <a:t>nên</a:t>
                </a:r>
                <a:r>
                  <a:rPr lang="fr-FR" dirty="0"/>
                  <a:t> </a:t>
                </a:r>
                <a:endParaRPr lang="vi-VN" dirty="0"/>
              </a:p>
              <a:p>
                <a:r>
                  <a:rPr lang="fr-FR" dirty="0"/>
                  <a:t>			</a:t>
                </a:r>
                <a14:m>
                  <m:oMath xmlns:m="http://schemas.openxmlformats.org/officeDocument/2006/math">
                    <m:r>
                      <a:rPr lang="fr-FR" i="1">
                        <a:latin typeface="Cambria Math" panose="02040503050406030204" pitchFamily="18" charset="0"/>
                      </a:rPr>
                      <m:t>𝑏</m:t>
                    </m:r>
                    <m:r>
                      <a:rPr lang="fr-FR" i="1">
                        <a:latin typeface="Cambria Math" panose="02040503050406030204" pitchFamily="18" charset="0"/>
                      </a:rPr>
                      <m:t>=</m:t>
                    </m:r>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𝑛</m:t>
                        </m:r>
                      </m:sub>
                    </m:sSub>
                    <m:r>
                      <a:rPr lang="fr-FR" i="1">
                        <a:latin typeface="Cambria Math" panose="02040503050406030204" pitchFamily="18" charset="0"/>
                      </a:rPr>
                      <m:t>−</m:t>
                    </m:r>
                    <m:nary>
                      <m:naryPr>
                        <m:chr m:val="∑"/>
                        <m:limLoc m:val="undOvr"/>
                        <m:supHide m:val="on"/>
                        <m:ctrlPr>
                          <a:rPr lang="vi-VN" i="1">
                            <a:latin typeface="Cambria Math" panose="02040503050406030204" pitchFamily="18" charset="0"/>
                          </a:rPr>
                        </m:ctrlPr>
                      </m:naryPr>
                      <m:sub>
                        <m:r>
                          <a:rPr lang="fr-FR" i="1">
                            <a:latin typeface="Cambria Math" panose="02040503050406030204" pitchFamily="18" charset="0"/>
                          </a:rPr>
                          <m:t>𝑚</m:t>
                        </m:r>
                        <m:r>
                          <m:rPr>
                            <m:sty m:val="p"/>
                          </m:rPr>
                          <a:rPr lang="en-US">
                            <a:latin typeface="Cambria Math" panose="02040503050406030204" pitchFamily="18" charset="0"/>
                          </a:rPr>
                          <m:t>ϵ</m:t>
                        </m:r>
                        <m:r>
                          <a:rPr lang="fr-FR">
                            <a:latin typeface="Cambria Math" panose="02040503050406030204" pitchFamily="18" charset="0"/>
                          </a:rPr>
                          <m:t> </m:t>
                        </m:r>
                        <m:r>
                          <m:rPr>
                            <m:sty m:val="p"/>
                          </m:rPr>
                          <a:rPr lang="fr-FR">
                            <a:latin typeface="Cambria Math" panose="02040503050406030204" pitchFamily="18" charset="0"/>
                          </a:rPr>
                          <m:t>S</m:t>
                        </m:r>
                      </m:sub>
                      <m:sup/>
                      <m:e>
                        <m:sSub>
                          <m:sSubPr>
                            <m:ctrlPr>
                              <a:rPr lang="vi-VN" i="1">
                                <a:latin typeface="Cambria Math" panose="02040503050406030204" pitchFamily="18" charset="0"/>
                              </a:rPr>
                            </m:ctrlPr>
                          </m:sSubPr>
                          <m:e>
                            <m:r>
                              <a:rPr lang="fr-FR" i="1">
                                <a:latin typeface="Cambria Math" panose="02040503050406030204" pitchFamily="18" charset="0"/>
                              </a:rPr>
                              <m:t>𝜆</m:t>
                            </m:r>
                          </m:e>
                          <m:sub>
                            <m:r>
                              <a:rPr lang="fr-FR" i="1">
                                <a:latin typeface="Cambria Math" panose="02040503050406030204" pitchFamily="18" charset="0"/>
                              </a:rPr>
                              <m:t>𝑚</m:t>
                            </m:r>
                          </m:sub>
                        </m:sSub>
                      </m:e>
                    </m:nary>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𝑚</m:t>
                        </m:r>
                      </m:sub>
                    </m:sSub>
                    <m:sSub>
                      <m:sSubPr>
                        <m:ctrlPr>
                          <a:rPr lang="vi-VN" i="1">
                            <a:latin typeface="Cambria Math" panose="02040503050406030204" pitchFamily="18" charset="0"/>
                          </a:rPr>
                        </m:ctrlPr>
                      </m:sSubPr>
                      <m:e>
                        <m:r>
                          <a:rPr lang="fr-FR" i="1">
                            <a:latin typeface="Cambria Math" panose="02040503050406030204" pitchFamily="18" charset="0"/>
                          </a:rPr>
                          <m:t>𝑥</m:t>
                        </m:r>
                      </m:e>
                      <m:sub>
                        <m:r>
                          <a:rPr lang="fr-FR" i="1">
                            <a:latin typeface="Cambria Math" panose="02040503050406030204" pitchFamily="18" charset="0"/>
                          </a:rPr>
                          <m:t>𝑚</m:t>
                        </m:r>
                      </m:sub>
                    </m:sSub>
                    <m:r>
                      <a:rPr lang="fr-FR" i="1">
                        <a:latin typeface="Cambria Math" panose="02040503050406030204" pitchFamily="18" charset="0"/>
                      </a:rPr>
                      <m:t>.</m:t>
                    </m:r>
                    <m:sSub>
                      <m:sSubPr>
                        <m:ctrlPr>
                          <a:rPr lang="vi-VN" i="1">
                            <a:latin typeface="Cambria Math" panose="02040503050406030204" pitchFamily="18" charset="0"/>
                          </a:rPr>
                        </m:ctrlPr>
                      </m:sSubPr>
                      <m:e>
                        <m:r>
                          <a:rPr lang="fr-FR" i="1">
                            <a:latin typeface="Cambria Math" panose="02040503050406030204" pitchFamily="18" charset="0"/>
                          </a:rPr>
                          <m:t>𝑥</m:t>
                        </m:r>
                      </m:e>
                      <m:sub>
                        <m:r>
                          <a:rPr lang="fr-FR" i="1">
                            <a:latin typeface="Cambria Math" panose="02040503050406030204" pitchFamily="18" charset="0"/>
                          </a:rPr>
                          <m:t>𝑛</m:t>
                        </m:r>
                      </m:sub>
                    </m:sSub>
                  </m:oMath>
                </a14:m>
                <a:endParaRPr lang="vi-VN" dirty="0"/>
              </a:p>
            </p:txBody>
          </p:sp>
        </mc:Choice>
        <mc:Fallback xmlns="">
          <p:sp>
            <p:nvSpPr>
              <p:cNvPr id="3" name="Content Placeholder 2">
                <a:extLst>
                  <a:ext uri="{FF2B5EF4-FFF2-40B4-BE49-F238E27FC236}">
                    <a16:creationId xmlns:a16="http://schemas.microsoft.com/office/drawing/2014/main" id="{E4347142-A17F-4A65-93EB-CFE9B8E1DAAE}"/>
                  </a:ext>
                </a:extLst>
              </p:cNvPr>
              <p:cNvSpPr>
                <a:spLocks noGrp="1" noRot="1" noChangeAspect="1" noMove="1" noResize="1" noEditPoints="1" noAdjustHandles="1" noChangeArrowheads="1" noChangeShapeType="1" noTextEdit="1"/>
              </p:cNvSpPr>
              <p:nvPr>
                <p:ph idx="1"/>
              </p:nvPr>
            </p:nvSpPr>
            <p:spPr>
              <a:xfrm>
                <a:off x="600891" y="319406"/>
                <a:ext cx="11100779" cy="6346437"/>
              </a:xfrm>
              <a:blipFill>
                <a:blip r:embed="rId2"/>
                <a:stretch>
                  <a:fillRect l="-714" t="-480" b="-3939"/>
                </a:stretch>
              </a:blipFill>
            </p:spPr>
            <p:txBody>
              <a:bodyPr/>
              <a:lstStyle/>
              <a:p>
                <a:r>
                  <a:rPr lang="vi-VN">
                    <a:noFill/>
                  </a:rPr>
                  <a:t> </a:t>
                </a:r>
              </a:p>
            </p:txBody>
          </p:sp>
        </mc:Fallback>
      </mc:AlternateContent>
    </p:spTree>
    <p:extLst>
      <p:ext uri="{BB962C8B-B14F-4D97-AF65-F5344CB8AC3E}">
        <p14:creationId xmlns:p14="http://schemas.microsoft.com/office/powerpoint/2010/main" val="2247704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F192-7EE4-4563-9037-C45C0E7D6591}"/>
              </a:ext>
            </a:extLst>
          </p:cNvPr>
          <p:cNvSpPr>
            <a:spLocks noGrp="1"/>
          </p:cNvSpPr>
          <p:nvPr>
            <p:ph type="title"/>
          </p:nvPr>
        </p:nvSpPr>
        <p:spPr>
          <a:xfrm flipV="1">
            <a:off x="838200" y="319406"/>
            <a:ext cx="10515600" cy="45719"/>
          </a:xfrm>
        </p:spPr>
        <p:txBody>
          <a:bodyPr>
            <a:normAutofit fontScale="90000"/>
          </a:bodyPr>
          <a:lstStyle/>
          <a:p>
            <a:endParaRPr lang="vi-V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FEC923-D31E-4B35-87FA-450948DECAA8}"/>
                  </a:ext>
                </a:extLst>
              </p:cNvPr>
              <p:cNvSpPr>
                <a:spLocks noGrp="1"/>
              </p:cNvSpPr>
              <p:nvPr>
                <p:ph idx="1"/>
              </p:nvPr>
            </p:nvSpPr>
            <p:spPr>
              <a:xfrm>
                <a:off x="410817" y="365124"/>
                <a:ext cx="11343861" cy="6447155"/>
              </a:xfrm>
            </p:spPr>
            <p:txBody>
              <a:bodyPr>
                <a:normAutofit/>
              </a:bodyPr>
              <a:lstStyle/>
              <a:p>
                <a:r>
                  <a:rPr lang="fr-FR" dirty="0" err="1"/>
                  <a:t>Thay</a:t>
                </a:r>
                <a:r>
                  <a:rPr lang="fr-FR" dirty="0"/>
                  <a:t> </a:t>
                </a:r>
                <a:r>
                  <a:rPr lang="fr-FR" dirty="0" err="1"/>
                  <a:t>vì</a:t>
                </a:r>
                <a:r>
                  <a:rPr lang="fr-FR" dirty="0"/>
                  <a:t> </a:t>
                </a:r>
                <a:r>
                  <a:rPr lang="fr-FR" dirty="0" err="1"/>
                  <a:t>lấy</a:t>
                </a:r>
                <a:r>
                  <a:rPr lang="fr-FR" dirty="0"/>
                  <a:t> </a:t>
                </a:r>
                <a14:m>
                  <m:oMath xmlns:m="http://schemas.openxmlformats.org/officeDocument/2006/math">
                    <m:sSub>
                      <m:sSubPr>
                        <m:ctrlPr>
                          <a:rPr lang="vi-VN" i="1">
                            <a:latin typeface="Cambria Math" panose="02040503050406030204" pitchFamily="18" charset="0"/>
                          </a:rPr>
                        </m:ctrlPr>
                      </m:sSubPr>
                      <m:e>
                        <m:r>
                          <a:rPr lang="fr-FR" i="1">
                            <a:latin typeface="Cambria Math" panose="02040503050406030204" pitchFamily="18" charset="0"/>
                          </a:rPr>
                          <m:t>𝑥</m:t>
                        </m:r>
                      </m:e>
                      <m:sub>
                        <m:r>
                          <a:rPr lang="fr-FR" i="1">
                            <a:latin typeface="Cambria Math" panose="02040503050406030204" pitchFamily="18" charset="0"/>
                          </a:rPr>
                          <m:t>𝑛</m:t>
                        </m:r>
                      </m:sub>
                    </m:sSub>
                  </m:oMath>
                </a14:m>
                <a:r>
                  <a:rPr lang="fr-FR" dirty="0"/>
                  <a:t>  </a:t>
                </a:r>
                <a:r>
                  <a:rPr lang="fr-FR" dirty="0" err="1"/>
                  <a:t>bất</a:t>
                </a:r>
                <a:r>
                  <a:rPr lang="fr-FR" dirty="0"/>
                  <a:t> </a:t>
                </a:r>
                <a:r>
                  <a:rPr lang="fr-FR" dirty="0" err="1"/>
                  <a:t>kỳ</a:t>
                </a:r>
                <a:r>
                  <a:rPr lang="fr-FR" dirty="0"/>
                  <a:t> </a:t>
                </a:r>
                <a:r>
                  <a:rPr lang="fr-FR" dirty="0" err="1"/>
                  <a:t>trong</a:t>
                </a:r>
                <a:r>
                  <a:rPr lang="fr-FR" dirty="0"/>
                  <a:t> S ta </a:t>
                </a:r>
                <a:r>
                  <a:rPr lang="fr-FR" dirty="0" err="1"/>
                  <a:t>lấy</a:t>
                </a:r>
                <a:r>
                  <a:rPr lang="fr-FR" dirty="0"/>
                  <a:t> </a:t>
                </a:r>
                <a:r>
                  <a:rPr lang="fr-FR" dirty="0" err="1"/>
                  <a:t>giá</a:t>
                </a:r>
                <a:r>
                  <a:rPr lang="fr-FR" dirty="0"/>
                  <a:t> </a:t>
                </a:r>
                <a:r>
                  <a:rPr lang="fr-FR" dirty="0" err="1"/>
                  <a:t>trị</a:t>
                </a:r>
                <a:r>
                  <a:rPr lang="fr-FR" dirty="0"/>
                  <a:t> </a:t>
                </a:r>
                <a:r>
                  <a:rPr lang="fr-FR" dirty="0" err="1"/>
                  <a:t>trung</a:t>
                </a:r>
                <a:r>
                  <a:rPr lang="fr-FR" dirty="0"/>
                  <a:t> </a:t>
                </a:r>
                <a:r>
                  <a:rPr lang="fr-FR" dirty="0" err="1"/>
                  <a:t>bình</a:t>
                </a:r>
                <a:r>
                  <a:rPr lang="fr-FR" dirty="0"/>
                  <a:t> </a:t>
                </a:r>
                <a:r>
                  <a:rPr lang="fr-FR" dirty="0" err="1"/>
                  <a:t>của</a:t>
                </a:r>
                <a:r>
                  <a:rPr lang="fr-FR" dirty="0"/>
                  <a:t> </a:t>
                </a:r>
                <a:r>
                  <a:rPr lang="fr-FR" dirty="0" err="1"/>
                  <a:t>tất</a:t>
                </a:r>
                <a:r>
                  <a:rPr lang="fr-FR" dirty="0"/>
                  <a:t> </a:t>
                </a:r>
                <a:r>
                  <a:rPr lang="fr-FR" dirty="0" err="1"/>
                  <a:t>cả</a:t>
                </a:r>
                <a:r>
                  <a:rPr lang="fr-FR" dirty="0"/>
                  <a:t> </a:t>
                </a:r>
                <a:r>
                  <a:rPr lang="fr-FR" dirty="0" err="1"/>
                  <a:t>giá</a:t>
                </a:r>
                <a:r>
                  <a:rPr lang="fr-FR" dirty="0"/>
                  <a:t> </a:t>
                </a:r>
                <a:r>
                  <a:rPr lang="fr-FR" dirty="0" err="1"/>
                  <a:t>trị</a:t>
                </a:r>
                <a:r>
                  <a:rPr lang="fr-FR" dirty="0"/>
                  <a:t> </a:t>
                </a:r>
                <a:r>
                  <a:rPr lang="fr-FR" dirty="0" err="1"/>
                  <a:t>của</a:t>
                </a:r>
                <a:r>
                  <a:rPr lang="fr-FR" dirty="0"/>
                  <a:t> b </a:t>
                </a:r>
                <a:r>
                  <a:rPr lang="fr-FR" dirty="0" err="1"/>
                  <a:t>tính</a:t>
                </a:r>
                <a:r>
                  <a:rPr lang="fr-FR" dirty="0"/>
                  <a:t> </a:t>
                </a:r>
                <a:r>
                  <a:rPr lang="fr-FR" dirty="0" err="1"/>
                  <a:t>theo</a:t>
                </a:r>
                <a:r>
                  <a:rPr lang="fr-FR" dirty="0"/>
                  <a:t> </a:t>
                </a:r>
                <a:r>
                  <a:rPr lang="fr-FR" dirty="0" err="1"/>
                  <a:t>các</a:t>
                </a:r>
                <a:r>
                  <a:rPr lang="fr-FR" dirty="0"/>
                  <a:t> support </a:t>
                </a:r>
                <a:r>
                  <a:rPr lang="fr-FR" dirty="0" err="1"/>
                  <a:t>vec</a:t>
                </a:r>
                <a:r>
                  <a:rPr lang="fr-FR" dirty="0"/>
                  <a:t> </a:t>
                </a:r>
                <a:r>
                  <a:rPr lang="fr-FR" dirty="0" err="1"/>
                  <a:t>tơ</a:t>
                </a:r>
                <a:r>
                  <a:rPr lang="fr-FR" dirty="0"/>
                  <a:t> </a:t>
                </a:r>
                <a:r>
                  <a:rPr lang="fr-FR" dirty="0" err="1"/>
                  <a:t>như</a:t>
                </a:r>
                <a:r>
                  <a:rPr lang="fr-FR" dirty="0"/>
                  <a:t> </a:t>
                </a:r>
                <a:r>
                  <a:rPr lang="fr-FR" dirty="0" err="1"/>
                  <a:t>sau</a:t>
                </a:r>
                <a:r>
                  <a:rPr lang="fr-FR" dirty="0"/>
                  <a:t> :</a:t>
                </a:r>
                <a:endParaRPr lang="vi-VN" dirty="0"/>
              </a:p>
              <a:p>
                <a:r>
                  <a:rPr lang="fr-FR" dirty="0"/>
                  <a:t>			</a:t>
                </a:r>
                <a14:m>
                  <m:oMath xmlns:m="http://schemas.openxmlformats.org/officeDocument/2006/math">
                    <m:r>
                      <a:rPr lang="fr-FR" i="1">
                        <a:latin typeface="Cambria Math" panose="02040503050406030204" pitchFamily="18" charset="0"/>
                      </a:rPr>
                      <m:t>𝑏</m:t>
                    </m:r>
                    <m:r>
                      <a:rPr lang="fr-FR" i="1">
                        <a:latin typeface="Cambria Math" panose="02040503050406030204" pitchFamily="18" charset="0"/>
                      </a:rPr>
                      <m:t>=</m:t>
                    </m:r>
                    <m:f>
                      <m:fPr>
                        <m:ctrlPr>
                          <a:rPr lang="vi-VN" i="1">
                            <a:latin typeface="Cambria Math" panose="02040503050406030204" pitchFamily="18" charset="0"/>
                          </a:rPr>
                        </m:ctrlPr>
                      </m:fPr>
                      <m:num>
                        <m:r>
                          <a:rPr lang="fr-FR" i="1">
                            <a:latin typeface="Cambria Math" panose="02040503050406030204" pitchFamily="18" charset="0"/>
                          </a:rPr>
                          <m:t>1</m:t>
                        </m:r>
                      </m:num>
                      <m:den>
                        <m:sSub>
                          <m:sSubPr>
                            <m:ctrlPr>
                              <a:rPr lang="vi-VN" i="1">
                                <a:latin typeface="Cambria Math" panose="02040503050406030204" pitchFamily="18" charset="0"/>
                              </a:rPr>
                            </m:ctrlPr>
                          </m:sSubPr>
                          <m:e>
                            <m:r>
                              <a:rPr lang="fr-FR" i="1">
                                <a:latin typeface="Cambria Math" panose="02040503050406030204" pitchFamily="18" charset="0"/>
                              </a:rPr>
                              <m:t>𝑁</m:t>
                            </m:r>
                          </m:e>
                          <m:sub>
                            <m:r>
                              <a:rPr lang="fr-FR" i="1">
                                <a:latin typeface="Cambria Math" panose="02040503050406030204" pitchFamily="18" charset="0"/>
                              </a:rPr>
                              <m:t>𝑆</m:t>
                            </m:r>
                          </m:sub>
                        </m:sSub>
                      </m:den>
                    </m:f>
                    <m:nary>
                      <m:naryPr>
                        <m:chr m:val="∑"/>
                        <m:limLoc m:val="undOvr"/>
                        <m:supHide m:val="on"/>
                        <m:ctrlPr>
                          <a:rPr lang="vi-VN" i="1">
                            <a:latin typeface="Cambria Math" panose="02040503050406030204" pitchFamily="18" charset="0"/>
                          </a:rPr>
                        </m:ctrlPr>
                      </m:naryPr>
                      <m:sub>
                        <m:r>
                          <a:rPr lang="fr-FR" i="1">
                            <a:latin typeface="Cambria Math" panose="02040503050406030204" pitchFamily="18" charset="0"/>
                          </a:rPr>
                          <m:t>𝑛</m:t>
                        </m:r>
                        <m:r>
                          <m:rPr>
                            <m:sty m:val="p"/>
                          </m:rPr>
                          <a:rPr lang="en-US">
                            <a:latin typeface="Cambria Math" panose="02040503050406030204" pitchFamily="18" charset="0"/>
                          </a:rPr>
                          <m:t>ϵ</m:t>
                        </m:r>
                        <m:r>
                          <m:rPr>
                            <m:sty m:val="p"/>
                          </m:rPr>
                          <a:rPr lang="fr-FR">
                            <a:latin typeface="Cambria Math" panose="02040503050406030204" pitchFamily="18" charset="0"/>
                          </a:rPr>
                          <m:t>S</m:t>
                        </m:r>
                      </m:sub>
                      <m:sup/>
                      <m:e>
                        <m:r>
                          <a:rPr lang="fr-FR" i="1">
                            <a:latin typeface="Cambria Math" panose="02040503050406030204" pitchFamily="18" charset="0"/>
                          </a:rPr>
                          <m:t>(</m:t>
                        </m:r>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𝑛</m:t>
                            </m:r>
                          </m:sub>
                        </m:sSub>
                        <m:r>
                          <a:rPr lang="fr-FR" i="1">
                            <a:latin typeface="Cambria Math" panose="02040503050406030204" pitchFamily="18" charset="0"/>
                          </a:rPr>
                          <m:t>−</m:t>
                        </m:r>
                        <m:nary>
                          <m:naryPr>
                            <m:chr m:val="∑"/>
                            <m:limLoc m:val="undOvr"/>
                            <m:supHide m:val="on"/>
                            <m:ctrlPr>
                              <a:rPr lang="vi-VN" i="1">
                                <a:latin typeface="Cambria Math" panose="02040503050406030204" pitchFamily="18" charset="0"/>
                              </a:rPr>
                            </m:ctrlPr>
                          </m:naryPr>
                          <m:sub>
                            <m:r>
                              <a:rPr lang="fr-FR" i="1">
                                <a:latin typeface="Cambria Math" panose="02040503050406030204" pitchFamily="18" charset="0"/>
                              </a:rPr>
                              <m:t>𝑚</m:t>
                            </m:r>
                            <m:r>
                              <m:rPr>
                                <m:sty m:val="p"/>
                              </m:rPr>
                              <a:rPr lang="en-US">
                                <a:latin typeface="Cambria Math" panose="02040503050406030204" pitchFamily="18" charset="0"/>
                              </a:rPr>
                              <m:t>ϵ</m:t>
                            </m:r>
                            <m:r>
                              <m:rPr>
                                <m:sty m:val="p"/>
                              </m:rPr>
                              <a:rPr lang="fr-FR">
                                <a:latin typeface="Cambria Math" panose="02040503050406030204" pitchFamily="18" charset="0"/>
                              </a:rPr>
                              <m:t>S</m:t>
                            </m:r>
                          </m:sub>
                          <m:sup/>
                          <m:e>
                            <m:sSub>
                              <m:sSubPr>
                                <m:ctrlPr>
                                  <a:rPr lang="vi-VN" i="1">
                                    <a:latin typeface="Cambria Math" panose="02040503050406030204" pitchFamily="18" charset="0"/>
                                  </a:rPr>
                                </m:ctrlPr>
                              </m:sSubPr>
                              <m:e>
                                <m:r>
                                  <a:rPr lang="fr-FR" i="1">
                                    <a:latin typeface="Cambria Math" panose="02040503050406030204" pitchFamily="18" charset="0"/>
                                  </a:rPr>
                                  <m:t>𝜆</m:t>
                                </m:r>
                              </m:e>
                              <m:sub>
                                <m:r>
                                  <a:rPr lang="fr-FR" i="1">
                                    <a:latin typeface="Cambria Math" panose="02040503050406030204" pitchFamily="18" charset="0"/>
                                  </a:rPr>
                                  <m:t>𝑛</m:t>
                                </m:r>
                              </m:sub>
                            </m:sSub>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𝑛</m:t>
                                </m:r>
                              </m:sub>
                            </m:sSub>
                            <m:sSubSup>
                              <m:sSubSupPr>
                                <m:ctrlPr>
                                  <a:rPr lang="vi-VN" i="1">
                                    <a:latin typeface="Cambria Math" panose="02040503050406030204" pitchFamily="18" charset="0"/>
                                  </a:rPr>
                                </m:ctrlPr>
                              </m:sSubSupPr>
                              <m:e>
                                <m:r>
                                  <a:rPr lang="fr-FR" i="1">
                                    <a:latin typeface="Cambria Math" panose="02040503050406030204" pitchFamily="18" charset="0"/>
                                  </a:rPr>
                                  <m:t>𝑥</m:t>
                                </m:r>
                              </m:e>
                              <m:sub>
                                <m:r>
                                  <a:rPr lang="fr-FR" i="1">
                                    <a:latin typeface="Cambria Math" panose="02040503050406030204" pitchFamily="18" charset="0"/>
                                  </a:rPr>
                                  <m:t>𝑚</m:t>
                                </m:r>
                              </m:sub>
                              <m:sup>
                                <m:r>
                                  <a:rPr lang="fr-FR" i="1">
                                    <a:latin typeface="Cambria Math" panose="02040503050406030204" pitchFamily="18" charset="0"/>
                                  </a:rPr>
                                  <m:t>𝑇</m:t>
                                </m:r>
                              </m:sup>
                            </m:sSubSup>
                            <m:sSub>
                              <m:sSubPr>
                                <m:ctrlPr>
                                  <a:rPr lang="vi-VN" i="1">
                                    <a:latin typeface="Cambria Math" panose="02040503050406030204" pitchFamily="18" charset="0"/>
                                  </a:rPr>
                                </m:ctrlPr>
                              </m:sSubPr>
                              <m:e>
                                <m:r>
                                  <a:rPr lang="fr-FR" i="1">
                                    <a:latin typeface="Cambria Math" panose="02040503050406030204" pitchFamily="18" charset="0"/>
                                  </a:rPr>
                                  <m:t>𝑥</m:t>
                                </m:r>
                              </m:e>
                              <m:sub>
                                <m:r>
                                  <a:rPr lang="fr-FR" i="1">
                                    <a:latin typeface="Cambria Math" panose="02040503050406030204" pitchFamily="18" charset="0"/>
                                  </a:rPr>
                                  <m:t>𝑛</m:t>
                                </m:r>
                              </m:sub>
                            </m:sSub>
                          </m:e>
                        </m:nary>
                      </m:e>
                    </m:nary>
                    <m:r>
                      <a:rPr lang="fr-FR" i="1">
                        <a:latin typeface="Cambria Math" panose="02040503050406030204" pitchFamily="18" charset="0"/>
                      </a:rPr>
                      <m:t>)</m:t>
                    </m:r>
                  </m:oMath>
                </a14:m>
                <a:r>
                  <a:rPr lang="fr-FR" dirty="0"/>
                  <a:t>                            (8)</a:t>
                </a:r>
                <a:endParaRPr lang="vi-VN" dirty="0"/>
              </a:p>
              <a:p>
                <a14:m>
                  <m:oMath xmlns:m="http://schemas.openxmlformats.org/officeDocument/2006/math">
                    <m:sSub>
                      <m:sSubPr>
                        <m:ctrlPr>
                          <a:rPr lang="vi-VN" i="1">
                            <a:latin typeface="Cambria Math" panose="02040503050406030204" pitchFamily="18" charset="0"/>
                          </a:rPr>
                        </m:ctrlPr>
                      </m:sSubPr>
                      <m:e>
                        <m:r>
                          <a:rPr lang="fr-FR" i="1">
                            <a:latin typeface="Cambria Math" panose="02040503050406030204" pitchFamily="18" charset="0"/>
                          </a:rPr>
                          <m:t>𝑁</m:t>
                        </m:r>
                      </m:e>
                      <m:sub>
                        <m:r>
                          <a:rPr lang="fr-FR" i="1">
                            <a:latin typeface="Cambria Math" panose="02040503050406030204" pitchFamily="18" charset="0"/>
                          </a:rPr>
                          <m:t>𝑆</m:t>
                        </m:r>
                      </m:sub>
                    </m:sSub>
                  </m:oMath>
                </a14:m>
                <a:r>
                  <a:rPr lang="fr-FR" dirty="0"/>
                  <a:t> là </a:t>
                </a:r>
                <a:r>
                  <a:rPr lang="fr-FR" dirty="0" err="1"/>
                  <a:t>số</a:t>
                </a:r>
                <a:r>
                  <a:rPr lang="fr-FR" dirty="0"/>
                  <a:t> </a:t>
                </a:r>
                <a:r>
                  <a:rPr lang="fr-FR" dirty="0" err="1"/>
                  <a:t>lượng</a:t>
                </a:r>
                <a:r>
                  <a:rPr lang="fr-FR" dirty="0"/>
                  <a:t> </a:t>
                </a:r>
                <a:r>
                  <a:rPr lang="fr-FR" dirty="0" err="1"/>
                  <a:t>phần</a:t>
                </a:r>
                <a:r>
                  <a:rPr lang="fr-FR" dirty="0"/>
                  <a:t> </a:t>
                </a:r>
                <a:r>
                  <a:rPr lang="fr-FR" dirty="0" err="1"/>
                  <a:t>tử</a:t>
                </a:r>
                <a:r>
                  <a:rPr lang="fr-FR" dirty="0"/>
                  <a:t> </a:t>
                </a:r>
                <a:r>
                  <a:rPr lang="fr-FR" dirty="0" err="1"/>
                  <a:t>của</a:t>
                </a:r>
                <a:r>
                  <a:rPr lang="fr-FR" dirty="0"/>
                  <a:t> S.</a:t>
                </a:r>
                <a:endParaRPr lang="vi-VN" dirty="0"/>
              </a:p>
              <a:p>
                <a:pPr marL="0" indent="0" algn="just">
                  <a:buNone/>
                </a:pPr>
                <a:r>
                  <a:rPr lang="en-US" sz="2000" dirty="0" err="1"/>
                  <a:t>Cuối</a:t>
                </a:r>
                <a:r>
                  <a:rPr lang="en-US" sz="2000" dirty="0"/>
                  <a:t> </a:t>
                </a:r>
                <a:r>
                  <a:rPr lang="en-US" sz="2000" dirty="0" err="1"/>
                  <a:t>cùng</a:t>
                </a:r>
                <a:r>
                  <a:rPr lang="en-US" sz="2000" dirty="0"/>
                  <a:t> </a:t>
                </a:r>
                <a:r>
                  <a:rPr lang="en-US" sz="2000" dirty="0" err="1"/>
                  <a:t>để</a:t>
                </a:r>
                <a:r>
                  <a:rPr lang="en-US" sz="2000" dirty="0"/>
                  <a:t> </a:t>
                </a:r>
                <a:r>
                  <a:rPr lang="en-US" sz="2000" dirty="0" err="1"/>
                  <a:t>xác</a:t>
                </a:r>
                <a:r>
                  <a:rPr lang="en-US" sz="2000" dirty="0"/>
                  <a:t> </a:t>
                </a:r>
                <a:r>
                  <a:rPr lang="en-US" sz="2000" dirty="0" err="1"/>
                  <a:t>minh</a:t>
                </a:r>
                <a:r>
                  <a:rPr lang="en-US" sz="2000" dirty="0"/>
                  <a:t> </a:t>
                </a:r>
                <a:r>
                  <a:rPr lang="en-US" sz="2000" dirty="0" err="1"/>
                  <a:t>một</a:t>
                </a:r>
                <a:r>
                  <a:rPr lang="en-US" sz="2000" dirty="0"/>
                  <a:t> </a:t>
                </a:r>
                <a:r>
                  <a:rPr lang="en-US" sz="2000" dirty="0" err="1"/>
                  <a:t>dữ</a:t>
                </a:r>
                <a:r>
                  <a:rPr lang="en-US" sz="2000" dirty="0"/>
                  <a:t> </a:t>
                </a:r>
                <a:r>
                  <a:rPr lang="en-US" sz="2000" dirty="0" err="1"/>
                  <a:t>liệu</a:t>
                </a:r>
                <a:r>
                  <a:rPr lang="en-US" sz="2000" dirty="0"/>
                  <a:t> x </a:t>
                </a:r>
                <a:r>
                  <a:rPr lang="en-US" sz="2000" dirty="0" err="1"/>
                  <a:t>thuộc</a:t>
                </a:r>
                <a:r>
                  <a:rPr lang="en-US" sz="2000" dirty="0"/>
                  <a:t> </a:t>
                </a:r>
                <a:r>
                  <a:rPr lang="en-US" sz="2000" dirty="0" err="1"/>
                  <a:t>về</a:t>
                </a:r>
                <a:r>
                  <a:rPr lang="en-US" sz="2000" dirty="0"/>
                  <a:t> </a:t>
                </a:r>
                <a:r>
                  <a:rPr lang="en-US" sz="2000" dirty="0" err="1"/>
                  <a:t>lớp</a:t>
                </a:r>
                <a:r>
                  <a:rPr lang="en-US" sz="2000" dirty="0"/>
                  <a:t> </a:t>
                </a:r>
                <a:r>
                  <a:rPr lang="en-US" sz="2000" dirty="0" err="1"/>
                  <a:t>nào</a:t>
                </a:r>
                <a:r>
                  <a:rPr lang="en-US" sz="2000" dirty="0"/>
                  <a:t> ta </a:t>
                </a:r>
                <a:r>
                  <a:rPr lang="en-US" sz="2000" dirty="0" err="1"/>
                  <a:t>xác</a:t>
                </a:r>
                <a:r>
                  <a:rPr lang="en-US" sz="2000" dirty="0"/>
                  <a:t> </a:t>
                </a:r>
                <a:r>
                  <a:rPr lang="en-US" sz="2000" dirty="0" err="1"/>
                  <a:t>minh</a:t>
                </a:r>
                <a:r>
                  <a:rPr lang="en-US" sz="2000" dirty="0"/>
                  <a:t> </a:t>
                </a:r>
                <a:r>
                  <a:rPr lang="en-US" sz="2000" dirty="0" err="1"/>
                  <a:t>dấu</a:t>
                </a:r>
                <a:r>
                  <a:rPr lang="en-US" sz="2000" dirty="0"/>
                  <a:t> </a:t>
                </a:r>
                <a:r>
                  <a:rPr lang="en-US" sz="2000" dirty="0" err="1"/>
                  <a:t>của</a:t>
                </a:r>
                <a:r>
                  <a:rPr lang="en-US" sz="2000" dirty="0"/>
                  <a:t> </a:t>
                </a:r>
                <a:r>
                  <a:rPr lang="en-US" sz="2000" dirty="0" err="1"/>
                  <a:t>biểu</a:t>
                </a:r>
                <a:r>
                  <a:rPr lang="en-US" sz="2000" dirty="0"/>
                  <a:t> </a:t>
                </a:r>
                <a:r>
                  <a:rPr lang="en-US" sz="2000" dirty="0" err="1"/>
                  <a:t>thức</a:t>
                </a:r>
                <a:endParaRPr lang="en-US" sz="2000" dirty="0"/>
              </a:p>
              <a:p>
                <a:pPr algn="just"/>
                <a:r>
                  <a:rPr lang="fr-FR" dirty="0"/>
                  <a:t>	</a:t>
                </a:r>
                <a14:m>
                  <m:oMath xmlns:m="http://schemas.openxmlformats.org/officeDocument/2006/math">
                    <m:sSup>
                      <m:sSupPr>
                        <m:ctrlPr>
                          <a:rPr lang="vi-VN" i="1">
                            <a:latin typeface="Cambria Math" panose="02040503050406030204" pitchFamily="18" charset="0"/>
                          </a:rPr>
                        </m:ctrlPr>
                      </m:sSupPr>
                      <m:e>
                        <m:r>
                          <a:rPr lang="fr-FR" i="1">
                            <a:latin typeface="Cambria Math" panose="02040503050406030204" pitchFamily="18" charset="0"/>
                          </a:rPr>
                          <m:t>𝑊</m:t>
                        </m:r>
                      </m:e>
                      <m:sup>
                        <m:r>
                          <a:rPr lang="fr-FR" i="1">
                            <a:latin typeface="Cambria Math" panose="02040503050406030204" pitchFamily="18" charset="0"/>
                          </a:rPr>
                          <m:t>𝑇</m:t>
                        </m:r>
                      </m:sup>
                    </m:sSup>
                    <m:r>
                      <a:rPr lang="fr-FR" i="1">
                        <a:latin typeface="Cambria Math" panose="02040503050406030204" pitchFamily="18" charset="0"/>
                      </a:rPr>
                      <m:t>𝑥</m:t>
                    </m:r>
                    <m:r>
                      <a:rPr lang="fr-FR" i="1">
                        <a:latin typeface="Cambria Math" panose="02040503050406030204" pitchFamily="18" charset="0"/>
                      </a:rPr>
                      <m:t>+</m:t>
                    </m:r>
                    <m:r>
                      <a:rPr lang="fr-FR" i="1">
                        <a:latin typeface="Cambria Math" panose="02040503050406030204" pitchFamily="18" charset="0"/>
                      </a:rPr>
                      <m:t>𝑏</m:t>
                    </m:r>
                    <m:r>
                      <a:rPr lang="fr-FR" i="1">
                        <a:latin typeface="Cambria Math" panose="02040503050406030204" pitchFamily="18" charset="0"/>
                      </a:rPr>
                      <m:t>=</m:t>
                    </m:r>
                    <m:nary>
                      <m:naryPr>
                        <m:chr m:val="∑"/>
                        <m:limLoc m:val="undOvr"/>
                        <m:supHide m:val="on"/>
                        <m:ctrlPr>
                          <a:rPr lang="vi-VN" i="1">
                            <a:latin typeface="Cambria Math" panose="02040503050406030204" pitchFamily="18" charset="0"/>
                          </a:rPr>
                        </m:ctrlPr>
                      </m:naryPr>
                      <m:sub>
                        <m:r>
                          <a:rPr lang="fr-FR" i="1">
                            <a:latin typeface="Cambria Math" panose="02040503050406030204" pitchFamily="18" charset="0"/>
                          </a:rPr>
                          <m:t>𝑚</m:t>
                        </m:r>
                        <m:r>
                          <m:rPr>
                            <m:sty m:val="p"/>
                          </m:rPr>
                          <a:rPr lang="en-US">
                            <a:latin typeface="Cambria Math" panose="02040503050406030204" pitchFamily="18" charset="0"/>
                          </a:rPr>
                          <m:t>ϵ</m:t>
                        </m:r>
                        <m:r>
                          <m:rPr>
                            <m:sty m:val="p"/>
                          </m:rPr>
                          <a:rPr lang="fr-FR">
                            <a:latin typeface="Cambria Math" panose="02040503050406030204" pitchFamily="18" charset="0"/>
                          </a:rPr>
                          <m:t>S</m:t>
                        </m:r>
                      </m:sub>
                      <m:sup/>
                      <m:e>
                        <m:sSub>
                          <m:sSubPr>
                            <m:ctrlPr>
                              <a:rPr lang="vi-VN" i="1">
                                <a:latin typeface="Cambria Math" panose="02040503050406030204" pitchFamily="18" charset="0"/>
                              </a:rPr>
                            </m:ctrlPr>
                          </m:sSubPr>
                          <m:e>
                            <m:r>
                              <a:rPr lang="fr-FR" i="1">
                                <a:latin typeface="Cambria Math" panose="02040503050406030204" pitchFamily="18" charset="0"/>
                              </a:rPr>
                              <m:t>𝜆</m:t>
                            </m:r>
                          </m:e>
                          <m:sub>
                            <m:r>
                              <a:rPr lang="fr-FR" i="1">
                                <a:latin typeface="Cambria Math" panose="02040503050406030204" pitchFamily="18" charset="0"/>
                              </a:rPr>
                              <m:t>𝑚</m:t>
                            </m:r>
                          </m:sub>
                        </m:sSub>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𝑚</m:t>
                            </m:r>
                          </m:sub>
                        </m:sSub>
                        <m:sSubSup>
                          <m:sSubSupPr>
                            <m:ctrlPr>
                              <a:rPr lang="vi-VN" i="1">
                                <a:latin typeface="Cambria Math" panose="02040503050406030204" pitchFamily="18" charset="0"/>
                              </a:rPr>
                            </m:ctrlPr>
                          </m:sSubSupPr>
                          <m:e>
                            <m:r>
                              <a:rPr lang="fr-FR" i="1">
                                <a:latin typeface="Cambria Math" panose="02040503050406030204" pitchFamily="18" charset="0"/>
                              </a:rPr>
                              <m:t>𝑋</m:t>
                            </m:r>
                          </m:e>
                          <m:sub>
                            <m:r>
                              <a:rPr lang="fr-FR" i="1">
                                <a:latin typeface="Cambria Math" panose="02040503050406030204" pitchFamily="18" charset="0"/>
                              </a:rPr>
                              <m:t>𝑚</m:t>
                            </m:r>
                          </m:sub>
                          <m:sup>
                            <m:r>
                              <a:rPr lang="fr-FR" i="1">
                                <a:latin typeface="Cambria Math" panose="02040503050406030204" pitchFamily="18" charset="0"/>
                              </a:rPr>
                              <m:t>𝑇</m:t>
                            </m:r>
                          </m:sup>
                        </m:sSubSup>
                      </m:e>
                    </m:nary>
                    <m:r>
                      <a:rPr lang="fr-FR" i="1">
                        <a:latin typeface="Cambria Math" panose="02040503050406030204" pitchFamily="18" charset="0"/>
                      </a:rPr>
                      <m:t>𝑋</m:t>
                    </m:r>
                    <m:r>
                      <a:rPr lang="fr-FR" i="1">
                        <a:latin typeface="Cambria Math" panose="02040503050406030204" pitchFamily="18" charset="0"/>
                      </a:rPr>
                      <m:t>+</m:t>
                    </m:r>
                    <m:f>
                      <m:fPr>
                        <m:ctrlPr>
                          <a:rPr lang="vi-VN" i="1">
                            <a:latin typeface="Cambria Math" panose="02040503050406030204" pitchFamily="18" charset="0"/>
                          </a:rPr>
                        </m:ctrlPr>
                      </m:fPr>
                      <m:num>
                        <m:r>
                          <a:rPr lang="fr-FR" i="1">
                            <a:latin typeface="Cambria Math" panose="02040503050406030204" pitchFamily="18" charset="0"/>
                          </a:rPr>
                          <m:t>1</m:t>
                        </m:r>
                      </m:num>
                      <m:den>
                        <m:sSub>
                          <m:sSubPr>
                            <m:ctrlPr>
                              <a:rPr lang="vi-VN" i="1">
                                <a:latin typeface="Cambria Math" panose="02040503050406030204" pitchFamily="18" charset="0"/>
                              </a:rPr>
                            </m:ctrlPr>
                          </m:sSubPr>
                          <m:e>
                            <m:r>
                              <a:rPr lang="fr-FR" i="1">
                                <a:latin typeface="Cambria Math" panose="02040503050406030204" pitchFamily="18" charset="0"/>
                              </a:rPr>
                              <m:t>𝑁</m:t>
                            </m:r>
                          </m:e>
                          <m:sub>
                            <m:r>
                              <a:rPr lang="fr-FR" i="1">
                                <a:latin typeface="Cambria Math" panose="02040503050406030204" pitchFamily="18" charset="0"/>
                              </a:rPr>
                              <m:t>𝑆</m:t>
                            </m:r>
                          </m:sub>
                        </m:sSub>
                      </m:den>
                    </m:f>
                    <m:nary>
                      <m:naryPr>
                        <m:chr m:val="∑"/>
                        <m:limLoc m:val="undOvr"/>
                        <m:supHide m:val="on"/>
                        <m:ctrlPr>
                          <a:rPr lang="vi-VN" i="1">
                            <a:latin typeface="Cambria Math" panose="02040503050406030204" pitchFamily="18" charset="0"/>
                          </a:rPr>
                        </m:ctrlPr>
                      </m:naryPr>
                      <m:sub>
                        <m:r>
                          <a:rPr lang="fr-FR" i="1">
                            <a:latin typeface="Cambria Math" panose="02040503050406030204" pitchFamily="18" charset="0"/>
                          </a:rPr>
                          <m:t>𝑛</m:t>
                        </m:r>
                        <m:r>
                          <m:rPr>
                            <m:sty m:val="p"/>
                          </m:rPr>
                          <a:rPr lang="en-US">
                            <a:latin typeface="Cambria Math" panose="02040503050406030204" pitchFamily="18" charset="0"/>
                          </a:rPr>
                          <m:t>ϵ</m:t>
                        </m:r>
                        <m:r>
                          <m:rPr>
                            <m:sty m:val="p"/>
                          </m:rPr>
                          <a:rPr lang="fr-FR">
                            <a:latin typeface="Cambria Math" panose="02040503050406030204" pitchFamily="18" charset="0"/>
                          </a:rPr>
                          <m:t>S</m:t>
                        </m:r>
                      </m:sub>
                      <m:sup/>
                      <m:e>
                        <m:r>
                          <a:rPr lang="fr-FR" i="1">
                            <a:latin typeface="Cambria Math" panose="02040503050406030204" pitchFamily="18" charset="0"/>
                          </a:rPr>
                          <m:t>(</m:t>
                        </m:r>
                      </m:e>
                    </m:nary>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𝑛</m:t>
                        </m:r>
                      </m:sub>
                    </m:sSub>
                    <m:r>
                      <a:rPr lang="fr-FR" i="1">
                        <a:latin typeface="Cambria Math" panose="02040503050406030204" pitchFamily="18" charset="0"/>
                      </a:rPr>
                      <m:t>−</m:t>
                    </m:r>
                  </m:oMath>
                </a14:m>
                <a:r>
                  <a:rPr lang="fr-FR" dirty="0"/>
                  <a:t> </a:t>
                </a:r>
                <a14:m>
                  <m:oMath xmlns:m="http://schemas.openxmlformats.org/officeDocument/2006/math">
                    <m:nary>
                      <m:naryPr>
                        <m:chr m:val="∑"/>
                        <m:limLoc m:val="undOvr"/>
                        <m:supHide m:val="on"/>
                        <m:ctrlPr>
                          <a:rPr lang="vi-VN" i="1">
                            <a:latin typeface="Cambria Math" panose="02040503050406030204" pitchFamily="18" charset="0"/>
                          </a:rPr>
                        </m:ctrlPr>
                      </m:naryPr>
                      <m:sub>
                        <m:r>
                          <a:rPr lang="fr-FR" i="1">
                            <a:latin typeface="Cambria Math" panose="02040503050406030204" pitchFamily="18" charset="0"/>
                          </a:rPr>
                          <m:t>𝑚</m:t>
                        </m:r>
                        <m:r>
                          <m:rPr>
                            <m:sty m:val="p"/>
                          </m:rPr>
                          <a:rPr lang="en-US">
                            <a:latin typeface="Cambria Math" panose="02040503050406030204" pitchFamily="18" charset="0"/>
                          </a:rPr>
                          <m:t>ϵ</m:t>
                        </m:r>
                        <m:r>
                          <m:rPr>
                            <m:sty m:val="p"/>
                          </m:rPr>
                          <a:rPr lang="fr-FR">
                            <a:latin typeface="Cambria Math" panose="02040503050406030204" pitchFamily="18" charset="0"/>
                          </a:rPr>
                          <m:t>S</m:t>
                        </m:r>
                      </m:sub>
                      <m:sup/>
                      <m:e>
                        <m:sSub>
                          <m:sSubPr>
                            <m:ctrlPr>
                              <a:rPr lang="vi-VN" i="1">
                                <a:latin typeface="Cambria Math" panose="02040503050406030204" pitchFamily="18" charset="0"/>
                              </a:rPr>
                            </m:ctrlPr>
                          </m:sSubPr>
                          <m:e>
                            <m:r>
                              <a:rPr lang="fr-FR" i="1">
                                <a:latin typeface="Cambria Math" panose="02040503050406030204" pitchFamily="18" charset="0"/>
                              </a:rPr>
                              <m:t>𝜆</m:t>
                            </m:r>
                          </m:e>
                          <m:sub>
                            <m:r>
                              <a:rPr lang="fr-FR" i="1">
                                <a:latin typeface="Cambria Math" panose="02040503050406030204" pitchFamily="18" charset="0"/>
                              </a:rPr>
                              <m:t>𝑛</m:t>
                            </m:r>
                          </m:sub>
                        </m:sSub>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𝑛</m:t>
                            </m:r>
                          </m:sub>
                        </m:sSub>
                        <m:sSubSup>
                          <m:sSubSupPr>
                            <m:ctrlPr>
                              <a:rPr lang="vi-VN" i="1">
                                <a:latin typeface="Cambria Math" panose="02040503050406030204" pitchFamily="18" charset="0"/>
                              </a:rPr>
                            </m:ctrlPr>
                          </m:sSubSupPr>
                          <m:e>
                            <m:r>
                              <a:rPr lang="fr-FR" i="1">
                                <a:latin typeface="Cambria Math" panose="02040503050406030204" pitchFamily="18" charset="0"/>
                              </a:rPr>
                              <m:t>𝑥</m:t>
                            </m:r>
                          </m:e>
                          <m:sub>
                            <m:r>
                              <a:rPr lang="fr-FR" i="1">
                                <a:latin typeface="Cambria Math" panose="02040503050406030204" pitchFamily="18" charset="0"/>
                              </a:rPr>
                              <m:t>𝑚</m:t>
                            </m:r>
                          </m:sub>
                          <m:sup>
                            <m:r>
                              <a:rPr lang="fr-FR" i="1">
                                <a:latin typeface="Cambria Math" panose="02040503050406030204" pitchFamily="18" charset="0"/>
                              </a:rPr>
                              <m:t>𝑇</m:t>
                            </m:r>
                          </m:sup>
                        </m:sSubSup>
                        <m:sSub>
                          <m:sSubPr>
                            <m:ctrlPr>
                              <a:rPr lang="vi-VN" i="1">
                                <a:latin typeface="Cambria Math" panose="02040503050406030204" pitchFamily="18" charset="0"/>
                              </a:rPr>
                            </m:ctrlPr>
                          </m:sSubPr>
                          <m:e>
                            <m:r>
                              <a:rPr lang="fr-FR" i="1">
                                <a:latin typeface="Cambria Math" panose="02040503050406030204" pitchFamily="18" charset="0"/>
                              </a:rPr>
                              <m:t>𝑥</m:t>
                            </m:r>
                          </m:e>
                          <m:sub>
                            <m:r>
                              <a:rPr lang="fr-FR" i="1">
                                <a:latin typeface="Cambria Math" panose="02040503050406030204" pitchFamily="18" charset="0"/>
                              </a:rPr>
                              <m:t>𝑛</m:t>
                            </m:r>
                          </m:sub>
                        </m:sSub>
                      </m:e>
                    </m:nary>
                    <m:r>
                      <a:rPr lang="fr-FR" i="1">
                        <a:latin typeface="Cambria Math" panose="02040503050406030204" pitchFamily="18" charset="0"/>
                      </a:rPr>
                      <m:t>)</m:t>
                    </m:r>
                  </m:oMath>
                </a14:m>
                <a:endParaRPr lang="vi-VN" dirty="0"/>
              </a:p>
              <a:p>
                <a:pPr marL="0" indent="0" algn="just">
                  <a:buNone/>
                </a:pPr>
                <a:endParaRPr lang="vi-VN" sz="2000" dirty="0"/>
              </a:p>
            </p:txBody>
          </p:sp>
        </mc:Choice>
        <mc:Fallback xmlns="">
          <p:sp>
            <p:nvSpPr>
              <p:cNvPr id="3" name="Content Placeholder 2">
                <a:extLst>
                  <a:ext uri="{FF2B5EF4-FFF2-40B4-BE49-F238E27FC236}">
                    <a16:creationId xmlns:a16="http://schemas.microsoft.com/office/drawing/2014/main" id="{ECFEC923-D31E-4B35-87FA-450948DECAA8}"/>
                  </a:ext>
                </a:extLst>
              </p:cNvPr>
              <p:cNvSpPr>
                <a:spLocks noGrp="1" noRot="1" noChangeAspect="1" noMove="1" noResize="1" noEditPoints="1" noAdjustHandles="1" noChangeArrowheads="1" noChangeShapeType="1" noTextEdit="1"/>
              </p:cNvSpPr>
              <p:nvPr>
                <p:ph idx="1"/>
              </p:nvPr>
            </p:nvSpPr>
            <p:spPr>
              <a:xfrm>
                <a:off x="410817" y="365124"/>
                <a:ext cx="11343861" cy="6447155"/>
              </a:xfrm>
              <a:blipFill>
                <a:blip r:embed="rId2"/>
                <a:stretch>
                  <a:fillRect l="-699" t="-568"/>
                </a:stretch>
              </a:blipFill>
            </p:spPr>
            <p:txBody>
              <a:bodyPr/>
              <a:lstStyle/>
              <a:p>
                <a:r>
                  <a:rPr lang="vi-VN">
                    <a:noFill/>
                  </a:rPr>
                  <a:t> </a:t>
                </a:r>
              </a:p>
            </p:txBody>
          </p:sp>
        </mc:Fallback>
      </mc:AlternateContent>
    </p:spTree>
    <p:extLst>
      <p:ext uri="{BB962C8B-B14F-4D97-AF65-F5344CB8AC3E}">
        <p14:creationId xmlns:p14="http://schemas.microsoft.com/office/powerpoint/2010/main" val="18386721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F192-7EE4-4563-9037-C45C0E7D6591}"/>
              </a:ext>
            </a:extLst>
          </p:cNvPr>
          <p:cNvSpPr>
            <a:spLocks noGrp="1"/>
          </p:cNvSpPr>
          <p:nvPr>
            <p:ph type="title"/>
          </p:nvPr>
        </p:nvSpPr>
        <p:spPr>
          <a:xfrm flipV="1">
            <a:off x="838200" y="319406"/>
            <a:ext cx="10515600" cy="45719"/>
          </a:xfrm>
        </p:spPr>
        <p:txBody>
          <a:bodyPr>
            <a:normAutofit fontScale="90000"/>
          </a:bodyPr>
          <a:lstStyle/>
          <a:p>
            <a:endParaRPr lang="vi-V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FEC923-D31E-4B35-87FA-450948DECAA8}"/>
                  </a:ext>
                </a:extLst>
              </p:cNvPr>
              <p:cNvSpPr>
                <a:spLocks noGrp="1"/>
              </p:cNvSpPr>
              <p:nvPr>
                <p:ph idx="1"/>
              </p:nvPr>
            </p:nvSpPr>
            <p:spPr>
              <a:xfrm>
                <a:off x="410817" y="365124"/>
                <a:ext cx="11343861" cy="6447155"/>
              </a:xfrm>
            </p:spPr>
            <p:txBody>
              <a:bodyPr>
                <a:normAutofit lnSpcReduction="10000"/>
              </a:bodyPr>
              <a:lstStyle/>
              <a:p>
                <a:pPr algn="just"/>
                <a:r>
                  <a:rPr lang="vi-VN" b="1" dirty="0"/>
                  <a:t>3. Trường hợp dữ liệu tách phi tuyến</a:t>
                </a:r>
              </a:p>
              <a:p>
                <a:pPr algn="just"/>
                <a:r>
                  <a:rPr lang="en-US" dirty="0" err="1"/>
                  <a:t>Trong</a:t>
                </a:r>
                <a:r>
                  <a:rPr lang="en-US" dirty="0"/>
                  <a:t> tr</a:t>
                </a:r>
                <a:r>
                  <a:rPr lang="vi-VN" dirty="0"/>
                  <a:t>ường hợp không tách tuyến tính được, ta phải sử dụng công cụ </a:t>
                </a:r>
                <a:r>
                  <a:rPr lang="vi-VN" b="1" dirty="0"/>
                  <a:t>Lề mềm </a:t>
                </a:r>
                <a:r>
                  <a:rPr lang="vi-VN" dirty="0"/>
                  <a:t>Soft margin. Khi đó không thể tạo được một đường phân chia rõ ràng hai lớp mà với mỗi đường biên mà có những điểm dữ liệu rơi vào vùng không an toàn. Khi đó cần một biến phụ để đo tầm ảnh hưởng của nó đến việc phân chia. Đó gọi là </a:t>
                </a:r>
                <a:r>
                  <a:rPr lang="vi-VN" i="1" dirty="0"/>
                  <a:t>slack variable </a:t>
                </a:r>
                <a:r>
                  <a:rPr lang="vi-VN" dirty="0"/>
                  <a:t>và được ký hiệu </a:t>
                </a:r>
                <a14:m>
                  <m:oMath xmlns:m="http://schemas.openxmlformats.org/officeDocument/2006/math">
                    <m:sSub>
                      <m:sSubPr>
                        <m:ctrlPr>
                          <a:rPr lang="vi-VN" i="1">
                            <a:latin typeface="Cambria Math" panose="02040503050406030204" pitchFamily="18" charset="0"/>
                          </a:rPr>
                        </m:ctrlPr>
                      </m:sSubPr>
                      <m:e>
                        <m:r>
                          <a:rPr lang="en-US" i="1">
                            <a:latin typeface="Cambria Math" panose="02040503050406030204" pitchFamily="18" charset="0"/>
                          </a:rPr>
                          <m:t>𝜉</m:t>
                        </m:r>
                      </m:e>
                      <m:sub>
                        <m:r>
                          <a:rPr lang="vi-VN" i="1">
                            <a:latin typeface="Cambria Math" panose="02040503050406030204" pitchFamily="18" charset="0"/>
                          </a:rPr>
                          <m:t>𝑛</m:t>
                        </m:r>
                      </m:sub>
                    </m:sSub>
                  </m:oMath>
                </a14:m>
                <a:r>
                  <a:rPr lang="vi-VN" dirty="0"/>
                  <a:t>. Khi điểm </a:t>
                </a:r>
                <a14:m>
                  <m:oMath xmlns:m="http://schemas.openxmlformats.org/officeDocument/2006/math">
                    <m:r>
                      <a:rPr lang="vi-VN" i="1">
                        <a:latin typeface="Cambria Math" panose="02040503050406030204" pitchFamily="18" charset="0"/>
                      </a:rPr>
                      <m:t>𝑋</m:t>
                    </m:r>
                    <m:r>
                      <a:rPr lang="vi-VN" i="1" baseline="-25000">
                        <a:latin typeface="Cambria Math" panose="02040503050406030204" pitchFamily="18" charset="0"/>
                      </a:rPr>
                      <m:t>𝑛</m:t>
                    </m:r>
                  </m:oMath>
                </a14:m>
                <a:r>
                  <a:rPr lang="vi-VN" baseline="-25000" dirty="0"/>
                  <a:t>   </a:t>
                </a:r>
                <a:r>
                  <a:rPr lang="vi-VN" dirty="0"/>
                  <a:t>nằm trong vùng an toàn tức là nằm ngoài biên thì </a:t>
                </a:r>
                <a14:m>
                  <m:oMath xmlns:m="http://schemas.openxmlformats.org/officeDocument/2006/math">
                    <m:sSub>
                      <m:sSubPr>
                        <m:ctrlPr>
                          <a:rPr lang="vi-VN" i="1">
                            <a:latin typeface="Cambria Math" panose="02040503050406030204" pitchFamily="18" charset="0"/>
                          </a:rPr>
                        </m:ctrlPr>
                      </m:sSubPr>
                      <m:e>
                        <m:r>
                          <a:rPr lang="en-US" i="1">
                            <a:latin typeface="Cambria Math" panose="02040503050406030204" pitchFamily="18" charset="0"/>
                          </a:rPr>
                          <m:t>𝜉</m:t>
                        </m:r>
                      </m:e>
                      <m:sub>
                        <m:r>
                          <a:rPr lang="vi-VN" i="1">
                            <a:latin typeface="Cambria Math" panose="02040503050406030204" pitchFamily="18" charset="0"/>
                          </a:rPr>
                          <m:t>𝑛</m:t>
                        </m:r>
                      </m:sub>
                    </m:sSub>
                    <m:r>
                      <a:rPr lang="vi-VN" i="1">
                        <a:latin typeface="Cambria Math" panose="02040503050406030204" pitchFamily="18" charset="0"/>
                      </a:rPr>
                      <m:t>=0</m:t>
                    </m:r>
                  </m:oMath>
                </a14:m>
                <a:r>
                  <a:rPr lang="vi-VN" dirty="0"/>
                  <a:t>  còn khi nó nằm trong vùng biên thì có </a:t>
                </a:r>
                <a14:m>
                  <m:oMath xmlns:m="http://schemas.openxmlformats.org/officeDocument/2006/math">
                    <m:sSub>
                      <m:sSubPr>
                        <m:ctrlPr>
                          <a:rPr lang="vi-VN" i="1">
                            <a:latin typeface="Cambria Math" panose="02040503050406030204" pitchFamily="18" charset="0"/>
                          </a:rPr>
                        </m:ctrlPr>
                      </m:sSubPr>
                      <m:e>
                        <m:r>
                          <a:rPr lang="en-US" i="1">
                            <a:latin typeface="Cambria Math" panose="02040503050406030204" pitchFamily="18" charset="0"/>
                          </a:rPr>
                          <m:t>𝜉</m:t>
                        </m:r>
                      </m:e>
                      <m:sub>
                        <m:r>
                          <a:rPr lang="vi-VN" i="1">
                            <a:latin typeface="Cambria Math" panose="02040503050406030204" pitchFamily="18" charset="0"/>
                          </a:rPr>
                          <m:t>𝑛</m:t>
                        </m:r>
                      </m:sub>
                    </m:sSub>
                    <m:r>
                      <a:rPr lang="vi-VN" i="1">
                        <a:latin typeface="Cambria Math" panose="02040503050406030204" pitchFamily="18" charset="0"/>
                      </a:rPr>
                      <m:t>&gt;0</m:t>
                    </m:r>
                  </m:oMath>
                </a14:m>
                <a:r>
                  <a:rPr lang="vi-VN" dirty="0"/>
                  <a:t> . Đại lượng này tỉ lệ thuận với khoảng cách đến biên .</a:t>
                </a:r>
              </a:p>
              <a:p>
                <a:pPr algn="just"/>
                <a:endParaRPr lang="vi-VN" dirty="0"/>
              </a:p>
              <a:p>
                <a:pPr algn="just"/>
                <a:endParaRPr lang="vi-VN" dirty="0"/>
              </a:p>
              <a:p>
                <a:pPr algn="just"/>
                <a:endParaRPr lang="vi-VN" dirty="0"/>
              </a:p>
              <a:p>
                <a:pPr algn="just"/>
                <a:endParaRPr lang="vi-VN" dirty="0"/>
              </a:p>
              <a:p>
                <a:pPr algn="just"/>
                <a:endParaRPr lang="vi-VN" dirty="0"/>
              </a:p>
              <a:p>
                <a:pPr algn="just"/>
                <a:endParaRPr lang="vi-VN" dirty="0"/>
              </a:p>
              <a:p>
                <a:pPr algn="just"/>
                <a:r>
                  <a:rPr lang="vi-VN" dirty="0"/>
                  <a:t>Đưa thêm hằng </a:t>
                </a:r>
                <a:r>
                  <a:rPr lang="en-US" dirty="0"/>
                  <a:t> C </a:t>
                </a:r>
                <a:r>
                  <a:rPr lang="en-US" dirty="0" err="1"/>
                  <a:t>điều</a:t>
                </a:r>
                <a:r>
                  <a:rPr lang="en-US" dirty="0"/>
                  <a:t> </a:t>
                </a:r>
                <a:r>
                  <a:rPr lang="en-US" dirty="0" err="1"/>
                  <a:t>khiển</a:t>
                </a:r>
                <a:r>
                  <a:rPr lang="en-US" dirty="0"/>
                  <a:t> </a:t>
                </a:r>
                <a:r>
                  <a:rPr lang="en-US" dirty="0" err="1"/>
                  <a:t>sự</a:t>
                </a:r>
                <a:r>
                  <a:rPr lang="en-US" dirty="0"/>
                  <a:t> </a:t>
                </a:r>
                <a:r>
                  <a:rPr lang="en-US" dirty="0" err="1"/>
                  <a:t>cân</a:t>
                </a:r>
                <a:r>
                  <a:rPr lang="en-US" dirty="0"/>
                  <a:t> </a:t>
                </a:r>
                <a:r>
                  <a:rPr lang="en-US" dirty="0" err="1"/>
                  <a:t>bằng</a:t>
                </a:r>
                <a:r>
                  <a:rPr lang="en-US" dirty="0"/>
                  <a:t> </a:t>
                </a:r>
                <a:r>
                  <a:rPr lang="en-US" dirty="0" err="1"/>
                  <a:t>giữa</a:t>
                </a:r>
                <a:r>
                  <a:rPr lang="en-US" dirty="0"/>
                  <a:t> </a:t>
                </a:r>
                <a:r>
                  <a:rPr lang="en-US" dirty="0" err="1"/>
                  <a:t>biến</a:t>
                </a:r>
                <a:r>
                  <a:rPr lang="en-US" dirty="0"/>
                  <a:t> </a:t>
                </a:r>
                <a:r>
                  <a:rPr lang="en-US" dirty="0" err="1"/>
                  <a:t>phạt</a:t>
                </a:r>
                <a:r>
                  <a:rPr lang="en-US" dirty="0"/>
                  <a:t> slack </a:t>
                </a:r>
                <a:r>
                  <a:rPr lang="en-US" dirty="0" err="1"/>
                  <a:t>và</a:t>
                </a:r>
                <a:r>
                  <a:rPr lang="en-US" dirty="0"/>
                  <a:t> </a:t>
                </a:r>
                <a:r>
                  <a:rPr lang="en-US" dirty="0" err="1"/>
                  <a:t>kích</a:t>
                </a:r>
                <a:r>
                  <a:rPr lang="en-US" dirty="0"/>
                  <a:t> </a:t>
                </a:r>
                <a:r>
                  <a:rPr lang="en-US" dirty="0" err="1"/>
                  <a:t>thước</a:t>
                </a:r>
                <a:r>
                  <a:rPr lang="en-US" dirty="0"/>
                  <a:t> </a:t>
                </a:r>
                <a:r>
                  <a:rPr lang="en-US" dirty="0" err="1"/>
                  <a:t>của</a:t>
                </a:r>
                <a:r>
                  <a:rPr lang="en-US" dirty="0"/>
                  <a:t> </a:t>
                </a:r>
                <a:r>
                  <a:rPr lang="en-US" dirty="0" err="1"/>
                  <a:t>lề</a:t>
                </a:r>
                <a:r>
                  <a:rPr lang="en-US" dirty="0"/>
                  <a:t>. </a:t>
                </a:r>
                <a:r>
                  <a:rPr lang="en-US" dirty="0" err="1"/>
                  <a:t>Giá</a:t>
                </a:r>
                <a:r>
                  <a:rPr lang="en-US" dirty="0"/>
                  <a:t> </a:t>
                </a:r>
                <a:r>
                  <a:rPr lang="en-US" dirty="0" err="1"/>
                  <a:t>trị</a:t>
                </a:r>
                <a:r>
                  <a:rPr lang="en-US" dirty="0"/>
                  <a:t> chi </a:t>
                </a:r>
                <a:r>
                  <a:rPr lang="en-US" dirty="0" err="1"/>
                  <a:t>phí</a:t>
                </a:r>
                <a:r>
                  <a:rPr lang="en-US" dirty="0"/>
                  <a:t> C </a:t>
                </a:r>
                <a:r>
                  <a:rPr lang="en-US" dirty="0" err="1"/>
                  <a:t>được</a:t>
                </a:r>
                <a:r>
                  <a:rPr lang="en-US" dirty="0"/>
                  <a:t> </a:t>
                </a:r>
                <a:r>
                  <a:rPr lang="en-US" dirty="0" err="1"/>
                  <a:t>áp</a:t>
                </a:r>
                <a:r>
                  <a:rPr lang="en-US" dirty="0"/>
                  <a:t> </a:t>
                </a:r>
                <a:r>
                  <a:rPr lang="en-US" dirty="0" err="1"/>
                  <a:t>dụng</a:t>
                </a:r>
                <a:r>
                  <a:rPr lang="en-US" dirty="0"/>
                  <a:t> </a:t>
                </a:r>
                <a:r>
                  <a:rPr lang="en-US" dirty="0" err="1"/>
                  <a:t>cho</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điểm</a:t>
                </a:r>
                <a:r>
                  <a:rPr lang="en-US" dirty="0"/>
                  <a:t> vi </a:t>
                </a:r>
                <a:r>
                  <a:rPr lang="en-US" dirty="0" err="1"/>
                  <a:t>phạm</a:t>
                </a:r>
                <a:r>
                  <a:rPr lang="en-US" dirty="0"/>
                  <a:t> </a:t>
                </a:r>
                <a:r>
                  <a:rPr lang="en-US" dirty="0" err="1"/>
                  <a:t>ràng</a:t>
                </a:r>
                <a:r>
                  <a:rPr lang="en-US" dirty="0"/>
                  <a:t> </a:t>
                </a:r>
                <a:r>
                  <a:rPr lang="en-US" dirty="0" err="1"/>
                  <a:t>buộc</a:t>
                </a:r>
                <a:r>
                  <a:rPr lang="en-US" dirty="0"/>
                  <a:t>, </a:t>
                </a:r>
                <a:r>
                  <a:rPr lang="en-US" dirty="0" err="1"/>
                  <a:t>và</a:t>
                </a:r>
                <a:r>
                  <a:rPr lang="en-US" dirty="0"/>
                  <a:t> </a:t>
                </a:r>
                <a:r>
                  <a:rPr lang="en-US" dirty="0" err="1"/>
                  <a:t>thay</a:t>
                </a:r>
                <a:r>
                  <a:rPr lang="en-US" dirty="0"/>
                  <a:t> </a:t>
                </a:r>
                <a:r>
                  <a:rPr lang="en-US" dirty="0" err="1"/>
                  <a:t>vì</a:t>
                </a:r>
                <a:r>
                  <a:rPr lang="en-US" dirty="0"/>
                  <a:t> </a:t>
                </a:r>
                <a:r>
                  <a:rPr lang="en-US" dirty="0" err="1"/>
                  <a:t>tìm</a:t>
                </a:r>
                <a:r>
                  <a:rPr lang="en-US" dirty="0"/>
                  <a:t> </a:t>
                </a:r>
                <a:r>
                  <a:rPr lang="en-US" dirty="0" err="1"/>
                  <a:t>lề</a:t>
                </a:r>
                <a:r>
                  <a:rPr lang="en-US" dirty="0"/>
                  <a:t> </a:t>
                </a:r>
                <a:r>
                  <a:rPr lang="en-US" dirty="0" err="1"/>
                  <a:t>tối</a:t>
                </a:r>
                <a:r>
                  <a:rPr lang="en-US" dirty="0"/>
                  <a:t> </a:t>
                </a:r>
                <a:r>
                  <a:rPr lang="en-US" dirty="0" err="1"/>
                  <a:t>đa</a:t>
                </a:r>
                <a:r>
                  <a:rPr lang="en-US" dirty="0"/>
                  <a:t>, </a:t>
                </a:r>
                <a:r>
                  <a:rPr lang="en-US" dirty="0" err="1"/>
                  <a:t>thuật</a:t>
                </a:r>
                <a:r>
                  <a:rPr lang="en-US" dirty="0"/>
                  <a:t> </a:t>
                </a:r>
                <a:r>
                  <a:rPr lang="en-US" dirty="0" err="1"/>
                  <a:t>toán</a:t>
                </a:r>
                <a:r>
                  <a:rPr lang="en-US" dirty="0"/>
                  <a:t> </a:t>
                </a:r>
                <a:r>
                  <a:rPr lang="en-US" dirty="0" err="1"/>
                  <a:t>cố</a:t>
                </a:r>
                <a:r>
                  <a:rPr lang="en-US" dirty="0"/>
                  <a:t> </a:t>
                </a:r>
                <a:r>
                  <a:rPr lang="en-US" dirty="0" err="1"/>
                  <a:t>gắng</a:t>
                </a:r>
                <a:r>
                  <a:rPr lang="en-US" dirty="0"/>
                  <a:t> </a:t>
                </a:r>
                <a:r>
                  <a:rPr lang="en-US" dirty="0" err="1"/>
                  <a:t>giảm</a:t>
                </a:r>
                <a:r>
                  <a:rPr lang="en-US" dirty="0"/>
                  <a:t> </a:t>
                </a:r>
                <a:r>
                  <a:rPr lang="en-US" dirty="0" err="1"/>
                  <a:t>thiểu</a:t>
                </a:r>
                <a:r>
                  <a:rPr lang="en-US" dirty="0"/>
                  <a:t> </a:t>
                </a:r>
                <a:r>
                  <a:rPr lang="en-US" dirty="0" err="1"/>
                  <a:t>tổng</a:t>
                </a:r>
                <a:r>
                  <a:rPr lang="en-US" dirty="0"/>
                  <a:t> chi </a:t>
                </a:r>
                <a:r>
                  <a:rPr lang="en-US" dirty="0" err="1"/>
                  <a:t>phí</a:t>
                </a:r>
                <a:r>
                  <a:rPr lang="en-US" dirty="0"/>
                  <a:t>. </a:t>
                </a:r>
                <a:endParaRPr lang="vi-VN" dirty="0"/>
              </a:p>
              <a:p>
                <a:pPr algn="just"/>
                <a:endParaRPr lang="vi-VN" dirty="0"/>
              </a:p>
              <a:p>
                <a:pPr algn="just"/>
                <a:endParaRPr lang="vi-VN" dirty="0"/>
              </a:p>
              <a:p>
                <a:pPr algn="just"/>
                <a:endParaRPr lang="vi-VN" dirty="0"/>
              </a:p>
              <a:p>
                <a:pPr marL="0" indent="0" algn="just">
                  <a:buNone/>
                </a:pPr>
                <a:endParaRPr lang="vi-VN" i="1" dirty="0"/>
              </a:p>
            </p:txBody>
          </p:sp>
        </mc:Choice>
        <mc:Fallback xmlns="">
          <p:sp>
            <p:nvSpPr>
              <p:cNvPr id="3" name="Content Placeholder 2">
                <a:extLst>
                  <a:ext uri="{FF2B5EF4-FFF2-40B4-BE49-F238E27FC236}">
                    <a16:creationId xmlns:a16="http://schemas.microsoft.com/office/drawing/2014/main" id="{ECFEC923-D31E-4B35-87FA-450948DECAA8}"/>
                  </a:ext>
                </a:extLst>
              </p:cNvPr>
              <p:cNvSpPr>
                <a:spLocks noGrp="1" noRot="1" noChangeAspect="1" noMove="1" noResize="1" noEditPoints="1" noAdjustHandles="1" noChangeArrowheads="1" noChangeShapeType="1" noTextEdit="1"/>
              </p:cNvSpPr>
              <p:nvPr>
                <p:ph idx="1"/>
              </p:nvPr>
            </p:nvSpPr>
            <p:spPr>
              <a:xfrm>
                <a:off x="410817" y="365124"/>
                <a:ext cx="11343861" cy="6447155"/>
              </a:xfrm>
              <a:blipFill>
                <a:blip r:embed="rId2"/>
                <a:stretch>
                  <a:fillRect l="-699" t="-1135" r="-699"/>
                </a:stretch>
              </a:blipFill>
            </p:spPr>
            <p:txBody>
              <a:bodyPr/>
              <a:lstStyle/>
              <a:p>
                <a:r>
                  <a:rPr lang="vi-VN">
                    <a:noFill/>
                  </a:rPr>
                  <a:t> </a:t>
                </a:r>
              </a:p>
            </p:txBody>
          </p:sp>
        </mc:Fallback>
      </mc:AlternateContent>
      <p:pic>
        <p:nvPicPr>
          <p:cNvPr id="4" name="Picture 3">
            <a:extLst>
              <a:ext uri="{FF2B5EF4-FFF2-40B4-BE49-F238E27FC236}">
                <a16:creationId xmlns:a16="http://schemas.microsoft.com/office/drawing/2014/main" id="{A5DFF617-49FB-415D-BEB5-A65CFCEDBCB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6986" y="2790866"/>
            <a:ext cx="3051521" cy="2523256"/>
          </a:xfrm>
          <a:prstGeom prst="rect">
            <a:avLst/>
          </a:prstGeom>
          <a:noFill/>
          <a:ln>
            <a:noFill/>
          </a:ln>
        </p:spPr>
      </p:pic>
    </p:spTree>
    <p:extLst>
      <p:ext uri="{BB962C8B-B14F-4D97-AF65-F5344CB8AC3E}">
        <p14:creationId xmlns:p14="http://schemas.microsoft.com/office/powerpoint/2010/main" val="1573899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F192-7EE4-4563-9037-C45C0E7D6591}"/>
              </a:ext>
            </a:extLst>
          </p:cNvPr>
          <p:cNvSpPr>
            <a:spLocks noGrp="1"/>
          </p:cNvSpPr>
          <p:nvPr>
            <p:ph type="title"/>
          </p:nvPr>
        </p:nvSpPr>
        <p:spPr>
          <a:xfrm flipV="1">
            <a:off x="838200" y="319406"/>
            <a:ext cx="10515600" cy="45719"/>
          </a:xfrm>
        </p:spPr>
        <p:txBody>
          <a:bodyPr>
            <a:normAutofit fontScale="90000"/>
          </a:bodyPr>
          <a:lstStyle/>
          <a:p>
            <a:endParaRPr lang="vi-VN" dirty="0"/>
          </a:p>
        </p:txBody>
      </p:sp>
      <p:sp>
        <p:nvSpPr>
          <p:cNvPr id="3" name="Content Placeholder 2">
            <a:extLst>
              <a:ext uri="{FF2B5EF4-FFF2-40B4-BE49-F238E27FC236}">
                <a16:creationId xmlns:a16="http://schemas.microsoft.com/office/drawing/2014/main" id="{ECFEC923-D31E-4B35-87FA-450948DECAA8}"/>
              </a:ext>
            </a:extLst>
          </p:cNvPr>
          <p:cNvSpPr>
            <a:spLocks noGrp="1"/>
          </p:cNvSpPr>
          <p:nvPr>
            <p:ph idx="1"/>
          </p:nvPr>
        </p:nvSpPr>
        <p:spPr>
          <a:xfrm>
            <a:off x="553692" y="91439"/>
            <a:ext cx="11343861" cy="6667170"/>
          </a:xfrm>
        </p:spPr>
        <p:txBody>
          <a:bodyPr>
            <a:normAutofit fontScale="25000" lnSpcReduction="20000"/>
          </a:bodyPr>
          <a:lstStyle/>
          <a:p>
            <a:pPr algn="just"/>
            <a:endParaRPr lang="en-US" sz="5000" dirty="0"/>
          </a:p>
          <a:p>
            <a:pPr algn="just"/>
            <a:r>
              <a:rPr lang="en-US" sz="8000" dirty="0"/>
              <a:t>Do </a:t>
            </a:r>
            <a:r>
              <a:rPr lang="en-US" sz="8000" dirty="0" err="1"/>
              <a:t>đó</a:t>
            </a:r>
            <a:r>
              <a:rPr lang="en-US" sz="8000" dirty="0"/>
              <a:t>, </a:t>
            </a:r>
            <a:r>
              <a:rPr lang="en-US" sz="8000" dirty="0" err="1"/>
              <a:t>chúng</a:t>
            </a:r>
            <a:r>
              <a:rPr lang="en-US" sz="8000" dirty="0"/>
              <a:t> </a:t>
            </a:r>
            <a:r>
              <a:rPr lang="en-US" sz="8000" dirty="0" err="1"/>
              <a:t>tôi</a:t>
            </a:r>
            <a:r>
              <a:rPr lang="en-US" sz="8000" dirty="0"/>
              <a:t> </a:t>
            </a:r>
            <a:r>
              <a:rPr lang="en-US" sz="8000" dirty="0" err="1"/>
              <a:t>có</a:t>
            </a:r>
            <a:r>
              <a:rPr lang="en-US" sz="8000" dirty="0"/>
              <a:t> </a:t>
            </a:r>
            <a:r>
              <a:rPr lang="en-US" sz="8000" dirty="0" err="1"/>
              <a:t>thể</a:t>
            </a:r>
            <a:r>
              <a:rPr lang="en-US" sz="8000" dirty="0"/>
              <a:t> </a:t>
            </a:r>
            <a:r>
              <a:rPr lang="en-US" sz="8000" dirty="0" err="1"/>
              <a:t>chuyển</a:t>
            </a:r>
            <a:r>
              <a:rPr lang="en-US" sz="8000" dirty="0"/>
              <a:t> </a:t>
            </a:r>
            <a:r>
              <a:rPr lang="en-US" sz="8000" dirty="0" err="1"/>
              <a:t>bài</a:t>
            </a:r>
            <a:r>
              <a:rPr lang="en-US" sz="8000" dirty="0"/>
              <a:t> </a:t>
            </a:r>
            <a:r>
              <a:rPr lang="en-US" sz="8000" dirty="0" err="1"/>
              <a:t>toán</a:t>
            </a:r>
            <a:r>
              <a:rPr lang="en-US" sz="8000" dirty="0"/>
              <a:t> </a:t>
            </a:r>
            <a:r>
              <a:rPr lang="en-US" sz="8000" dirty="0" err="1"/>
              <a:t>tối</a:t>
            </a:r>
            <a:r>
              <a:rPr lang="en-US" sz="8000" dirty="0"/>
              <a:t> </a:t>
            </a:r>
            <a:r>
              <a:rPr lang="en-US" sz="8000" dirty="0" err="1"/>
              <a:t>ưu</a:t>
            </a:r>
            <a:r>
              <a:rPr lang="en-US" sz="8000" dirty="0"/>
              <a:t> </a:t>
            </a:r>
            <a:r>
              <a:rPr lang="en-US" sz="8000" dirty="0" err="1"/>
              <a:t>thành</a:t>
            </a:r>
            <a:endParaRPr lang="en-US" sz="8000" dirty="0"/>
          </a:p>
          <a:p>
            <a:pPr algn="just"/>
            <a:endParaRPr lang="en-US" sz="8000" dirty="0"/>
          </a:p>
          <a:p>
            <a:pPr algn="just"/>
            <a:endParaRPr lang="en-US" sz="8000" dirty="0"/>
          </a:p>
          <a:p>
            <a:pPr algn="just"/>
            <a:r>
              <a:rPr lang="en-US" sz="8000" dirty="0"/>
              <a:t>	</a:t>
            </a:r>
          </a:p>
          <a:p>
            <a:pPr algn="just"/>
            <a:endParaRPr lang="en-US" sz="8000" dirty="0"/>
          </a:p>
          <a:p>
            <a:pPr algn="just"/>
            <a:r>
              <a:rPr lang="en-US" sz="8000" dirty="0" err="1"/>
              <a:t>Phần</a:t>
            </a:r>
            <a:r>
              <a:rPr lang="en-US" sz="8000" dirty="0"/>
              <a:t> </a:t>
            </a:r>
            <a:r>
              <a:rPr lang="en-US" sz="8000" dirty="0" err="1"/>
              <a:t>quan</a:t>
            </a:r>
            <a:r>
              <a:rPr lang="en-US" sz="8000" dirty="0"/>
              <a:t> </a:t>
            </a:r>
            <a:r>
              <a:rPr lang="en-US" sz="8000" dirty="0" err="1"/>
              <a:t>trọng</a:t>
            </a:r>
            <a:r>
              <a:rPr lang="en-US" sz="8000" dirty="0"/>
              <a:t> </a:t>
            </a:r>
            <a:r>
              <a:rPr lang="en-US" sz="8000" dirty="0" err="1"/>
              <a:t>cần</a:t>
            </a:r>
            <a:r>
              <a:rPr lang="en-US" sz="8000" dirty="0"/>
              <a:t> </a:t>
            </a:r>
            <a:r>
              <a:rPr lang="en-US" sz="8000" dirty="0" err="1"/>
              <a:t>hiểu</a:t>
            </a:r>
            <a:r>
              <a:rPr lang="en-US" sz="8000" dirty="0"/>
              <a:t> </a:t>
            </a:r>
            <a:r>
              <a:rPr lang="en-US" sz="8000" dirty="0" err="1"/>
              <a:t>là</a:t>
            </a:r>
            <a:r>
              <a:rPr lang="en-US" sz="8000" dirty="0"/>
              <a:t> </a:t>
            </a:r>
            <a:r>
              <a:rPr lang="en-US" sz="8000" dirty="0" err="1"/>
              <a:t>việc</a:t>
            </a:r>
            <a:r>
              <a:rPr lang="en-US" sz="8000" dirty="0"/>
              <a:t> </a:t>
            </a:r>
            <a:r>
              <a:rPr lang="en-US" sz="8000" dirty="0" err="1"/>
              <a:t>bổ</a:t>
            </a:r>
            <a:r>
              <a:rPr lang="en-US" sz="8000" dirty="0"/>
              <a:t> sung </a:t>
            </a:r>
            <a:r>
              <a:rPr lang="en-US" sz="8000" dirty="0" err="1"/>
              <a:t>thông</a:t>
            </a:r>
            <a:r>
              <a:rPr lang="en-US" sz="8000" dirty="0"/>
              <a:t> </a:t>
            </a:r>
            <a:r>
              <a:rPr lang="en-US" sz="8000" dirty="0" err="1"/>
              <a:t>số</a:t>
            </a:r>
            <a:r>
              <a:rPr lang="en-US" sz="8000" dirty="0"/>
              <a:t> chi </a:t>
            </a:r>
            <a:r>
              <a:rPr lang="en-US" sz="8000" dirty="0" err="1"/>
              <a:t>phí</a:t>
            </a:r>
            <a:r>
              <a:rPr lang="en-US" sz="8000" dirty="0"/>
              <a:t> C. </a:t>
            </a:r>
            <a:r>
              <a:rPr lang="en-US" sz="8000" dirty="0" err="1"/>
              <a:t>Sửa</a:t>
            </a:r>
            <a:r>
              <a:rPr lang="en-US" sz="8000" dirty="0"/>
              <a:t> </a:t>
            </a:r>
            <a:r>
              <a:rPr lang="en-US" sz="8000" dirty="0" err="1"/>
              <a:t>đổi</a:t>
            </a:r>
            <a:r>
              <a:rPr lang="en-US" sz="8000" dirty="0"/>
              <a:t> </a:t>
            </a:r>
            <a:r>
              <a:rPr lang="en-US" sz="8000" dirty="0" err="1"/>
              <a:t>giá</a:t>
            </a:r>
            <a:r>
              <a:rPr lang="en-US" sz="8000" dirty="0"/>
              <a:t> </a:t>
            </a:r>
            <a:r>
              <a:rPr lang="en-US" sz="8000" dirty="0" err="1"/>
              <a:t>trị</a:t>
            </a:r>
            <a:r>
              <a:rPr lang="en-US" sz="8000" dirty="0"/>
              <a:t> </a:t>
            </a:r>
            <a:r>
              <a:rPr lang="en-US" sz="8000" dirty="0" err="1"/>
              <a:t>này</a:t>
            </a:r>
            <a:r>
              <a:rPr lang="en-US" sz="8000" dirty="0"/>
              <a:t> </a:t>
            </a:r>
            <a:r>
              <a:rPr lang="en-US" sz="8000" dirty="0" err="1"/>
              <a:t>sẽ</a:t>
            </a:r>
            <a:r>
              <a:rPr lang="en-US" sz="8000" dirty="0"/>
              <a:t> </a:t>
            </a:r>
            <a:r>
              <a:rPr lang="en-US" sz="8000" dirty="0" err="1"/>
              <a:t>điều</a:t>
            </a:r>
            <a:r>
              <a:rPr lang="en-US" sz="8000" dirty="0"/>
              <a:t> </a:t>
            </a:r>
            <a:r>
              <a:rPr lang="en-US" sz="8000" dirty="0" err="1"/>
              <a:t>chỉnh</a:t>
            </a:r>
            <a:r>
              <a:rPr lang="en-US" sz="8000" dirty="0"/>
              <a:t> </a:t>
            </a:r>
            <a:r>
              <a:rPr lang="en-US" sz="8000" dirty="0" err="1"/>
              <a:t>hình</a:t>
            </a:r>
            <a:r>
              <a:rPr lang="en-US" sz="8000" dirty="0"/>
              <a:t> </a:t>
            </a:r>
            <a:r>
              <a:rPr lang="en-US" sz="8000" dirty="0" err="1"/>
              <a:t>phạt</a:t>
            </a:r>
            <a:r>
              <a:rPr lang="en-US" sz="8000" dirty="0"/>
              <a:t>, </a:t>
            </a:r>
            <a:r>
              <a:rPr lang="en-US" sz="8000" dirty="0" err="1"/>
              <a:t>ví</a:t>
            </a:r>
            <a:r>
              <a:rPr lang="en-US" sz="8000" dirty="0"/>
              <a:t> </a:t>
            </a:r>
            <a:r>
              <a:rPr lang="en-US" sz="8000" dirty="0" err="1"/>
              <a:t>dụ</a:t>
            </a:r>
            <a:r>
              <a:rPr lang="en-US" sz="8000" dirty="0"/>
              <a:t>, </a:t>
            </a:r>
            <a:r>
              <a:rPr lang="en-US" sz="8000" dirty="0" err="1"/>
              <a:t>khi</a:t>
            </a:r>
            <a:r>
              <a:rPr lang="en-US" sz="8000" dirty="0"/>
              <a:t> </a:t>
            </a:r>
            <a:r>
              <a:rPr lang="en-US" sz="8000" dirty="0" err="1"/>
              <a:t>rơi</a:t>
            </a:r>
            <a:r>
              <a:rPr lang="en-US" sz="8000" dirty="0"/>
              <a:t> </a:t>
            </a:r>
            <a:r>
              <a:rPr lang="en-US" sz="8000" dirty="0" err="1"/>
              <a:t>vào</a:t>
            </a:r>
            <a:r>
              <a:rPr lang="en-US" sz="8000" dirty="0"/>
              <a:t> </a:t>
            </a:r>
            <a:r>
              <a:rPr lang="en-US" sz="8000" dirty="0" err="1"/>
              <a:t>phía</a:t>
            </a:r>
            <a:r>
              <a:rPr lang="en-US" sz="8000" dirty="0"/>
              <a:t> </a:t>
            </a:r>
            <a:r>
              <a:rPr lang="en-US" sz="8000" dirty="0" err="1"/>
              <a:t>không</a:t>
            </a:r>
            <a:r>
              <a:rPr lang="en-US" sz="8000" dirty="0"/>
              <a:t> </a:t>
            </a:r>
            <a:r>
              <a:rPr lang="en-US" sz="8000" dirty="0" err="1"/>
              <a:t>đúng</a:t>
            </a:r>
            <a:r>
              <a:rPr lang="en-US" sz="8000" dirty="0"/>
              <a:t> </a:t>
            </a:r>
            <a:r>
              <a:rPr lang="en-US" sz="8000" dirty="0" err="1"/>
              <a:t>của</a:t>
            </a:r>
            <a:r>
              <a:rPr lang="en-US" sz="8000" dirty="0"/>
              <a:t> </a:t>
            </a:r>
            <a:r>
              <a:rPr lang="en-US" sz="8000" dirty="0" err="1"/>
              <a:t>siêu</a:t>
            </a:r>
            <a:r>
              <a:rPr lang="en-US" sz="8000" dirty="0"/>
              <a:t> </a:t>
            </a:r>
            <a:r>
              <a:rPr lang="en-US" sz="8000" dirty="0" err="1"/>
              <a:t>phẳng</a:t>
            </a:r>
            <a:r>
              <a:rPr lang="en-US" sz="8000" dirty="0"/>
              <a:t>. </a:t>
            </a:r>
            <a:r>
              <a:rPr lang="en-US" sz="8000" dirty="0" err="1"/>
              <a:t>Tham</a:t>
            </a:r>
            <a:r>
              <a:rPr lang="en-US" sz="8000" dirty="0"/>
              <a:t> </a:t>
            </a:r>
            <a:r>
              <a:rPr lang="en-US" sz="8000" dirty="0" err="1"/>
              <a:t>số</a:t>
            </a:r>
            <a:r>
              <a:rPr lang="en-US" sz="8000" dirty="0"/>
              <a:t> chi </a:t>
            </a:r>
            <a:r>
              <a:rPr lang="en-US" sz="8000" dirty="0" err="1"/>
              <a:t>phí</a:t>
            </a:r>
            <a:r>
              <a:rPr lang="en-US" sz="8000" dirty="0"/>
              <a:t> </a:t>
            </a:r>
            <a:r>
              <a:rPr lang="en-US" sz="8000" dirty="0" err="1"/>
              <a:t>càng</a:t>
            </a:r>
            <a:r>
              <a:rPr lang="en-US" sz="8000" dirty="0"/>
              <a:t> </a:t>
            </a:r>
            <a:r>
              <a:rPr lang="en-US" sz="8000" dirty="0" err="1"/>
              <a:t>lớn</a:t>
            </a:r>
            <a:r>
              <a:rPr lang="en-US" sz="8000" dirty="0"/>
              <a:t>, </a:t>
            </a:r>
            <a:r>
              <a:rPr lang="en-US" sz="8000" dirty="0" err="1"/>
              <a:t>việc</a:t>
            </a:r>
            <a:r>
              <a:rPr lang="en-US" sz="8000" dirty="0"/>
              <a:t> </a:t>
            </a:r>
            <a:r>
              <a:rPr lang="en-US" sz="8000" dirty="0" err="1"/>
              <a:t>tối</a:t>
            </a:r>
            <a:r>
              <a:rPr lang="en-US" sz="8000" dirty="0"/>
              <a:t> </a:t>
            </a:r>
            <a:r>
              <a:rPr lang="en-US" sz="8000" dirty="0" err="1"/>
              <a:t>ưu</a:t>
            </a:r>
            <a:r>
              <a:rPr lang="en-US" sz="8000" dirty="0"/>
              <a:t> </a:t>
            </a:r>
            <a:r>
              <a:rPr lang="en-US" sz="8000" dirty="0" err="1"/>
              <a:t>hóa</a:t>
            </a:r>
            <a:r>
              <a:rPr lang="en-US" sz="8000" dirty="0"/>
              <a:t> </a:t>
            </a:r>
            <a:r>
              <a:rPr lang="en-US" sz="8000" dirty="0" err="1"/>
              <a:t>sẽ</a:t>
            </a:r>
            <a:r>
              <a:rPr lang="en-US" sz="8000" dirty="0"/>
              <a:t> </a:t>
            </a:r>
            <a:r>
              <a:rPr lang="en-US" sz="8000" dirty="0" err="1"/>
              <a:t>càng</a:t>
            </a:r>
            <a:r>
              <a:rPr lang="en-US" sz="8000" dirty="0"/>
              <a:t> </a:t>
            </a:r>
            <a:r>
              <a:rPr lang="en-US" sz="8000" dirty="0" err="1"/>
              <a:t>khó</a:t>
            </a:r>
            <a:r>
              <a:rPr lang="en-US" sz="8000" dirty="0"/>
              <a:t> </a:t>
            </a:r>
            <a:r>
              <a:rPr lang="en-US" sz="8000" dirty="0" err="1"/>
              <a:t>đạt</a:t>
            </a:r>
            <a:r>
              <a:rPr lang="en-US" sz="8000" dirty="0"/>
              <a:t> </a:t>
            </a:r>
            <a:r>
              <a:rPr lang="en-US" sz="8000" dirty="0" err="1"/>
              <a:t>được</a:t>
            </a:r>
            <a:r>
              <a:rPr lang="en-US" sz="8000" dirty="0"/>
              <a:t> </a:t>
            </a:r>
            <a:r>
              <a:rPr lang="en-US" sz="8000" dirty="0" err="1"/>
              <a:t>sự</a:t>
            </a:r>
            <a:r>
              <a:rPr lang="en-US" sz="8000" dirty="0"/>
              <a:t> </a:t>
            </a:r>
            <a:r>
              <a:rPr lang="en-US" sz="8000" dirty="0" err="1"/>
              <a:t>tách</a:t>
            </a:r>
            <a:r>
              <a:rPr lang="en-US" sz="8000" dirty="0"/>
              <a:t> </a:t>
            </a:r>
            <a:r>
              <a:rPr lang="en-US" sz="8000" dirty="0" err="1"/>
              <a:t>biệt</a:t>
            </a:r>
            <a:r>
              <a:rPr lang="en-US" sz="8000" dirty="0"/>
              <a:t> 100%. </a:t>
            </a:r>
            <a:r>
              <a:rPr lang="en-US" sz="8000" dirty="0" err="1"/>
              <a:t>Mặt</a:t>
            </a:r>
            <a:r>
              <a:rPr lang="en-US" sz="8000" dirty="0"/>
              <a:t> </a:t>
            </a:r>
            <a:r>
              <a:rPr lang="en-US" sz="8000" dirty="0" err="1"/>
              <a:t>khác</a:t>
            </a:r>
            <a:r>
              <a:rPr lang="en-US" sz="8000" dirty="0"/>
              <a:t>, </a:t>
            </a:r>
            <a:r>
              <a:rPr lang="en-US" sz="8000" dirty="0" err="1"/>
              <a:t>thông</a:t>
            </a:r>
            <a:r>
              <a:rPr lang="en-US" sz="8000" dirty="0"/>
              <a:t> </a:t>
            </a:r>
            <a:r>
              <a:rPr lang="en-US" sz="8000" dirty="0" err="1"/>
              <a:t>số</a:t>
            </a:r>
            <a:r>
              <a:rPr lang="en-US" sz="8000" dirty="0"/>
              <a:t> chi </a:t>
            </a:r>
            <a:r>
              <a:rPr lang="en-US" sz="8000" dirty="0" err="1"/>
              <a:t>phí</a:t>
            </a:r>
            <a:r>
              <a:rPr lang="en-US" sz="8000" dirty="0"/>
              <a:t> </a:t>
            </a:r>
            <a:r>
              <a:rPr lang="en-US" sz="8000" dirty="0" err="1"/>
              <a:t>nhỏ</a:t>
            </a:r>
            <a:r>
              <a:rPr lang="en-US" sz="8000" dirty="0"/>
              <a:t> </a:t>
            </a:r>
            <a:r>
              <a:rPr lang="en-US" sz="8000" dirty="0" err="1"/>
              <a:t>sẽ</a:t>
            </a:r>
            <a:r>
              <a:rPr lang="en-US" sz="8000" dirty="0"/>
              <a:t> </a:t>
            </a:r>
            <a:r>
              <a:rPr lang="en-US" sz="8000" dirty="0" err="1"/>
              <a:t>làm</a:t>
            </a:r>
            <a:r>
              <a:rPr lang="en-US" sz="8000" dirty="0"/>
              <a:t> </a:t>
            </a:r>
            <a:r>
              <a:rPr lang="en-US" sz="8000" dirty="0" err="1"/>
              <a:t>lề</a:t>
            </a:r>
            <a:r>
              <a:rPr lang="en-US" sz="8000" dirty="0"/>
              <a:t> </a:t>
            </a:r>
            <a:r>
              <a:rPr lang="en-US" sz="8000" dirty="0" err="1"/>
              <a:t>tổng</a:t>
            </a:r>
            <a:r>
              <a:rPr lang="en-US" sz="8000" dirty="0"/>
              <a:t> </a:t>
            </a:r>
            <a:r>
              <a:rPr lang="en-US" sz="8000" dirty="0" err="1"/>
              <a:t>quát</a:t>
            </a:r>
            <a:r>
              <a:rPr lang="en-US" sz="8000" dirty="0"/>
              <a:t> </a:t>
            </a:r>
            <a:r>
              <a:rPr lang="en-US" sz="8000" dirty="0" err="1"/>
              <a:t>rộng</a:t>
            </a:r>
            <a:r>
              <a:rPr lang="en-US" sz="8000" dirty="0"/>
              <a:t> </a:t>
            </a:r>
            <a:r>
              <a:rPr lang="en-US" sz="8000" dirty="0" err="1"/>
              <a:t>hơn</a:t>
            </a:r>
            <a:r>
              <a:rPr lang="en-US" sz="8000" dirty="0"/>
              <a:t>. </a:t>
            </a:r>
          </a:p>
          <a:p>
            <a:pPr algn="just"/>
            <a:r>
              <a:rPr lang="en-US" sz="8000" dirty="0" err="1"/>
              <a:t>Như</a:t>
            </a:r>
            <a:r>
              <a:rPr lang="en-US" sz="8000" dirty="0"/>
              <a:t> </a:t>
            </a:r>
            <a:r>
              <a:rPr lang="en-US" sz="8000" dirty="0" err="1"/>
              <a:t>vậy</a:t>
            </a:r>
            <a:r>
              <a:rPr lang="en-US" sz="8000" dirty="0"/>
              <a:t> </a:t>
            </a:r>
            <a:r>
              <a:rPr lang="en-US" sz="8000" dirty="0" err="1"/>
              <a:t>việc</a:t>
            </a:r>
            <a:r>
              <a:rPr lang="en-US" sz="8000" dirty="0"/>
              <a:t> </a:t>
            </a:r>
            <a:r>
              <a:rPr lang="en-US" sz="8000" dirty="0" err="1"/>
              <a:t>giải</a:t>
            </a:r>
            <a:r>
              <a:rPr lang="en-US" sz="8000" dirty="0"/>
              <a:t> </a:t>
            </a:r>
            <a:r>
              <a:rPr lang="en-US" sz="8000" dirty="0" err="1"/>
              <a:t>bài</a:t>
            </a:r>
            <a:r>
              <a:rPr lang="en-US" sz="8000" dirty="0"/>
              <a:t> </a:t>
            </a:r>
            <a:r>
              <a:rPr lang="en-US" sz="8000" dirty="0" err="1"/>
              <a:t>toán</a:t>
            </a:r>
            <a:r>
              <a:rPr lang="en-US" sz="8000" dirty="0"/>
              <a:t> </a:t>
            </a:r>
            <a:r>
              <a:rPr lang="en-US" sz="8000" dirty="0" err="1"/>
              <a:t>tối</a:t>
            </a:r>
            <a:r>
              <a:rPr lang="en-US" sz="8000" dirty="0"/>
              <a:t> </a:t>
            </a:r>
            <a:r>
              <a:rPr lang="en-US" sz="8000" dirty="0" err="1"/>
              <a:t>ưu</a:t>
            </a:r>
            <a:r>
              <a:rPr lang="en-US" sz="8000" dirty="0"/>
              <a:t> </a:t>
            </a:r>
            <a:r>
              <a:rPr lang="en-US" sz="8000" dirty="0" err="1"/>
              <a:t>trên</a:t>
            </a:r>
            <a:r>
              <a:rPr lang="en-US" sz="8000" dirty="0"/>
              <a:t> </a:t>
            </a:r>
            <a:r>
              <a:rPr lang="en-US" sz="8000" dirty="0" err="1"/>
              <a:t>có</a:t>
            </a:r>
            <a:r>
              <a:rPr lang="en-US" sz="8000" dirty="0"/>
              <a:t> </a:t>
            </a:r>
            <a:r>
              <a:rPr lang="en-US" sz="8000" dirty="0" err="1"/>
              <a:t>thể</a:t>
            </a:r>
            <a:r>
              <a:rPr lang="en-US" sz="8000" dirty="0"/>
              <a:t> </a:t>
            </a:r>
            <a:r>
              <a:rPr lang="en-US" sz="8000" dirty="0" err="1"/>
              <a:t>sử</a:t>
            </a:r>
            <a:r>
              <a:rPr lang="en-US" sz="8000" dirty="0"/>
              <a:t> </a:t>
            </a:r>
            <a:r>
              <a:rPr lang="en-US" sz="8000" dirty="0" err="1"/>
              <a:t>dụng</a:t>
            </a:r>
            <a:r>
              <a:rPr lang="en-US" sz="8000" dirty="0"/>
              <a:t> </a:t>
            </a:r>
            <a:r>
              <a:rPr lang="en-US" sz="8000" dirty="0" err="1"/>
              <a:t>các</a:t>
            </a:r>
            <a:r>
              <a:rPr lang="en-US" sz="8000" dirty="0"/>
              <a:t> toolbox </a:t>
            </a:r>
            <a:r>
              <a:rPr lang="en-US" sz="8000" dirty="0" err="1"/>
              <a:t>có</a:t>
            </a:r>
            <a:r>
              <a:rPr lang="en-US" sz="8000" dirty="0"/>
              <a:t> </a:t>
            </a:r>
            <a:r>
              <a:rPr lang="en-US" sz="8000" dirty="0" err="1"/>
              <a:t>hỗ</a:t>
            </a:r>
            <a:r>
              <a:rPr lang="en-US" sz="8000" dirty="0"/>
              <a:t> </a:t>
            </a:r>
            <a:r>
              <a:rPr lang="en-US" sz="8000" dirty="0" err="1"/>
              <a:t>trợ</a:t>
            </a:r>
            <a:r>
              <a:rPr lang="en-US" sz="8000" dirty="0"/>
              <a:t> </a:t>
            </a:r>
            <a:r>
              <a:rPr lang="en-US" sz="8000" dirty="0" err="1"/>
              <a:t>giải</a:t>
            </a:r>
            <a:r>
              <a:rPr lang="en-US" sz="8000" dirty="0"/>
              <a:t> </a:t>
            </a:r>
            <a:r>
              <a:rPr lang="en-US" sz="8000" dirty="0" err="1"/>
              <a:t>quy</a:t>
            </a:r>
            <a:r>
              <a:rPr lang="en-US" sz="8000" dirty="0"/>
              <a:t> </a:t>
            </a:r>
            <a:r>
              <a:rPr lang="en-US" sz="8000" dirty="0" err="1"/>
              <a:t>hoạch</a:t>
            </a:r>
            <a:r>
              <a:rPr lang="en-US" sz="8000" dirty="0"/>
              <a:t> </a:t>
            </a:r>
            <a:r>
              <a:rPr lang="en-US" sz="8000" dirty="0" err="1"/>
              <a:t>bình</a:t>
            </a:r>
            <a:r>
              <a:rPr lang="en-US" sz="8000" dirty="0"/>
              <a:t> </a:t>
            </a:r>
            <a:r>
              <a:rPr lang="en-US" sz="8000" dirty="0" err="1"/>
              <a:t>phương</a:t>
            </a:r>
            <a:r>
              <a:rPr lang="en-US" sz="8000" dirty="0"/>
              <a:t> </a:t>
            </a:r>
            <a:r>
              <a:rPr lang="en-US" sz="8000" dirty="0" err="1"/>
              <a:t>tuyến</a:t>
            </a:r>
            <a:r>
              <a:rPr lang="en-US" sz="8000" dirty="0"/>
              <a:t> </a:t>
            </a:r>
            <a:r>
              <a:rPr lang="en-US" sz="8000" dirty="0" err="1"/>
              <a:t>tính</a:t>
            </a:r>
            <a:r>
              <a:rPr lang="en-US" sz="8000" dirty="0"/>
              <a:t>, </a:t>
            </a:r>
            <a:r>
              <a:rPr lang="en-US" sz="8000" dirty="0" err="1"/>
              <a:t>nhưng</a:t>
            </a:r>
            <a:r>
              <a:rPr lang="en-US" sz="8000" dirty="0"/>
              <a:t> </a:t>
            </a:r>
            <a:r>
              <a:rPr lang="en-US" sz="8000" dirty="0" err="1"/>
              <a:t>chúng</a:t>
            </a:r>
            <a:r>
              <a:rPr lang="en-US" sz="8000" dirty="0"/>
              <a:t> </a:t>
            </a:r>
            <a:r>
              <a:rPr lang="en-US" sz="8000" dirty="0" err="1"/>
              <a:t>cũng</a:t>
            </a:r>
            <a:r>
              <a:rPr lang="en-US" sz="8000" dirty="0"/>
              <a:t> </a:t>
            </a:r>
            <a:r>
              <a:rPr lang="en-US" sz="8000" dirty="0" err="1"/>
              <a:t>được</a:t>
            </a:r>
            <a:r>
              <a:rPr lang="en-US" sz="8000" dirty="0"/>
              <a:t> </a:t>
            </a:r>
            <a:r>
              <a:rPr lang="en-US" sz="8000" dirty="0" err="1"/>
              <a:t>giải</a:t>
            </a:r>
            <a:r>
              <a:rPr lang="en-US" sz="8000" dirty="0"/>
              <a:t> </a:t>
            </a:r>
            <a:r>
              <a:rPr lang="en-US" sz="8000" dirty="0" err="1"/>
              <a:t>băng</a:t>
            </a:r>
            <a:r>
              <a:rPr lang="en-US" sz="8000" dirty="0"/>
              <a:t> </a:t>
            </a:r>
            <a:r>
              <a:rPr lang="en-US" sz="8000" dirty="0" err="1"/>
              <a:t>phương</a:t>
            </a:r>
            <a:r>
              <a:rPr lang="en-US" sz="8000" dirty="0"/>
              <a:t> </a:t>
            </a:r>
            <a:r>
              <a:rPr lang="en-US" sz="8000" dirty="0" err="1"/>
              <a:t>pháp</a:t>
            </a:r>
            <a:r>
              <a:rPr lang="en-US" sz="8000" dirty="0"/>
              <a:t> </a:t>
            </a:r>
            <a:r>
              <a:rPr lang="en-US" sz="8000" dirty="0" err="1"/>
              <a:t>nhân</a:t>
            </a:r>
            <a:r>
              <a:rPr lang="en-US" sz="8000" dirty="0"/>
              <a:t> </a:t>
            </a:r>
            <a:r>
              <a:rPr lang="en-US" sz="8000" dirty="0" err="1"/>
              <a:t>tử</a:t>
            </a:r>
            <a:r>
              <a:rPr lang="en-US" sz="8000" dirty="0"/>
              <a:t> </a:t>
            </a:r>
            <a:r>
              <a:rPr lang="en-US" sz="8000" dirty="0" err="1"/>
              <a:t>hóa</a:t>
            </a:r>
            <a:r>
              <a:rPr lang="en-US" sz="8000" dirty="0"/>
              <a:t> Lagrange </a:t>
            </a:r>
            <a:r>
              <a:rPr lang="en-US" sz="8000" dirty="0" err="1"/>
              <a:t>và</a:t>
            </a:r>
            <a:r>
              <a:rPr lang="en-US" sz="8000" dirty="0"/>
              <a:t> </a:t>
            </a:r>
            <a:r>
              <a:rPr lang="en-US" sz="8000" dirty="0" err="1"/>
              <a:t>chuyển</a:t>
            </a:r>
            <a:r>
              <a:rPr lang="en-US" sz="8000" dirty="0"/>
              <a:t> </a:t>
            </a:r>
            <a:r>
              <a:rPr lang="en-US" sz="8000" dirty="0" err="1"/>
              <a:t>đến</a:t>
            </a:r>
            <a:r>
              <a:rPr lang="en-US" sz="8000" dirty="0"/>
              <a:t> </a:t>
            </a:r>
            <a:r>
              <a:rPr lang="en-US" sz="8000" dirty="0" err="1"/>
              <a:t>bài</a:t>
            </a:r>
            <a:r>
              <a:rPr lang="en-US" sz="8000" dirty="0"/>
              <a:t> </a:t>
            </a:r>
            <a:r>
              <a:rPr lang="en-US" sz="8000" dirty="0" err="1"/>
              <a:t>toán</a:t>
            </a:r>
            <a:r>
              <a:rPr lang="en-US" sz="8000" dirty="0"/>
              <a:t> </a:t>
            </a:r>
            <a:r>
              <a:rPr lang="en-US" sz="8000" dirty="0" err="1"/>
              <a:t>đối</a:t>
            </a:r>
            <a:r>
              <a:rPr lang="en-US" sz="8000" dirty="0"/>
              <a:t> </a:t>
            </a:r>
            <a:r>
              <a:rPr lang="en-US" sz="8000" dirty="0" err="1"/>
              <a:t>ngẫu</a:t>
            </a:r>
            <a:r>
              <a:rPr lang="en-US" sz="8000" dirty="0"/>
              <a:t> </a:t>
            </a:r>
            <a:r>
              <a:rPr lang="en-US" sz="8000" dirty="0" err="1"/>
              <a:t>trong</a:t>
            </a:r>
            <a:r>
              <a:rPr lang="en-US" sz="8000" dirty="0"/>
              <a:t> </a:t>
            </a:r>
            <a:r>
              <a:rPr lang="en-US" sz="8000" dirty="0" err="1"/>
              <a:t>khi</a:t>
            </a:r>
            <a:r>
              <a:rPr lang="en-US" sz="8000" dirty="0"/>
              <a:t> </a:t>
            </a:r>
            <a:r>
              <a:rPr lang="en-US" sz="8000" dirty="0" err="1"/>
              <a:t>tìm</a:t>
            </a:r>
            <a:r>
              <a:rPr lang="en-US" sz="8000" dirty="0"/>
              <a:t> </a:t>
            </a:r>
            <a:r>
              <a:rPr lang="en-US" sz="8000" dirty="0" err="1"/>
              <a:t>biên</a:t>
            </a:r>
            <a:r>
              <a:rPr lang="en-US" sz="8000" dirty="0"/>
              <a:t> </a:t>
            </a:r>
            <a:r>
              <a:rPr lang="en-US" sz="8000" dirty="0" err="1"/>
              <a:t>mềm</a:t>
            </a:r>
            <a:r>
              <a:rPr lang="en-US" sz="8000" dirty="0"/>
              <a:t> (Soft margin).</a:t>
            </a:r>
          </a:p>
          <a:p>
            <a:pPr algn="just"/>
            <a:r>
              <a:rPr lang="en-US" sz="8000" dirty="0" err="1"/>
              <a:t>Trong</a:t>
            </a:r>
            <a:r>
              <a:rPr lang="en-US" sz="8000" dirty="0"/>
              <a:t> tr</a:t>
            </a:r>
            <a:r>
              <a:rPr lang="vi-VN" sz="8000" dirty="0"/>
              <a:t>ường hợp đường phân chia lấn sang cả các điểm không an toàn, khi đó ta chấp nhận những điểm bị phân lỗi đó thì đây là </a:t>
            </a:r>
            <a:r>
              <a:rPr lang="vi-VN" sz="8000" i="1" dirty="0"/>
              <a:t>biên mềm (soft margin)</a:t>
            </a:r>
            <a:r>
              <a:rPr lang="vi-VN" sz="8000" dirty="0"/>
              <a:t>.</a:t>
            </a:r>
          </a:p>
          <a:p>
            <a:pPr algn="just"/>
            <a:r>
              <a:rPr lang="vi-VN" sz="8000" dirty="0"/>
              <a:t>Có hai cách xây dựng bài toán tối ưu cho biên mềm. Cách thứ nhất giải bài toán tối ưu có ràng buộc  bằng cách giải bài toán đối ngẫu giống như biên cứng và đó là cơ sở để xây dựng phương pháp kernel SVM cho dữ liệu không chia tuyến tính. Cách giải quyết thứ hai đưa về bài toán tối ưu không ràng buộc và có thể giải được bằng phương pháp giảm gradient. </a:t>
            </a:r>
            <a:endParaRPr lang="en-US" sz="8000" dirty="0"/>
          </a:p>
          <a:p>
            <a:pPr algn="just"/>
            <a:r>
              <a:rPr lang="en-US" sz="8000" dirty="0" err="1"/>
              <a:t>Lập</a:t>
            </a:r>
            <a:r>
              <a:rPr lang="en-US" sz="8000" dirty="0"/>
              <a:t> </a:t>
            </a:r>
            <a:r>
              <a:rPr lang="en-US" sz="8000" dirty="0" err="1"/>
              <a:t>luận</a:t>
            </a:r>
            <a:r>
              <a:rPr lang="en-US" sz="8000" dirty="0"/>
              <a:t> </a:t>
            </a:r>
            <a:r>
              <a:rPr lang="en-US" sz="8000" dirty="0" err="1"/>
              <a:t>giông</a:t>
            </a:r>
            <a:r>
              <a:rPr lang="en-US" sz="8000" dirty="0"/>
              <a:t> </a:t>
            </a:r>
            <a:r>
              <a:rPr lang="en-US" sz="8000" dirty="0" err="1"/>
              <a:t>như</a:t>
            </a:r>
            <a:r>
              <a:rPr lang="en-US" sz="8000" dirty="0"/>
              <a:t> </a:t>
            </a:r>
            <a:r>
              <a:rPr lang="en-US" sz="8000" dirty="0" err="1"/>
              <a:t>trường</a:t>
            </a:r>
            <a:r>
              <a:rPr lang="en-US" sz="8000" dirty="0"/>
              <a:t> </a:t>
            </a:r>
            <a:r>
              <a:rPr lang="en-US" sz="8000" dirty="0" err="1"/>
              <a:t>hợp</a:t>
            </a:r>
            <a:r>
              <a:rPr lang="en-US" sz="8000" dirty="0"/>
              <a:t> </a:t>
            </a:r>
            <a:r>
              <a:rPr lang="en-US" sz="8000" dirty="0" err="1"/>
              <a:t>lề</a:t>
            </a:r>
            <a:r>
              <a:rPr lang="en-US" sz="8000" dirty="0"/>
              <a:t> </a:t>
            </a:r>
            <a:r>
              <a:rPr lang="en-US" sz="8000" dirty="0" err="1"/>
              <a:t>cứng</a:t>
            </a:r>
            <a:r>
              <a:rPr lang="en-US" sz="8000" dirty="0"/>
              <a:t>, </a:t>
            </a:r>
            <a:r>
              <a:rPr lang="en-US" sz="8000" dirty="0" err="1"/>
              <a:t>bỏ</a:t>
            </a:r>
            <a:r>
              <a:rPr lang="en-US" sz="8000" dirty="0"/>
              <a:t> qua </a:t>
            </a:r>
            <a:r>
              <a:rPr lang="en-US" sz="8000" dirty="0" err="1"/>
              <a:t>những</a:t>
            </a:r>
            <a:r>
              <a:rPr lang="en-US" sz="8000" dirty="0"/>
              <a:t> chi </a:t>
            </a:r>
            <a:r>
              <a:rPr lang="en-US" sz="8000" dirty="0" err="1"/>
              <a:t>tiết</a:t>
            </a:r>
            <a:r>
              <a:rPr lang="en-US" sz="8000" dirty="0"/>
              <a:t> </a:t>
            </a:r>
            <a:r>
              <a:rPr lang="en-US" sz="8000" dirty="0" err="1"/>
              <a:t>toán</a:t>
            </a:r>
            <a:r>
              <a:rPr lang="en-US" sz="8000" dirty="0"/>
              <a:t> </a:t>
            </a:r>
            <a:r>
              <a:rPr lang="en-US" sz="8000" dirty="0" err="1"/>
              <a:t>học</a:t>
            </a:r>
            <a:r>
              <a:rPr lang="en-US" sz="8000" dirty="0"/>
              <a:t> </a:t>
            </a:r>
            <a:r>
              <a:rPr lang="en-US" sz="8000" dirty="0" err="1"/>
              <a:t>khá</a:t>
            </a:r>
            <a:r>
              <a:rPr lang="en-US" sz="8000" dirty="0"/>
              <a:t> </a:t>
            </a:r>
            <a:r>
              <a:rPr lang="en-US" sz="8000" dirty="0" err="1"/>
              <a:t>phức</a:t>
            </a:r>
            <a:r>
              <a:rPr lang="en-US" sz="8000" dirty="0"/>
              <a:t> </a:t>
            </a:r>
            <a:r>
              <a:rPr lang="en-US" sz="8000" dirty="0" err="1"/>
              <a:t>tạp</a:t>
            </a:r>
            <a:r>
              <a:rPr lang="en-US" sz="8000" dirty="0"/>
              <a:t>, ta </a:t>
            </a:r>
            <a:r>
              <a:rPr lang="en-US" sz="8000" dirty="0" err="1"/>
              <a:t>có</a:t>
            </a:r>
            <a:r>
              <a:rPr lang="en-US" sz="8000" dirty="0"/>
              <a:t> </a:t>
            </a:r>
            <a:r>
              <a:rPr lang="en-US" sz="8000" dirty="0" err="1"/>
              <a:t>thể</a:t>
            </a:r>
            <a:r>
              <a:rPr lang="en-US" sz="8000" dirty="0"/>
              <a:t> </a:t>
            </a:r>
            <a:r>
              <a:rPr lang="en-US" sz="8000" dirty="0" err="1"/>
              <a:t>viết</a:t>
            </a:r>
            <a:r>
              <a:rPr lang="en-US" sz="8000" dirty="0"/>
              <a:t> </a:t>
            </a:r>
            <a:r>
              <a:rPr lang="en-US" sz="8000" dirty="0" err="1"/>
              <a:t>kết</a:t>
            </a:r>
            <a:r>
              <a:rPr lang="en-US" sz="8000" dirty="0"/>
              <a:t> </a:t>
            </a:r>
            <a:r>
              <a:rPr lang="en-US" sz="8000" dirty="0" err="1"/>
              <a:t>quả</a:t>
            </a:r>
            <a:r>
              <a:rPr lang="en-US" sz="8000" dirty="0"/>
              <a:t> </a:t>
            </a:r>
            <a:r>
              <a:rPr lang="en-US" sz="8000" dirty="0" err="1"/>
              <a:t>như</a:t>
            </a:r>
            <a:r>
              <a:rPr lang="en-US" sz="8000" dirty="0"/>
              <a:t> </a:t>
            </a:r>
            <a:r>
              <a:rPr lang="en-US" sz="8000" dirty="0" err="1"/>
              <a:t>sau</a:t>
            </a:r>
            <a:r>
              <a:rPr lang="en-US" sz="8000" dirty="0"/>
              <a:t>:</a:t>
            </a:r>
            <a:endParaRPr lang="vi-VN" sz="8000" dirty="0"/>
          </a:p>
          <a:p>
            <a:pPr algn="just"/>
            <a:endParaRPr lang="vi-VN" sz="8000" dirty="0"/>
          </a:p>
          <a:p>
            <a:pPr algn="just"/>
            <a:endParaRPr lang="en-US" sz="8000" dirty="0"/>
          </a:p>
          <a:p>
            <a:pPr algn="just"/>
            <a:endParaRPr lang="en-US" sz="8000" dirty="0"/>
          </a:p>
          <a:p>
            <a:pPr algn="just"/>
            <a:r>
              <a:rPr lang="en-US" sz="8000" dirty="0"/>
              <a:t>                                                          </a:t>
            </a:r>
            <a:endParaRPr lang="vi-VN" sz="8000" dirty="0"/>
          </a:p>
        </p:txBody>
      </p:sp>
      <p:pic>
        <p:nvPicPr>
          <p:cNvPr id="5" name="Picture 3">
            <a:extLst>
              <a:ext uri="{FF2B5EF4-FFF2-40B4-BE49-F238E27FC236}">
                <a16:creationId xmlns:a16="http://schemas.microsoft.com/office/drawing/2014/main" id="{028F9D2D-C837-4882-B080-E9B533BE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8861" y="1003908"/>
            <a:ext cx="4202223" cy="95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6123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F192-7EE4-4563-9037-C45C0E7D6591}"/>
              </a:ext>
            </a:extLst>
          </p:cNvPr>
          <p:cNvSpPr>
            <a:spLocks noGrp="1"/>
          </p:cNvSpPr>
          <p:nvPr>
            <p:ph type="title"/>
          </p:nvPr>
        </p:nvSpPr>
        <p:spPr>
          <a:xfrm flipV="1">
            <a:off x="838200" y="319406"/>
            <a:ext cx="10515600" cy="45719"/>
          </a:xfrm>
        </p:spPr>
        <p:txBody>
          <a:bodyPr>
            <a:normAutofit fontScale="90000"/>
          </a:bodyPr>
          <a:lstStyle/>
          <a:p>
            <a:endParaRPr lang="vi-V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FEC923-D31E-4B35-87FA-450948DECAA8}"/>
                  </a:ext>
                </a:extLst>
              </p:cNvPr>
              <p:cNvSpPr>
                <a:spLocks noGrp="1"/>
              </p:cNvSpPr>
              <p:nvPr>
                <p:ph idx="1"/>
              </p:nvPr>
            </p:nvSpPr>
            <p:spPr>
              <a:xfrm>
                <a:off x="410817" y="365124"/>
                <a:ext cx="11343861" cy="6447155"/>
              </a:xfrm>
            </p:spPr>
            <p:txBody>
              <a:bodyPr>
                <a:normAutofit fontScale="92500" lnSpcReduction="20000"/>
              </a:bodyPr>
              <a:lstStyle/>
              <a:p>
                <a:r>
                  <a:rPr lang="en-US" dirty="0"/>
                  <a:t>Bài </a:t>
                </a:r>
                <a:r>
                  <a:rPr lang="en-US" dirty="0" err="1"/>
                  <a:t>toán</a:t>
                </a:r>
                <a:r>
                  <a:rPr lang="en-US" dirty="0"/>
                  <a:t> </a:t>
                </a:r>
                <a:r>
                  <a:rPr lang="en-US" dirty="0" err="1"/>
                  <a:t>tối</a:t>
                </a:r>
                <a:r>
                  <a:rPr lang="en-US" dirty="0"/>
                  <a:t> </a:t>
                </a:r>
                <a:r>
                  <a:rPr lang="vi-VN" dirty="0"/>
                  <a:t>ư</a:t>
                </a:r>
                <a:r>
                  <a:rPr lang="en-US" dirty="0"/>
                  <a:t>u </a:t>
                </a:r>
                <a:r>
                  <a:rPr lang="en-US" dirty="0" err="1"/>
                  <a:t>cho</a:t>
                </a:r>
                <a:r>
                  <a:rPr lang="en-US" dirty="0"/>
                  <a:t> </a:t>
                </a:r>
                <a:r>
                  <a:rPr lang="en-US" dirty="0" err="1"/>
                  <a:t>biên</a:t>
                </a:r>
                <a:r>
                  <a:rPr lang="en-US" dirty="0"/>
                  <a:t> </a:t>
                </a:r>
                <a:r>
                  <a:rPr lang="en-US" dirty="0" err="1"/>
                  <a:t>mềm</a:t>
                </a:r>
                <a:r>
                  <a:rPr lang="en-US" dirty="0"/>
                  <a:t> soft margin SVM </a:t>
                </a:r>
                <a:r>
                  <a:rPr lang="en-US" dirty="0" err="1"/>
                  <a:t>nh</a:t>
                </a:r>
                <a:r>
                  <a:rPr lang="vi-VN" dirty="0"/>
                  <a:t>ư</a:t>
                </a:r>
                <a:r>
                  <a:rPr lang="en-US" dirty="0"/>
                  <a:t> </a:t>
                </a:r>
                <a:r>
                  <a:rPr lang="en-US" dirty="0" err="1"/>
                  <a:t>sau</a:t>
                </a:r>
                <a:r>
                  <a:rPr lang="en-US" dirty="0"/>
                  <a:t>:</a:t>
                </a:r>
              </a:p>
              <a:p>
                <a:r>
                  <a:rPr lang="en-US" dirty="0"/>
                  <a:t>		</a:t>
                </a:r>
                <a14:m>
                  <m:oMath xmlns:m="http://schemas.openxmlformats.org/officeDocument/2006/math">
                    <m:d>
                      <m:dPr>
                        <m:ctrlPr>
                          <a:rPr lang="en-US" b="0" i="1" smtClean="0">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
                          <a:rPr lang="el-GR" b="1" i="1">
                            <a:latin typeface="Cambria Math" panose="02040503050406030204" pitchFamily="18" charset="0"/>
                          </a:rPr>
                          <m:t>𝝃</m:t>
                        </m:r>
                      </m:e>
                    </m:d>
                    <m:r>
                      <a:rPr lang="en-US" b="1" i="1" smtClean="0">
                        <a:latin typeface="Cambria Math" panose="02040503050406030204" pitchFamily="18" charset="0"/>
                      </a:rPr>
                      <m:t>=</m:t>
                    </m:r>
                    <m:r>
                      <a:rPr lang="en-US" b="0" i="1" smtClean="0">
                        <a:latin typeface="Cambria Math" panose="02040503050406030204" pitchFamily="18" charset="0"/>
                      </a:rPr>
                      <m:t>𝑎𝑟𝑔</m:t>
                    </m:r>
                    <m:r>
                      <a:rPr lang="en-US" b="1" i="1" smtClean="0">
                        <a:latin typeface="Cambria Math" panose="02040503050406030204" pitchFamily="18" charset="0"/>
                      </a:rPr>
                      <m:t> </m:t>
                    </m:r>
                    <m:func>
                      <m:funcPr>
                        <m:ctrlPr>
                          <a:rPr lang="en-US" b="1" i="1" smtClean="0">
                            <a:latin typeface="Cambria Math" panose="02040503050406030204" pitchFamily="18" charset="0"/>
                          </a:rPr>
                        </m:ctrlPr>
                      </m:funcPr>
                      <m:fName>
                        <m:limLow>
                          <m:limLowPr>
                            <m:ctrlPr>
                              <a:rPr lang="en-US" b="1"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
                              <a:rPr lang="el-GR" b="1" i="1">
                                <a:latin typeface="Cambria Math" panose="02040503050406030204" pitchFamily="18" charset="0"/>
                              </a:rPr>
                              <m:t>𝝃</m:t>
                            </m:r>
                          </m:lim>
                        </m:limLow>
                      </m:fName>
                      <m:e>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𝟐</m:t>
                            </m:r>
                          </m:den>
                        </m:f>
                        <m:sSubSup>
                          <m:sSubSupPr>
                            <m:ctrlPr>
                              <a:rPr lang="en-US" b="1" i="1" smtClean="0">
                                <a:latin typeface="Cambria Math" panose="02040503050406030204" pitchFamily="18" charset="0"/>
                              </a:rPr>
                            </m:ctrlPr>
                          </m:sSubSup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𝒘</m:t>
                                </m:r>
                              </m:e>
                            </m:d>
                          </m:e>
                          <m:sub>
                            <m:r>
                              <a:rPr lang="en-US" b="1" i="1" smtClean="0">
                                <a:latin typeface="Cambria Math" panose="02040503050406030204" pitchFamily="18" charset="0"/>
                              </a:rPr>
                              <m:t>𝟐</m:t>
                            </m:r>
                          </m:sub>
                          <m:sup>
                            <m:r>
                              <a:rPr lang="en-US" b="1" i="1" smtClean="0">
                                <a:latin typeface="Cambria Math" panose="02040503050406030204" pitchFamily="18" charset="0"/>
                              </a:rPr>
                              <m:t>𝟐</m:t>
                            </m:r>
                          </m:sup>
                        </m:sSubSup>
                      </m:e>
                    </m:func>
                    <m:r>
                      <a:rPr lang="en-US" b="0" i="1" smtClean="0">
                        <a:latin typeface="Cambria Math" panose="02040503050406030204" pitchFamily="18" charset="0"/>
                      </a:rPr>
                      <m:t>+</m:t>
                    </m:r>
                    <m:r>
                      <a:rPr lang="en-US" b="0" i="1" smtClean="0">
                        <a:latin typeface="Cambria Math" panose="02040503050406030204" pitchFamily="18" charset="0"/>
                      </a:rPr>
                      <m:t>𝐶</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𝑁</m:t>
                        </m:r>
                      </m:sup>
                      <m:e>
                        <m:sSub>
                          <m:sSubPr>
                            <m:ctrlPr>
                              <a:rPr lang="en-US" i="1">
                                <a:latin typeface="Cambria Math" panose="02040503050406030204" pitchFamily="18" charset="0"/>
                                <a:ea typeface="Cambria Math" panose="02040503050406030204" pitchFamily="18" charset="0"/>
                              </a:rPr>
                            </m:ctrlPr>
                          </m:sSubPr>
                          <m:e>
                            <m:r>
                              <a:rPr lang="el-GR" b="0" i="1">
                                <a:latin typeface="Cambria Math" panose="02040503050406030204" pitchFamily="18" charset="0"/>
                              </a:rPr>
                              <m:t>𝜉</m:t>
                            </m:r>
                          </m:e>
                          <m:sub>
                            <m:r>
                              <a:rPr lang="en-US" i="1">
                                <a:latin typeface="Cambria Math" panose="02040503050406030204" pitchFamily="18" charset="0"/>
                                <a:ea typeface="Cambria Math" panose="02040503050406030204" pitchFamily="18" charset="0"/>
                              </a:rPr>
                              <m:t>𝑛</m:t>
                            </m:r>
                          </m:sub>
                        </m:sSub>
                      </m:e>
                    </m:nary>
                  </m:oMath>
                </a14:m>
                <a:endParaRPr lang="en-US" dirty="0"/>
              </a:p>
              <a:p>
                <a:r>
                  <a:rPr lang="en-US" dirty="0"/>
                  <a:t>		</a:t>
                </a:r>
                <a:r>
                  <a:rPr lang="en-US" dirty="0" err="1"/>
                  <a:t>thỏa</a:t>
                </a:r>
                <a:r>
                  <a:rPr lang="en-US" dirty="0"/>
                  <a:t> </a:t>
                </a:r>
                <a:r>
                  <a:rPr lang="en-US" dirty="0" err="1"/>
                  <a:t>mãn</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1−</m:t>
                    </m:r>
                    <m:sSub>
                      <m:sSubPr>
                        <m:ctrlPr>
                          <a:rPr lang="en-US"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𝑛</m:t>
                        </m:r>
                      </m:sub>
                    </m:sSub>
                    <m:d>
                      <m:dPr>
                        <m:ctrlPr>
                          <a:rPr lang="en-US" i="1">
                            <a:latin typeface="Cambria Math" panose="02040503050406030204" pitchFamily="18" charset="0"/>
                            <a:ea typeface="Cambria Math" panose="02040503050406030204" pitchFamily="18" charset="0"/>
                          </a:rPr>
                        </m:ctrlPr>
                      </m:dPr>
                      <m:e>
                        <m:sSup>
                          <m:sSupPr>
                            <m:ctrlPr>
                              <a:rPr lang="vi-VN" b="1" i="1">
                                <a:latin typeface="Cambria Math" panose="02040503050406030204" pitchFamily="18" charset="0"/>
                              </a:rPr>
                            </m:ctrlPr>
                          </m:sSupPr>
                          <m:e>
                            <m:r>
                              <a:rPr lang="vi-VN" b="1" i="1">
                                <a:latin typeface="Cambria Math" panose="02040503050406030204" pitchFamily="18" charset="0"/>
                              </a:rPr>
                              <m:t>𝒘</m:t>
                            </m:r>
                          </m:e>
                          <m:sup>
                            <m:r>
                              <a:rPr lang="vi-VN" b="1" i="1">
                                <a:latin typeface="Cambria Math" panose="02040503050406030204" pitchFamily="18" charset="0"/>
                              </a:rPr>
                              <m:t>𝑻</m:t>
                            </m:r>
                          </m:sup>
                        </m:sSup>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𝒏</m:t>
                            </m:r>
                          </m:sub>
                        </m:sSub>
                        <m:r>
                          <a:rPr lang="vi-VN" i="1">
                            <a:latin typeface="Cambria Math" panose="02040503050406030204" pitchFamily="18" charset="0"/>
                          </a:rPr>
                          <m:t>+</m:t>
                        </m:r>
                        <m:r>
                          <a:rPr lang="vi-VN" i="1">
                            <a:latin typeface="Cambria Math" panose="02040503050406030204" pitchFamily="18" charset="0"/>
                          </a:rPr>
                          <m:t>𝑏</m:t>
                        </m:r>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  ∀</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=1,2,…,</m:t>
                    </m:r>
                    <m:r>
                      <a:rPr lang="en-US" b="0" i="1" smtClean="0">
                        <a:latin typeface="Cambria Math" panose="02040503050406030204" pitchFamily="18" charset="0"/>
                        <a:ea typeface="Cambria Math" panose="02040503050406030204" pitchFamily="18" charset="0"/>
                      </a:rPr>
                      <m:t>𝑁</m:t>
                    </m:r>
                  </m:oMath>
                </a14:m>
                <a:r>
                  <a:rPr lang="en-US" b="0" dirty="0">
                    <a:ea typeface="Cambria Math" panose="02040503050406030204" pitchFamily="18" charset="0"/>
                  </a:rPr>
                  <a:t>		             (1)</a:t>
                </a:r>
              </a:p>
              <a:p>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=1,2,…,</m:t>
                    </m:r>
                    <m:r>
                      <a:rPr lang="en-US" i="1">
                        <a:latin typeface="Cambria Math" panose="02040503050406030204" pitchFamily="18" charset="0"/>
                        <a:ea typeface="Cambria Math" panose="02040503050406030204" pitchFamily="18" charset="0"/>
                      </a:rPr>
                      <m:t>𝑁</m:t>
                    </m:r>
                  </m:oMath>
                </a14:m>
                <a:r>
                  <a:rPr lang="en-US" dirty="0"/>
                  <a:t>	</a:t>
                </a:r>
              </a:p>
              <a:p>
                <a:r>
                  <a:rPr lang="en-US" dirty="0" err="1"/>
                  <a:t>Đầu</a:t>
                </a:r>
                <a:r>
                  <a:rPr lang="en-US" dirty="0"/>
                  <a:t> </a:t>
                </a:r>
                <a:r>
                  <a:rPr lang="en-US" dirty="0" err="1"/>
                  <a:t>tiên</a:t>
                </a:r>
                <a:r>
                  <a:rPr lang="en-US" dirty="0"/>
                  <a:t> </a:t>
                </a:r>
                <a:r>
                  <a:rPr lang="en-US" dirty="0" err="1"/>
                  <a:t>xây</a:t>
                </a:r>
                <a:r>
                  <a:rPr lang="en-US" dirty="0"/>
                  <a:t> </a:t>
                </a:r>
                <a:r>
                  <a:rPr lang="en-US" dirty="0" err="1"/>
                  <a:t>dựng</a:t>
                </a:r>
                <a:r>
                  <a:rPr lang="en-US" dirty="0"/>
                  <a:t> </a:t>
                </a:r>
                <a:r>
                  <a:rPr lang="en-US" dirty="0" err="1"/>
                  <a:t>hàm</a:t>
                </a:r>
                <a:r>
                  <a:rPr lang="en-US" dirty="0"/>
                  <a:t> </a:t>
                </a:r>
                <a:r>
                  <a:rPr lang="en-US" dirty="0" err="1"/>
                  <a:t>Lagrangian</a:t>
                </a:r>
                <a:r>
                  <a:rPr lang="en-US" dirty="0"/>
                  <a:t> </a:t>
                </a:r>
                <a:r>
                  <a:rPr lang="en-US" dirty="0" err="1"/>
                  <a:t>cho</a:t>
                </a:r>
                <a:r>
                  <a:rPr lang="en-US" dirty="0"/>
                  <a:t> </a:t>
                </a:r>
                <a:r>
                  <a:rPr lang="en-US" dirty="0" err="1"/>
                  <a:t>bài</a:t>
                </a:r>
                <a:r>
                  <a:rPr lang="en-US" dirty="0"/>
                  <a:t> </a:t>
                </a:r>
                <a:r>
                  <a:rPr lang="en-US" dirty="0" err="1"/>
                  <a:t>toán</a:t>
                </a:r>
                <a:r>
                  <a:rPr lang="en-US" dirty="0"/>
                  <a:t> :</a:t>
                </a:r>
              </a:p>
              <a:p>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1" i="1" smtClean="0">
                            <a:latin typeface="Cambria Math" panose="02040503050406030204" pitchFamily="18" charset="0"/>
                          </a:rPr>
                          <m:t>𝒘</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l-GR" b="1" i="1" smtClean="0">
                            <a:latin typeface="Cambria Math" panose="02040503050406030204" pitchFamily="18" charset="0"/>
                          </a:rPr>
                          <m:t>𝝃</m:t>
                        </m:r>
                        <m:r>
                          <a:rPr lang="en-US" b="1" i="1" smtClean="0">
                            <a:latin typeface="Cambria Math" panose="02040503050406030204" pitchFamily="18" charset="0"/>
                          </a:rPr>
                          <m:t>,</m:t>
                        </m:r>
                        <m:r>
                          <a:rPr lang="el-GR" b="1" i="1" smtClean="0">
                            <a:latin typeface="Cambria Math" panose="02040503050406030204" pitchFamily="18" charset="0"/>
                          </a:rPr>
                          <m:t>𝝀</m:t>
                        </m:r>
                        <m:r>
                          <a:rPr lang="en-US" b="1" i="1" smtClean="0">
                            <a:latin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𝝁</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SubSup>
                      <m:sSubSupPr>
                        <m:ctrlPr>
                          <a:rPr lang="en-US" b="0" i="1" smtClean="0">
                            <a:latin typeface="Cambria Math" panose="02040503050406030204" pitchFamily="18" charset="0"/>
                            <a:ea typeface="Cambria Math" panose="02040503050406030204" pitchFamily="18" charset="0"/>
                          </a:rPr>
                        </m:ctrlPr>
                      </m:sSubSupPr>
                      <m:e>
                        <m:d>
                          <m:dPr>
                            <m:begChr m:val="‖"/>
                            <m:endChr m:val="‖"/>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𝒘</m:t>
                            </m:r>
                          </m:e>
                        </m:d>
                      </m:e>
                      <m:sub>
                        <m:r>
                          <a:rPr lang="en-US" b="0" i="1" smtClean="0">
                            <a:latin typeface="Cambria Math" panose="02040503050406030204" pitchFamily="18" charset="0"/>
                            <a:ea typeface="Cambria Math" panose="02040503050406030204" pitchFamily="18" charset="0"/>
                          </a:rPr>
                          <m:t>2</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sSub>
                          <m:sSubPr>
                            <m:ctrlPr>
                              <a:rPr lang="en-US" b="0" i="1" smtClean="0">
                                <a:latin typeface="Cambria Math" panose="02040503050406030204" pitchFamily="18" charset="0"/>
                                <a:ea typeface="Cambria Math" panose="02040503050406030204" pitchFamily="18" charset="0"/>
                              </a:rPr>
                            </m:ctrlPr>
                          </m:sSubPr>
                          <m:e>
                            <m:r>
                              <a:rPr lang="el-GR" b="0" i="1">
                                <a:latin typeface="Cambria Math" panose="02040503050406030204" pitchFamily="18" charset="0"/>
                              </a:rPr>
                              <m:t>𝜉</m:t>
                            </m:r>
                          </m:e>
                          <m:sub>
                            <m:r>
                              <a:rPr lang="en-US" b="0" i="1" smtClean="0">
                                <a:latin typeface="Cambria Math" panose="02040503050406030204" pitchFamily="18" charset="0"/>
                                <a:ea typeface="Cambria Math" panose="02040503050406030204" pitchFamily="18" charset="0"/>
                              </a:rPr>
                              <m:t>𝑛</m:t>
                            </m:r>
                          </m:sub>
                        </m:sSub>
                      </m:e>
                    </m:nary>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sSub>
                          <m:sSubPr>
                            <m:ctrlPr>
                              <a:rPr lang="en-US" b="0" i="1" smtClean="0">
                                <a:latin typeface="Cambria Math" panose="02040503050406030204" pitchFamily="18" charset="0"/>
                                <a:ea typeface="Cambria Math" panose="02040503050406030204" pitchFamily="18" charset="0"/>
                              </a:rPr>
                            </m:ctrlPr>
                          </m:sSubPr>
                          <m:e>
                            <m:r>
                              <a:rPr lang="el-GR" b="1" i="1">
                                <a:latin typeface="Cambria Math" panose="02040503050406030204" pitchFamily="18" charset="0"/>
                              </a:rPr>
                              <m:t>𝝀</m:t>
                            </m:r>
                          </m:e>
                          <m:sub>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(1−</m:t>
                        </m:r>
                        <m:sSub>
                          <m:sSubPr>
                            <m:ctrlPr>
                              <a:rPr lang="en-US" i="1">
                                <a:latin typeface="Cambria Math" panose="02040503050406030204" pitchFamily="18" charset="0"/>
                                <a:ea typeface="Cambria Math" panose="02040503050406030204" pitchFamily="18" charset="0"/>
                              </a:rPr>
                            </m:ctrlPr>
                          </m:sSubPr>
                          <m:e>
                            <m:r>
                              <a:rPr lang="el-GR" b="0" i="1">
                                <a:latin typeface="Cambria Math" panose="02040503050406030204" pitchFamily="18" charset="0"/>
                              </a:rPr>
                              <m:t>𝜉</m:t>
                            </m:r>
                          </m:e>
                          <m:sub>
                            <m:r>
                              <a:rPr lang="en-US" b="0"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e>
                    </m:nary>
                    <m:sSup>
                      <m:sSupPr>
                        <m:ctrlPr>
                          <a:rPr lang="vi-VN" b="1" i="1">
                            <a:latin typeface="Cambria Math" panose="02040503050406030204" pitchFamily="18" charset="0"/>
                          </a:rPr>
                        </m:ctrlPr>
                      </m:sSupPr>
                      <m:e>
                        <m:r>
                          <a:rPr lang="vi-VN" b="1" i="1">
                            <a:latin typeface="Cambria Math" panose="02040503050406030204" pitchFamily="18" charset="0"/>
                          </a:rPr>
                          <m:t>𝒘</m:t>
                        </m:r>
                      </m:e>
                      <m:sup>
                        <m:r>
                          <a:rPr lang="vi-VN" b="1" i="1">
                            <a:latin typeface="Cambria Math" panose="02040503050406030204" pitchFamily="18" charset="0"/>
                          </a:rPr>
                          <m:t>𝑻</m:t>
                        </m:r>
                      </m:sup>
                    </m:sSup>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𝒏</m:t>
                        </m:r>
                      </m:sub>
                    </m:sSub>
                    <m:r>
                      <a:rPr lang="vi-VN" i="1">
                        <a:latin typeface="Cambria Math" panose="02040503050406030204" pitchFamily="18" charset="0"/>
                      </a:rPr>
                      <m:t>+</m:t>
                    </m:r>
                    <m:r>
                      <a:rPr lang="vi-VN" i="1">
                        <a:latin typeface="Cambria Math" panose="02040503050406030204" pitchFamily="18" charset="0"/>
                      </a:rPr>
                      <m:t>𝑏</m:t>
                    </m:r>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𝑛</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i="1" smtClean="0">
                                <a:latin typeface="Cambria Math" panose="02040503050406030204" pitchFamily="18" charset="0"/>
                              </a:rPr>
                            </m:ctrlPr>
                          </m:sSubPr>
                          <m:e>
                            <m:r>
                              <a:rPr lang="el-GR" b="0"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sSub>
                          <m:sSubPr>
                            <m:ctrlPr>
                              <a:rPr lang="en-US" i="1">
                                <a:latin typeface="Cambria Math" panose="02040503050406030204" pitchFamily="18" charset="0"/>
                                <a:ea typeface="Cambria Math" panose="02040503050406030204" pitchFamily="18" charset="0"/>
                              </a:rPr>
                            </m:ctrlPr>
                          </m:sSubPr>
                          <m:e>
                            <m:r>
                              <a:rPr lang="el-GR" b="0" i="1">
                                <a:latin typeface="Cambria Math" panose="02040503050406030204" pitchFamily="18" charset="0"/>
                              </a:rPr>
                              <m:t>𝜉</m:t>
                            </m:r>
                          </m:e>
                          <m:sub>
                            <m:r>
                              <a:rPr lang="en-US" i="1">
                                <a:latin typeface="Cambria Math" panose="02040503050406030204" pitchFamily="18" charset="0"/>
                                <a:ea typeface="Cambria Math" panose="02040503050406030204" pitchFamily="18" charset="0"/>
                              </a:rPr>
                              <m:t>𝑛</m:t>
                            </m:r>
                          </m:sub>
                        </m:sSub>
                      </m:e>
                    </m:nary>
                    <m:r>
                      <a:rPr lang="en-US" b="0" i="1" smtClean="0">
                        <a:latin typeface="Cambria Math" panose="02040503050406030204" pitchFamily="18" charset="0"/>
                        <a:ea typeface="Cambria Math" panose="02040503050406030204" pitchFamily="18" charset="0"/>
                      </a:rPr>
                      <m:t> </m:t>
                    </m:r>
                  </m:oMath>
                </a14:m>
                <a:r>
                  <a:rPr lang="en-US" dirty="0"/>
                  <a:t>	(2)</a:t>
                </a:r>
              </a:p>
              <a:p>
                <a:r>
                  <a:rPr lang="en-US" dirty="0" err="1"/>
                  <a:t>Hàm</a:t>
                </a:r>
                <a:r>
                  <a:rPr lang="en-US" dirty="0"/>
                  <a:t> </a:t>
                </a:r>
                <a:r>
                  <a:rPr lang="en-US" dirty="0" err="1"/>
                  <a:t>đối</a:t>
                </a:r>
                <a:r>
                  <a:rPr lang="en-US" dirty="0"/>
                  <a:t> </a:t>
                </a:r>
                <a:r>
                  <a:rPr lang="en-US" dirty="0" err="1"/>
                  <a:t>ngẫu</a:t>
                </a:r>
                <a:r>
                  <a:rPr lang="en-US" dirty="0"/>
                  <a:t> </a:t>
                </a:r>
                <a:r>
                  <a:rPr lang="en-US" dirty="0" err="1"/>
                  <a:t>của</a:t>
                </a:r>
                <a:r>
                  <a:rPr lang="en-US" dirty="0"/>
                  <a:t> </a:t>
                </a:r>
                <a:r>
                  <a:rPr lang="en-US" dirty="0" err="1"/>
                  <a:t>bài</a:t>
                </a:r>
                <a:r>
                  <a:rPr lang="en-US" dirty="0"/>
                  <a:t> </a:t>
                </a:r>
                <a:r>
                  <a:rPr lang="en-US" dirty="0" err="1"/>
                  <a:t>toán</a:t>
                </a:r>
                <a:r>
                  <a:rPr lang="en-US" dirty="0"/>
                  <a:t> </a:t>
                </a:r>
                <a:r>
                  <a:rPr lang="en-US" dirty="0" err="1"/>
                  <a:t>sẽ</a:t>
                </a:r>
                <a:r>
                  <a:rPr lang="en-US" dirty="0"/>
                  <a:t> </a:t>
                </a:r>
                <a:r>
                  <a:rPr lang="en-US" dirty="0" err="1"/>
                  <a:t>là</a:t>
                </a:r>
                <a:r>
                  <a:rPr lang="en-US" dirty="0"/>
                  <a:t>:</a:t>
                </a:r>
              </a:p>
              <a:p>
                <a:r>
                  <a:rPr lang="en-US" dirty="0"/>
                  <a:t>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l-GR" b="1" i="1">
                            <a:latin typeface="Cambria Math" panose="02040503050406030204" pitchFamily="18" charset="0"/>
                          </a:rPr>
                          <m:t>𝝀</m:t>
                        </m:r>
                        <m:r>
                          <a:rPr lang="en-US" b="1" i="1">
                            <a:latin typeface="Cambria Math" panose="02040503050406030204" pitchFamily="18" charset="0"/>
                          </a:rPr>
                          <m:t>,</m:t>
                        </m:r>
                        <m:r>
                          <a:rPr lang="el-GR" b="1" i="1">
                            <a:latin typeface="Cambria Math" panose="02040503050406030204" pitchFamily="18" charset="0"/>
                            <a:ea typeface="Cambria Math" panose="02040503050406030204" pitchFamily="18" charset="0"/>
                          </a:rPr>
                          <m:t>𝝁</m:t>
                        </m:r>
                      </m:e>
                    </m:d>
                    <m:r>
                      <a:rPr lang="en-US" b="1" i="1" smtClean="0">
                        <a:latin typeface="Cambria Math" panose="02040503050406030204" pitchFamily="18" charset="0"/>
                        <a:ea typeface="Cambria Math" panose="02040503050406030204" pitchFamily="18" charset="0"/>
                      </a:rPr>
                      <m:t>=</m:t>
                    </m:r>
                    <m:func>
                      <m:funcPr>
                        <m:ctrlPr>
                          <a:rPr lang="en-US" b="1" i="1" smtClean="0">
                            <a:latin typeface="Cambria Math" panose="02040503050406030204" pitchFamily="18" charset="0"/>
                            <a:ea typeface="Cambria Math" panose="02040503050406030204" pitchFamily="18" charset="0"/>
                          </a:rPr>
                        </m:ctrlPr>
                      </m:funcPr>
                      <m:fName>
                        <m:limLow>
                          <m:limLowPr>
                            <m:ctrlPr>
                              <a:rPr lang="en-US" b="1" i="1" smtClean="0">
                                <a:latin typeface="Cambria Math" panose="02040503050406030204" pitchFamily="18" charset="0"/>
                                <a:ea typeface="Cambria Math" panose="02040503050406030204" pitchFamily="18" charset="0"/>
                              </a:rPr>
                            </m:ctrlPr>
                          </m:limLowPr>
                          <m:e>
                            <m:r>
                              <m:rPr>
                                <m:sty m:val="p"/>
                              </m:rPr>
                              <a:rPr lang="en-US" b="0" i="0" smtClean="0">
                                <a:latin typeface="Cambria Math" panose="02040503050406030204" pitchFamily="18" charset="0"/>
                                <a:ea typeface="Cambria Math" panose="02040503050406030204" pitchFamily="18" charset="0"/>
                              </a:rPr>
                              <m:t>min</m:t>
                            </m:r>
                          </m:e>
                          <m:lim>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
                              <a:rPr lang="el-GR" b="1" i="1">
                                <a:latin typeface="Cambria Math" panose="02040503050406030204" pitchFamily="18" charset="0"/>
                              </a:rPr>
                              <m:t>𝝃</m:t>
                            </m:r>
                          </m:lim>
                        </m:limLow>
                      </m:fName>
                      <m:e>
                        <m:r>
                          <a:rPr lang="en-US" i="1">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
                              <a:rPr lang="el-GR" b="1" i="1">
                                <a:latin typeface="Cambria Math" panose="02040503050406030204" pitchFamily="18" charset="0"/>
                              </a:rPr>
                              <m:t>𝝃</m:t>
                            </m:r>
                            <m:r>
                              <a:rPr lang="en-US" b="1" i="1">
                                <a:latin typeface="Cambria Math" panose="02040503050406030204" pitchFamily="18" charset="0"/>
                              </a:rPr>
                              <m:t>,</m:t>
                            </m:r>
                            <m:r>
                              <a:rPr lang="el-GR" b="1" i="1">
                                <a:latin typeface="Cambria Math" panose="02040503050406030204" pitchFamily="18" charset="0"/>
                              </a:rPr>
                              <m:t>𝝀</m:t>
                            </m:r>
                            <m:r>
                              <a:rPr lang="en-US" b="1" i="1">
                                <a:latin typeface="Cambria Math" panose="02040503050406030204" pitchFamily="18" charset="0"/>
                              </a:rPr>
                              <m:t>,</m:t>
                            </m:r>
                            <m:r>
                              <a:rPr lang="el-GR" b="1" i="1">
                                <a:latin typeface="Cambria Math" panose="02040503050406030204" pitchFamily="18" charset="0"/>
                                <a:ea typeface="Cambria Math" panose="02040503050406030204" pitchFamily="18" charset="0"/>
                              </a:rPr>
                              <m:t>𝝁</m:t>
                            </m:r>
                          </m:e>
                        </m:d>
                      </m:e>
                    </m:func>
                  </m:oMath>
                </a14:m>
                <a:endParaRPr lang="en-US" b="1" dirty="0">
                  <a:ea typeface="Cambria Math" panose="02040503050406030204" pitchFamily="18" charset="0"/>
                </a:endParaRPr>
              </a:p>
              <a:p>
                <a:r>
                  <a:rPr lang="en-US" dirty="0" err="1"/>
                  <a:t>Biến</a:t>
                </a:r>
                <a:r>
                  <a:rPr lang="en-US" dirty="0"/>
                  <a:t> </a:t>
                </a:r>
                <a:r>
                  <a:rPr lang="en-US" dirty="0" err="1"/>
                  <a:t>đổi</a:t>
                </a:r>
                <a:r>
                  <a:rPr lang="en-US" dirty="0"/>
                  <a:t> </a:t>
                </a:r>
                <a:r>
                  <a:rPr lang="en-US" dirty="0" err="1"/>
                  <a:t>biểu</a:t>
                </a:r>
                <a:r>
                  <a:rPr lang="en-US" dirty="0"/>
                  <a:t> </a:t>
                </a:r>
                <a:r>
                  <a:rPr lang="en-US" dirty="0" err="1"/>
                  <a:t>thức</a:t>
                </a:r>
                <a:r>
                  <a:rPr lang="en-US" dirty="0"/>
                  <a:t> (2) </a:t>
                </a:r>
                <a:r>
                  <a:rPr lang="en-US" dirty="0" err="1"/>
                  <a:t>thành</a:t>
                </a:r>
                <a:r>
                  <a:rPr lang="en-US" dirty="0"/>
                  <a:t> </a:t>
                </a:r>
                <a:r>
                  <a:rPr lang="en-US" dirty="0" err="1"/>
                  <a:t>dạng</a:t>
                </a:r>
                <a:r>
                  <a:rPr lang="en-US" dirty="0"/>
                  <a:t> đ</a:t>
                </a:r>
                <a:r>
                  <a:rPr lang="vi-VN" dirty="0"/>
                  <a:t>ơ</a:t>
                </a:r>
                <a:r>
                  <a:rPr lang="en-US" dirty="0"/>
                  <a:t>n </a:t>
                </a:r>
                <a:r>
                  <a:rPr lang="en-US" dirty="0" err="1"/>
                  <a:t>giản</a:t>
                </a:r>
                <a:r>
                  <a:rPr lang="en-US" dirty="0"/>
                  <a:t> h</a:t>
                </a:r>
                <a:r>
                  <a:rPr lang="vi-VN" dirty="0"/>
                  <a:t>ơ</a:t>
                </a:r>
                <a:r>
                  <a:rPr lang="en-US" dirty="0"/>
                  <a:t>n, </a:t>
                </a:r>
                <a:r>
                  <a:rPr lang="en-US" dirty="0" err="1"/>
                  <a:t>cuối</a:t>
                </a:r>
                <a:r>
                  <a:rPr lang="en-US" dirty="0"/>
                  <a:t> </a:t>
                </a:r>
                <a:r>
                  <a:rPr lang="en-US" dirty="0" err="1"/>
                  <a:t>cùng</a:t>
                </a:r>
                <a:r>
                  <a:rPr lang="en-US" dirty="0"/>
                  <a:t> ta </a:t>
                </a:r>
                <a:r>
                  <a:rPr lang="en-US" dirty="0" err="1"/>
                  <a:t>thu</a:t>
                </a:r>
                <a:r>
                  <a:rPr lang="en-US" dirty="0"/>
                  <a:t> đ</a:t>
                </a:r>
                <a:r>
                  <a:rPr lang="vi-VN" dirty="0"/>
                  <a:t>ư</a:t>
                </a:r>
                <a:r>
                  <a:rPr lang="en-US" dirty="0" err="1"/>
                  <a:t>ợc</a:t>
                </a:r>
                <a:r>
                  <a:rPr lang="en-US" dirty="0"/>
                  <a:t> </a:t>
                </a:r>
                <a:r>
                  <a:rPr lang="en-US" dirty="0" err="1"/>
                  <a:t>dạng</a:t>
                </a:r>
                <a:r>
                  <a:rPr lang="en-US" dirty="0"/>
                  <a:t> </a:t>
                </a:r>
                <a:r>
                  <a:rPr lang="en-US" dirty="0" err="1"/>
                  <a:t>của</a:t>
                </a:r>
                <a:r>
                  <a:rPr lang="en-US" dirty="0"/>
                  <a:t> </a:t>
                </a:r>
                <a:r>
                  <a:rPr lang="en-US" dirty="0" err="1"/>
                  <a:t>hàm</a:t>
                </a:r>
                <a:r>
                  <a:rPr lang="en-US" dirty="0"/>
                  <a:t> </a:t>
                </a:r>
                <a:r>
                  <a:rPr lang="en-US" dirty="0" err="1"/>
                  <a:t>đối</a:t>
                </a:r>
                <a:r>
                  <a:rPr lang="en-US" dirty="0"/>
                  <a:t> </a:t>
                </a:r>
                <a:r>
                  <a:rPr lang="en-US" dirty="0" err="1"/>
                  <a:t>ngấu</a:t>
                </a:r>
                <a:r>
                  <a:rPr lang="en-US" dirty="0"/>
                  <a:t> </a:t>
                </a:r>
                <a:r>
                  <a:rPr lang="en-US" dirty="0" err="1"/>
                  <a:t>là</a:t>
                </a:r>
                <a:r>
                  <a:rPr lang="en-US" dirty="0"/>
                  <a:t>:</a:t>
                </a:r>
              </a:p>
              <a:p>
                <a:r>
                  <a:rPr lang="en-US" dirty="0"/>
                  <a:t>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l-GR" b="1" i="1">
                            <a:latin typeface="Cambria Math" panose="02040503050406030204" pitchFamily="18" charset="0"/>
                          </a:rPr>
                          <m:t>𝝀</m:t>
                        </m:r>
                        <m:r>
                          <a:rPr lang="en-US" b="1" i="1">
                            <a:latin typeface="Cambria Math" panose="02040503050406030204" pitchFamily="18" charset="0"/>
                          </a:rPr>
                          <m:t>,</m:t>
                        </m:r>
                        <m:r>
                          <a:rPr lang="el-GR" b="1" i="1">
                            <a:latin typeface="Cambria Math" panose="02040503050406030204" pitchFamily="18" charset="0"/>
                            <a:ea typeface="Cambria Math" panose="02040503050406030204" pitchFamily="18" charset="0"/>
                          </a:rPr>
                          <m:t>𝝁</m:t>
                        </m:r>
                      </m:e>
                    </m:d>
                    <m:r>
                      <a:rPr lang="en-US" b="0" i="1" smtClean="0">
                        <a:latin typeface="Cambria Math" panose="02040503050406030204" pitchFamily="18" charset="0"/>
                        <a:ea typeface="Cambria Math" panose="02040503050406030204" pitchFamily="18" charset="0"/>
                      </a:rPr>
                      <m:t>=</m:t>
                    </m:r>
                    <m:nary>
                      <m:naryPr>
                        <m:chr m:val="∑"/>
                        <m:limLoc m:val="undOvr"/>
                        <m:ctrlPr>
                          <a:rPr lang="vi-VN" i="1">
                            <a:latin typeface="Cambria Math" panose="02040503050406030204" pitchFamily="18" charset="0"/>
                          </a:rPr>
                        </m:ctrlPr>
                      </m:naryPr>
                      <m:sub>
                        <m:r>
                          <a:rPr lang="fr-FR" i="1">
                            <a:latin typeface="Cambria Math" panose="02040503050406030204" pitchFamily="18" charset="0"/>
                          </a:rPr>
                          <m:t>𝑛</m:t>
                        </m:r>
                        <m:r>
                          <a:rPr lang="fr-FR" i="1">
                            <a:latin typeface="Cambria Math" panose="02040503050406030204" pitchFamily="18" charset="0"/>
                          </a:rPr>
                          <m:t>=1</m:t>
                        </m:r>
                      </m:sub>
                      <m:sup>
                        <m:r>
                          <a:rPr lang="fr-FR" i="1">
                            <a:latin typeface="Cambria Math" panose="02040503050406030204" pitchFamily="18" charset="0"/>
                          </a:rPr>
                          <m:t>𝑁</m:t>
                        </m:r>
                      </m:sup>
                      <m:e>
                        <m:sSub>
                          <m:sSubPr>
                            <m:ctrlPr>
                              <a:rPr lang="vi-VN" i="1">
                                <a:latin typeface="Cambria Math" panose="02040503050406030204" pitchFamily="18" charset="0"/>
                              </a:rPr>
                            </m:ctrlPr>
                          </m:sSubPr>
                          <m:e>
                            <m:r>
                              <a:rPr lang="fr-FR" b="0" i="1">
                                <a:latin typeface="Cambria Math" panose="02040503050406030204" pitchFamily="18" charset="0"/>
                              </a:rPr>
                              <m:t>𝜆</m:t>
                            </m:r>
                          </m:e>
                          <m:sub>
                            <m:r>
                              <a:rPr lang="fr-FR" b="0" i="1">
                                <a:latin typeface="Cambria Math" panose="02040503050406030204" pitchFamily="18" charset="0"/>
                              </a:rPr>
                              <m:t>𝑛</m:t>
                            </m:r>
                          </m:sub>
                        </m:sSub>
                        <m:r>
                          <a:rPr lang="fr-FR" i="1">
                            <a:latin typeface="Cambria Math" panose="02040503050406030204" pitchFamily="18" charset="0"/>
                          </a:rPr>
                          <m:t>−</m:t>
                        </m:r>
                        <m:f>
                          <m:fPr>
                            <m:ctrlPr>
                              <a:rPr lang="vi-VN" i="1">
                                <a:latin typeface="Cambria Math" panose="02040503050406030204" pitchFamily="18" charset="0"/>
                              </a:rPr>
                            </m:ctrlPr>
                          </m:fPr>
                          <m:num>
                            <m:r>
                              <a:rPr lang="fr-FR" i="1">
                                <a:latin typeface="Cambria Math" panose="02040503050406030204" pitchFamily="18" charset="0"/>
                              </a:rPr>
                              <m:t>1</m:t>
                            </m:r>
                          </m:num>
                          <m:den>
                            <m:r>
                              <a:rPr lang="fr-FR" i="1">
                                <a:latin typeface="Cambria Math" panose="02040503050406030204" pitchFamily="18" charset="0"/>
                              </a:rPr>
                              <m:t>2</m:t>
                            </m:r>
                          </m:den>
                        </m:f>
                        <m:nary>
                          <m:naryPr>
                            <m:chr m:val="∑"/>
                            <m:limLoc m:val="undOvr"/>
                            <m:ctrlPr>
                              <a:rPr lang="vi-VN" i="1">
                                <a:latin typeface="Cambria Math" panose="02040503050406030204" pitchFamily="18" charset="0"/>
                              </a:rPr>
                            </m:ctrlPr>
                          </m:naryPr>
                          <m:sub>
                            <m:r>
                              <a:rPr lang="fr-FR" i="1">
                                <a:latin typeface="Cambria Math" panose="02040503050406030204" pitchFamily="18" charset="0"/>
                              </a:rPr>
                              <m:t>𝑛</m:t>
                            </m:r>
                            <m:r>
                              <a:rPr lang="fr-FR" i="1">
                                <a:latin typeface="Cambria Math" panose="02040503050406030204" pitchFamily="18" charset="0"/>
                              </a:rPr>
                              <m:t>=1</m:t>
                            </m:r>
                          </m:sub>
                          <m:sup>
                            <m:r>
                              <a:rPr lang="fr-FR" i="1">
                                <a:latin typeface="Cambria Math" panose="02040503050406030204" pitchFamily="18" charset="0"/>
                              </a:rPr>
                              <m:t>𝑁</m:t>
                            </m:r>
                          </m:sup>
                          <m:e>
                            <m:nary>
                              <m:naryPr>
                                <m:chr m:val="∑"/>
                                <m:limLoc m:val="undOvr"/>
                                <m:ctrlPr>
                                  <a:rPr lang="vi-VN" i="1">
                                    <a:latin typeface="Cambria Math" panose="02040503050406030204" pitchFamily="18" charset="0"/>
                                  </a:rPr>
                                </m:ctrlPr>
                              </m:naryPr>
                              <m:sub>
                                <m:r>
                                  <a:rPr lang="fr-FR" i="1">
                                    <a:latin typeface="Cambria Math" panose="02040503050406030204" pitchFamily="18" charset="0"/>
                                  </a:rPr>
                                  <m:t>𝑚</m:t>
                                </m:r>
                                <m:r>
                                  <a:rPr lang="fr-FR" i="1">
                                    <a:latin typeface="Cambria Math" panose="02040503050406030204" pitchFamily="18" charset="0"/>
                                  </a:rPr>
                                  <m:t>=1</m:t>
                                </m:r>
                              </m:sub>
                              <m:sup>
                                <m:r>
                                  <a:rPr lang="fr-FR" i="1">
                                    <a:latin typeface="Cambria Math" panose="02040503050406030204" pitchFamily="18" charset="0"/>
                                  </a:rPr>
                                  <m:t>𝑁</m:t>
                                </m:r>
                              </m:sup>
                              <m:e>
                                <m:sSub>
                                  <m:sSubPr>
                                    <m:ctrlPr>
                                      <a:rPr lang="vi-VN" i="1">
                                        <a:latin typeface="Cambria Math" panose="02040503050406030204" pitchFamily="18" charset="0"/>
                                      </a:rPr>
                                    </m:ctrlPr>
                                  </m:sSubPr>
                                  <m:e>
                                    <m:r>
                                      <a:rPr lang="fr-FR" b="0" i="1">
                                        <a:latin typeface="Cambria Math" panose="02040503050406030204" pitchFamily="18" charset="0"/>
                                      </a:rPr>
                                      <m:t>𝜆</m:t>
                                    </m:r>
                                  </m:e>
                                  <m:sub>
                                    <m:r>
                                      <a:rPr lang="fr-FR" b="0" i="1">
                                        <a:latin typeface="Cambria Math" panose="02040503050406030204" pitchFamily="18" charset="0"/>
                                      </a:rPr>
                                      <m:t>𝑛</m:t>
                                    </m:r>
                                  </m:sub>
                                </m:sSub>
                                <m:sSub>
                                  <m:sSubPr>
                                    <m:ctrlPr>
                                      <a:rPr lang="vi-VN" i="1">
                                        <a:latin typeface="Cambria Math" panose="02040503050406030204" pitchFamily="18" charset="0"/>
                                      </a:rPr>
                                    </m:ctrlPr>
                                  </m:sSubPr>
                                  <m:e>
                                    <m:r>
                                      <a:rPr lang="fr-FR" b="0" i="1">
                                        <a:latin typeface="Cambria Math" panose="02040503050406030204" pitchFamily="18" charset="0"/>
                                      </a:rPr>
                                      <m:t>𝜆</m:t>
                                    </m:r>
                                  </m:e>
                                  <m:sub>
                                    <m:r>
                                      <a:rPr lang="fr-FR" b="0" i="1">
                                        <a:latin typeface="Cambria Math" panose="02040503050406030204" pitchFamily="18" charset="0"/>
                                      </a:rPr>
                                      <m:t>𝑚</m:t>
                                    </m:r>
                                  </m:sub>
                                </m:sSub>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𝑛</m:t>
                                    </m:r>
                                  </m:sub>
                                </m:sSub>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𝑚</m:t>
                                    </m:r>
                                  </m:sub>
                                </m:sSub>
                                <m:sSubSup>
                                  <m:sSubSupPr>
                                    <m:ctrlPr>
                                      <a:rPr lang="vi-VN" i="1">
                                        <a:latin typeface="Cambria Math" panose="02040503050406030204" pitchFamily="18" charset="0"/>
                                      </a:rPr>
                                    </m:ctrlPr>
                                  </m:sSubSupPr>
                                  <m:e>
                                    <m:r>
                                      <a:rPr lang="fr-FR" i="1">
                                        <a:latin typeface="Cambria Math" panose="02040503050406030204" pitchFamily="18" charset="0"/>
                                      </a:rPr>
                                      <m:t>𝑥</m:t>
                                    </m:r>
                                  </m:e>
                                  <m:sub>
                                    <m:r>
                                      <a:rPr lang="fr-FR" i="1">
                                        <a:latin typeface="Cambria Math" panose="02040503050406030204" pitchFamily="18" charset="0"/>
                                      </a:rPr>
                                      <m:t>𝑛</m:t>
                                    </m:r>
                                  </m:sub>
                                  <m:sup>
                                    <m:r>
                                      <a:rPr lang="fr-FR" i="1">
                                        <a:latin typeface="Cambria Math" panose="02040503050406030204" pitchFamily="18" charset="0"/>
                                      </a:rPr>
                                      <m:t>𝑇</m:t>
                                    </m:r>
                                  </m:sup>
                                </m:sSubSup>
                                <m:sSub>
                                  <m:sSubPr>
                                    <m:ctrlPr>
                                      <a:rPr lang="vi-VN" i="1">
                                        <a:latin typeface="Cambria Math" panose="02040503050406030204" pitchFamily="18" charset="0"/>
                                      </a:rPr>
                                    </m:ctrlPr>
                                  </m:sSubPr>
                                  <m:e>
                                    <m:r>
                                      <a:rPr lang="fr-FR" i="1">
                                        <a:latin typeface="Cambria Math" panose="02040503050406030204" pitchFamily="18" charset="0"/>
                                      </a:rPr>
                                      <m:t>𝑥</m:t>
                                    </m:r>
                                  </m:e>
                                  <m:sub>
                                    <m:r>
                                      <a:rPr lang="fr-FR" i="1">
                                        <a:latin typeface="Cambria Math" panose="02040503050406030204" pitchFamily="18" charset="0"/>
                                      </a:rPr>
                                      <m:t>𝑚</m:t>
                                    </m:r>
                                  </m:sub>
                                </m:sSub>
                              </m:e>
                            </m:nary>
                          </m:e>
                        </m:nary>
                      </m:e>
                    </m:nary>
                  </m:oMath>
                </a14:m>
                <a:endParaRPr lang="en-US" dirty="0"/>
              </a:p>
              <a:p>
                <a:r>
                  <a:rPr lang="en-US" dirty="0" err="1"/>
                  <a:t>Hàm</a:t>
                </a:r>
                <a:r>
                  <a:rPr lang="en-US" dirty="0"/>
                  <a:t> </a:t>
                </a:r>
                <a:r>
                  <a:rPr lang="en-US" dirty="0" err="1"/>
                  <a:t>này</a:t>
                </a:r>
                <a:r>
                  <a:rPr lang="en-US" dirty="0"/>
                  <a:t> </a:t>
                </a:r>
                <a:r>
                  <a:rPr lang="en-US" dirty="0" err="1"/>
                  <a:t>không</a:t>
                </a:r>
                <a:r>
                  <a:rPr lang="en-US" dirty="0"/>
                  <a:t> </a:t>
                </a:r>
                <a:r>
                  <a:rPr lang="en-US" dirty="0" err="1"/>
                  <a:t>phụ</a:t>
                </a:r>
                <a:r>
                  <a:rPr lang="en-US" dirty="0"/>
                  <a:t> </a:t>
                </a:r>
                <a:r>
                  <a:rPr lang="en-US" dirty="0" err="1"/>
                  <a:t>thuộc</a:t>
                </a:r>
                <a:r>
                  <a:rPr lang="en-US" dirty="0"/>
                  <a:t> </a:t>
                </a:r>
                <a:r>
                  <a:rPr lang="en-US" dirty="0" err="1"/>
                  <a:t>vào</a:t>
                </a:r>
                <a:r>
                  <a:rPr lang="en-US" dirty="0"/>
                  <a:t> </a:t>
                </a:r>
                <a:r>
                  <a:rPr lang="el-GR" dirty="0"/>
                  <a:t>μ</a:t>
                </a:r>
                <a:r>
                  <a:rPr lang="en-US" dirty="0"/>
                  <a:t> </a:t>
                </a:r>
                <a:r>
                  <a:rPr lang="en-US" dirty="0" err="1"/>
                  <a:t>và</a:t>
                </a:r>
                <a:r>
                  <a:rPr lang="en-US" dirty="0"/>
                  <a:t> </a:t>
                </a:r>
                <a:r>
                  <a:rPr lang="en-US" dirty="0" err="1"/>
                  <a:t>có</a:t>
                </a:r>
                <a:r>
                  <a:rPr lang="en-US" dirty="0"/>
                  <a:t> </a:t>
                </a:r>
                <a:r>
                  <a:rPr lang="en-US" dirty="0" err="1"/>
                  <a:t>ràng</a:t>
                </a:r>
                <a:r>
                  <a:rPr lang="en-US" dirty="0"/>
                  <a:t> </a:t>
                </a:r>
                <a:r>
                  <a:rPr lang="en-US" dirty="0" err="1"/>
                  <a:t>buộc</a:t>
                </a:r>
                <a:r>
                  <a:rPr lang="en-US" dirty="0"/>
                  <a:t>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sSub>
                      <m:sSubPr>
                        <m:ctrlPr>
                          <a:rPr lang="vi-VN" i="1">
                            <a:latin typeface="Cambria Math" panose="02040503050406030204" pitchFamily="18" charset="0"/>
                          </a:rPr>
                        </m:ctrlPr>
                      </m:sSubPr>
                      <m:e>
                        <m:r>
                          <a:rPr lang="fr-FR" i="1">
                            <a:latin typeface="Cambria Math" panose="02040503050406030204" pitchFamily="18" charset="0"/>
                          </a:rPr>
                          <m:t>𝜆</m:t>
                        </m:r>
                      </m:e>
                      <m:sub>
                        <m:r>
                          <a:rPr lang="fr-FR" i="1">
                            <a:latin typeface="Cambria Math" panose="02040503050406030204" pitchFamily="18" charset="0"/>
                          </a:rPr>
                          <m:t>𝑛</m:t>
                        </m:r>
                      </m:sub>
                    </m:sSub>
                    <m:r>
                      <a:rPr lang="fr-FR"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 </m:t>
                    </m:r>
                  </m:oMath>
                </a14:m>
                <a:r>
                  <a:rPr lang="en-US" dirty="0" err="1"/>
                  <a:t>Khi</a:t>
                </a:r>
                <a:r>
                  <a:rPr lang="en-US" dirty="0"/>
                  <a:t> </a:t>
                </a:r>
                <a:r>
                  <a:rPr lang="en-US" dirty="0" err="1"/>
                  <a:t>đó</a:t>
                </a:r>
                <a:r>
                  <a:rPr lang="en-US" dirty="0"/>
                  <a:t> </a:t>
                </a:r>
                <a:r>
                  <a:rPr lang="en-US" dirty="0" err="1"/>
                  <a:t>bài</a:t>
                </a:r>
                <a:r>
                  <a:rPr lang="en-US" dirty="0"/>
                  <a:t> </a:t>
                </a:r>
                <a:r>
                  <a:rPr lang="en-US" dirty="0" err="1"/>
                  <a:t>toán</a:t>
                </a:r>
                <a:r>
                  <a:rPr lang="en-US" dirty="0"/>
                  <a:t> </a:t>
                </a:r>
                <a:r>
                  <a:rPr lang="en-US" dirty="0" err="1"/>
                  <a:t>đối</a:t>
                </a:r>
                <a:r>
                  <a:rPr lang="en-US" dirty="0"/>
                  <a:t> </a:t>
                </a:r>
                <a:r>
                  <a:rPr lang="en-US" dirty="0" err="1"/>
                  <a:t>ngẫu</a:t>
                </a:r>
                <a:r>
                  <a:rPr lang="en-US" dirty="0"/>
                  <a:t> </a:t>
                </a:r>
                <a:r>
                  <a:rPr lang="en-US" dirty="0" err="1"/>
                  <a:t>trở</a:t>
                </a:r>
                <a:r>
                  <a:rPr lang="en-US" dirty="0"/>
                  <a:t> </a:t>
                </a:r>
                <a:r>
                  <a:rPr lang="en-US" dirty="0" err="1"/>
                  <a:t>thành</a:t>
                </a:r>
                <a:endParaRPr lang="en-US" dirty="0"/>
              </a:p>
              <a:p>
                <a:r>
                  <a:rPr lang="en-US" dirty="0"/>
                  <a:t>			</a:t>
                </a:r>
                <a:r>
                  <a:rPr lang="el-GR" b="1" dirty="0"/>
                  <a:t> </a:t>
                </a:r>
                <a14:m>
                  <m:oMath xmlns:m="http://schemas.openxmlformats.org/officeDocument/2006/math">
                    <m:r>
                      <a:rPr lang="el-GR" b="1" i="1">
                        <a:latin typeface="Cambria Math" panose="02040503050406030204" pitchFamily="18" charset="0"/>
                      </a:rPr>
                      <m:t>𝝀</m:t>
                    </m:r>
                    <m:r>
                      <a:rPr lang="en-US" b="1" i="1" smtClean="0">
                        <a:latin typeface="Cambria Math" panose="02040503050406030204" pitchFamily="18" charset="0"/>
                      </a:rPr>
                      <m:t>=</m:t>
                    </m:r>
                    <m:r>
                      <a:rPr lang="en-US" b="1" i="1" smtClean="0">
                        <a:latin typeface="Cambria Math" panose="02040503050406030204" pitchFamily="18" charset="0"/>
                      </a:rPr>
                      <m:t>𝒂𝒓𝒈</m:t>
                    </m:r>
                    <m:r>
                      <a:rPr lang="en-US" b="1" i="1" smtClean="0">
                        <a:latin typeface="Cambria Math" panose="02040503050406030204" pitchFamily="18" charset="0"/>
                      </a:rPr>
                      <m:t> </m:t>
                    </m:r>
                    <m:func>
                      <m:funcPr>
                        <m:ctrlPr>
                          <a:rPr lang="en-US" b="1" i="1" smtClean="0">
                            <a:latin typeface="Cambria Math" panose="02040503050406030204" pitchFamily="18" charset="0"/>
                          </a:rPr>
                        </m:ctrlPr>
                      </m:funcPr>
                      <m:fName>
                        <m:limLow>
                          <m:limLowPr>
                            <m:ctrlPr>
                              <a:rPr lang="en-US" b="1"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l-GR" b="1" i="1">
                                <a:latin typeface="Cambria Math" panose="02040503050406030204" pitchFamily="18" charset="0"/>
                              </a:rPr>
                              <m:t>𝝀</m:t>
                            </m:r>
                          </m:lim>
                        </m:limLow>
                      </m:fName>
                      <m:e>
                        <m:r>
                          <a:rPr lang="en-US" b="1" i="1" smtClean="0">
                            <a:latin typeface="Cambria Math" panose="02040503050406030204" pitchFamily="18" charset="0"/>
                          </a:rPr>
                          <m:t>𝒈</m:t>
                        </m:r>
                        <m:r>
                          <a:rPr lang="en-US" b="1" i="1" smtClean="0">
                            <a:latin typeface="Cambria Math" panose="02040503050406030204" pitchFamily="18" charset="0"/>
                          </a:rPr>
                          <m:t>(</m:t>
                        </m:r>
                        <m:r>
                          <a:rPr lang="el-GR" b="1" i="1">
                            <a:latin typeface="Cambria Math" panose="02040503050406030204" pitchFamily="18" charset="0"/>
                          </a:rPr>
                          <m:t>𝝀</m:t>
                        </m:r>
                        <m:r>
                          <a:rPr lang="en-US" b="1" i="1" smtClean="0">
                            <a:latin typeface="Cambria Math" panose="02040503050406030204" pitchFamily="18" charset="0"/>
                          </a:rPr>
                          <m:t>)</m:t>
                        </m:r>
                      </m:e>
                    </m:func>
                  </m:oMath>
                </a14:m>
                <a:endParaRPr lang="en-US" dirty="0"/>
              </a:p>
              <a:p>
                <a:r>
                  <a:rPr lang="en-US" dirty="0"/>
                  <a:t>		</a:t>
                </a:r>
                <a:r>
                  <a:rPr lang="en-US" dirty="0" err="1"/>
                  <a:t>thỏa</a:t>
                </a:r>
                <a:r>
                  <a:rPr lang="en-US" dirty="0"/>
                  <a:t> </a:t>
                </a:r>
                <a:r>
                  <a:rPr lang="en-US" dirty="0" err="1"/>
                  <a:t>mãn</a:t>
                </a:r>
                <a:r>
                  <a:rPr lang="en-US" dirty="0"/>
                  <a:t>        </a:t>
                </a:r>
                <a14:m>
                  <m:oMath xmlns:m="http://schemas.openxmlformats.org/officeDocument/2006/math">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fr-FR" i="1">
                                <a:latin typeface="Cambria Math" panose="02040503050406030204" pitchFamily="18" charset="0"/>
                              </a:rPr>
                              <m:t>𝜆</m:t>
                            </m:r>
                          </m:e>
                          <m:sub>
                            <m:r>
                              <a:rPr lang="en-US" i="1">
                                <a:latin typeface="Cambria Math" panose="02040503050406030204" pitchFamily="18" charset="0"/>
                              </a:rPr>
                              <m:t>𝑛</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=0</m:t>
                        </m:r>
                      </m:e>
                    </m:nary>
                    <m:r>
                      <a:rPr lang="en-US" i="1">
                        <a:latin typeface="Cambria Math" panose="02040503050406030204" pitchFamily="18" charset="0"/>
                        <a:ea typeface="Cambria Math" panose="02040503050406030204" pitchFamily="18" charset="0"/>
                      </a:rPr>
                      <m:t> </m:t>
                    </m:r>
                  </m:oMath>
                </a14:m>
                <a:r>
                  <a:rPr lang="en-US" dirty="0">
                    <a:ea typeface="Cambria Math" panose="02040503050406030204" pitchFamily="18" charset="0"/>
                  </a:rPr>
                  <a:t>						(3)</a:t>
                </a:r>
              </a:p>
              <a:p>
                <a:r>
                  <a:rPr lang="en-US" dirty="0"/>
                  <a:t>			 </a:t>
                </a:r>
                <a14:m>
                  <m:oMath xmlns:m="http://schemas.openxmlformats.org/officeDocument/2006/math">
                    <m:r>
                      <a:rPr lang="en-US" i="1">
                        <a:latin typeface="Cambria Math" panose="02040503050406030204" pitchFamily="18" charset="0"/>
                      </a:rPr>
                      <m:t>0</m:t>
                    </m:r>
                    <m:r>
                      <a:rPr lang="en-US" i="1">
                        <a:latin typeface="Cambria Math" panose="02040503050406030204" pitchFamily="18" charset="0"/>
                        <a:ea typeface="Cambria Math" panose="02040503050406030204" pitchFamily="18" charset="0"/>
                      </a:rPr>
                      <m:t>≤</m:t>
                    </m:r>
                    <m:sSub>
                      <m:sSubPr>
                        <m:ctrlPr>
                          <a:rPr lang="vi-VN" i="1">
                            <a:latin typeface="Cambria Math" panose="02040503050406030204" pitchFamily="18" charset="0"/>
                          </a:rPr>
                        </m:ctrlPr>
                      </m:sSubPr>
                      <m:e>
                        <m:r>
                          <a:rPr lang="fr-FR" i="1">
                            <a:latin typeface="Cambria Math" panose="02040503050406030204" pitchFamily="18" charset="0"/>
                          </a:rPr>
                          <m:t>𝜆</m:t>
                        </m:r>
                      </m:e>
                      <m:sub>
                        <m:r>
                          <a:rPr lang="fr-FR" i="1">
                            <a:latin typeface="Cambria Math" panose="02040503050406030204" pitchFamily="18" charset="0"/>
                          </a:rPr>
                          <m:t>𝑛</m:t>
                        </m:r>
                      </m:sub>
                    </m:sSub>
                    <m:r>
                      <a:rPr lang="fr-FR"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𝐶</m:t>
                    </m:r>
                  </m:oMath>
                </a14:m>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=1,2,…,</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 </m:t>
                    </m:r>
                  </m:oMath>
                </a14:m>
                <a:r>
                  <a:rPr lang="en-US" dirty="0"/>
                  <a:t>					(4)</a:t>
                </a:r>
              </a:p>
              <a:p>
                <a:r>
                  <a:rPr lang="en-US" dirty="0" err="1"/>
                  <a:t>Bài</a:t>
                </a:r>
                <a:r>
                  <a:rPr lang="en-US" dirty="0"/>
                  <a:t> </a:t>
                </a:r>
                <a:r>
                  <a:rPr lang="en-US" dirty="0" err="1"/>
                  <a:t>toán</a:t>
                </a:r>
                <a:r>
                  <a:rPr lang="en-US" dirty="0"/>
                  <a:t> </a:t>
                </a:r>
                <a:r>
                  <a:rPr lang="en-US" dirty="0" err="1"/>
                  <a:t>này</a:t>
                </a:r>
                <a:r>
                  <a:rPr lang="en-US" dirty="0"/>
                  <a:t> </a:t>
                </a:r>
                <a:r>
                  <a:rPr lang="en-US" dirty="0" err="1"/>
                  <a:t>giống</a:t>
                </a:r>
                <a:r>
                  <a:rPr lang="en-US" dirty="0"/>
                  <a:t> </a:t>
                </a:r>
                <a:r>
                  <a:rPr lang="en-US" dirty="0" err="1"/>
                  <a:t>nh</a:t>
                </a:r>
                <a:r>
                  <a:rPr lang="vi-VN" dirty="0"/>
                  <a:t>ư</a:t>
                </a:r>
                <a:r>
                  <a:rPr lang="en-US" dirty="0"/>
                  <a:t> </a:t>
                </a:r>
                <a:r>
                  <a:rPr lang="en-US" dirty="0" err="1"/>
                  <a:t>bài</a:t>
                </a:r>
                <a:r>
                  <a:rPr lang="en-US" dirty="0"/>
                  <a:t> </a:t>
                </a:r>
                <a:r>
                  <a:rPr lang="en-US" dirty="0" err="1"/>
                  <a:t>toán</a:t>
                </a:r>
                <a:r>
                  <a:rPr lang="en-US" dirty="0"/>
                  <a:t> </a:t>
                </a:r>
                <a:r>
                  <a:rPr lang="en-US" dirty="0" err="1"/>
                  <a:t>đối</a:t>
                </a:r>
                <a:r>
                  <a:rPr lang="en-US" dirty="0"/>
                  <a:t> </a:t>
                </a:r>
                <a:r>
                  <a:rPr lang="en-US" dirty="0" err="1"/>
                  <a:t>ngẫu</a:t>
                </a:r>
                <a:r>
                  <a:rPr lang="en-US" dirty="0"/>
                  <a:t> </a:t>
                </a:r>
                <a:r>
                  <a:rPr lang="en-US" dirty="0" err="1"/>
                  <a:t>của</a:t>
                </a:r>
                <a:r>
                  <a:rPr lang="en-US" dirty="0"/>
                  <a:t> hard margin, them rang </a:t>
                </a:r>
                <a:r>
                  <a:rPr lang="en-US" dirty="0" err="1"/>
                  <a:t>buộc</a:t>
                </a:r>
                <a:r>
                  <a:rPr lang="en-US" dirty="0"/>
                  <a:t> </a:t>
                </a:r>
                <a:r>
                  <a:rPr lang="en-US" dirty="0" err="1"/>
                  <a:t>về</a:t>
                </a:r>
                <a:r>
                  <a:rPr lang="en-US" dirty="0"/>
                  <a:t> </a:t>
                </a:r>
                <a14:m>
                  <m:oMath xmlns:m="http://schemas.openxmlformats.org/officeDocument/2006/math">
                    <m:sSub>
                      <m:sSubPr>
                        <m:ctrlPr>
                          <a:rPr lang="en-US" i="1">
                            <a:latin typeface="Cambria Math" panose="02040503050406030204" pitchFamily="18" charset="0"/>
                          </a:rPr>
                        </m:ctrlPr>
                      </m:sSubPr>
                      <m:e>
                        <m:r>
                          <a:rPr lang="fr-FR" i="1">
                            <a:latin typeface="Cambria Math" panose="02040503050406030204" pitchFamily="18" charset="0"/>
                          </a:rPr>
                          <m:t>𝜆</m:t>
                        </m:r>
                      </m:e>
                      <m:sub>
                        <m:r>
                          <a:rPr lang="en-US" i="1">
                            <a:latin typeface="Cambria Math" panose="02040503050406030204" pitchFamily="18" charset="0"/>
                          </a:rPr>
                          <m:t>𝑛</m:t>
                        </m:r>
                      </m:sub>
                    </m:sSub>
                  </m:oMath>
                </a14:m>
                <a:r>
                  <a:rPr lang="en-US" dirty="0"/>
                  <a:t> </a:t>
                </a:r>
                <a:r>
                  <a:rPr lang="en-US" dirty="0" err="1"/>
                  <a:t>bị</a:t>
                </a:r>
                <a:r>
                  <a:rPr lang="en-US" dirty="0"/>
                  <a:t> </a:t>
                </a:r>
                <a:r>
                  <a:rPr lang="en-US" dirty="0" err="1"/>
                  <a:t>chặn</a:t>
                </a:r>
                <a:r>
                  <a:rPr lang="en-US" dirty="0"/>
                  <a:t> </a:t>
                </a:r>
                <a:r>
                  <a:rPr lang="en-US" dirty="0" err="1"/>
                  <a:t>bởi</a:t>
                </a:r>
                <a:r>
                  <a:rPr lang="en-US" dirty="0"/>
                  <a:t> C</a:t>
                </a:r>
                <a:r>
                  <a:rPr lang="en-US" sz="2000" dirty="0"/>
                  <a:t>		</a:t>
                </a:r>
              </a:p>
              <a:p>
                <a:endParaRPr lang="vi-VN" dirty="0"/>
              </a:p>
              <a:p>
                <a:pPr marL="342900" indent="-342900">
                  <a:buFont typeface="Arial" panose="020B0604020202020204" pitchFamily="34" charset="0"/>
                  <a:buChar char="•"/>
                </a:pPr>
                <a:endParaRPr lang="vi-VN" dirty="0"/>
              </a:p>
              <a:p>
                <a:pPr marL="0" indent="0" algn="just">
                  <a:buNone/>
                </a:pPr>
                <a:endParaRPr lang="vi-VN" sz="2000" dirty="0"/>
              </a:p>
            </p:txBody>
          </p:sp>
        </mc:Choice>
        <mc:Fallback xmlns="">
          <p:sp>
            <p:nvSpPr>
              <p:cNvPr id="3" name="Content Placeholder 2">
                <a:extLst>
                  <a:ext uri="{FF2B5EF4-FFF2-40B4-BE49-F238E27FC236}">
                    <a16:creationId xmlns:a16="http://schemas.microsoft.com/office/drawing/2014/main" id="{ECFEC923-D31E-4B35-87FA-450948DECAA8}"/>
                  </a:ext>
                </a:extLst>
              </p:cNvPr>
              <p:cNvSpPr>
                <a:spLocks noGrp="1" noRot="1" noChangeAspect="1" noMove="1" noResize="1" noEditPoints="1" noAdjustHandles="1" noChangeArrowheads="1" noChangeShapeType="1" noTextEdit="1"/>
              </p:cNvSpPr>
              <p:nvPr>
                <p:ph idx="1"/>
              </p:nvPr>
            </p:nvSpPr>
            <p:spPr>
              <a:xfrm>
                <a:off x="410817" y="365124"/>
                <a:ext cx="11343861" cy="6447155"/>
              </a:xfrm>
              <a:blipFill>
                <a:blip r:embed="rId2"/>
                <a:stretch>
                  <a:fillRect l="-537" t="-1419"/>
                </a:stretch>
              </a:blipFill>
            </p:spPr>
            <p:txBody>
              <a:bodyPr/>
              <a:lstStyle/>
              <a:p>
                <a:r>
                  <a:rPr lang="vi-VN">
                    <a:noFill/>
                  </a:rPr>
                  <a:t> </a:t>
                </a:r>
              </a:p>
            </p:txBody>
          </p:sp>
        </mc:Fallback>
      </mc:AlternateContent>
    </p:spTree>
    <p:extLst>
      <p:ext uri="{BB962C8B-B14F-4D97-AF65-F5344CB8AC3E}">
        <p14:creationId xmlns:p14="http://schemas.microsoft.com/office/powerpoint/2010/main" val="11377245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9775C-2602-4E97-8905-7297019E54D3}"/>
              </a:ext>
            </a:extLst>
          </p:cNvPr>
          <p:cNvSpPr>
            <a:spLocks noGrp="1"/>
          </p:cNvSpPr>
          <p:nvPr>
            <p:ph type="title"/>
          </p:nvPr>
        </p:nvSpPr>
        <p:spPr/>
        <p:txBody>
          <a:bodyPr>
            <a:normAutofit fontScale="90000"/>
          </a:bodyPr>
          <a:lstStyle/>
          <a:p>
            <a:endParaRPr lang="vi-V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26DB8E-EFB0-4E5C-A933-2A81265CCC0B}"/>
                  </a:ext>
                </a:extLst>
              </p:cNvPr>
              <p:cNvSpPr>
                <a:spLocks noGrp="1"/>
              </p:cNvSpPr>
              <p:nvPr>
                <p:ph idx="1"/>
              </p:nvPr>
            </p:nvSpPr>
            <p:spPr>
              <a:xfrm>
                <a:off x="600891" y="319406"/>
                <a:ext cx="11379074" cy="6399446"/>
              </a:xfrm>
            </p:spPr>
            <p:txBody>
              <a:bodyPr/>
              <a:lstStyle/>
              <a:p>
                <a:r>
                  <a:rPr lang="en-US" dirty="0"/>
                  <a:t>Xác </a:t>
                </a:r>
                <a:r>
                  <a:rPr lang="en-US" dirty="0" err="1"/>
                  <a:t>định</a:t>
                </a:r>
                <a:r>
                  <a:rPr lang="en-US" dirty="0"/>
                  <a:t> </a:t>
                </a:r>
                <a:r>
                  <a:rPr lang="en-US" dirty="0" err="1"/>
                  <a:t>tập</a:t>
                </a:r>
                <a:r>
                  <a:rPr lang="en-US" dirty="0"/>
                  <a:t> </a:t>
                </a:r>
                <a14:m>
                  <m:oMath xmlns:m="http://schemas.openxmlformats.org/officeDocument/2006/math">
                    <m:r>
                      <a:rPr lang="en-US">
                        <a:latin typeface="Cambria Math" panose="02040503050406030204" pitchFamily="18" charset="0"/>
                      </a:rPr>
                      <m:t>ϻ=</m:t>
                    </m:r>
                    <m:d>
                      <m:dPr>
                        <m:begChr m:val="{"/>
                        <m:endChr m:val="}"/>
                        <m:ctrlPr>
                          <a:rPr lang="vi-VN" i="1">
                            <a:latin typeface="Cambria Math" panose="02040503050406030204" pitchFamily="18" charset="0"/>
                          </a:rPr>
                        </m:ctrlPr>
                      </m:dPr>
                      <m:e>
                        <m:r>
                          <m:rPr>
                            <m:sty m:val="p"/>
                          </m:rPr>
                          <a:rPr lang="en-US">
                            <a:latin typeface="Cambria Math" panose="02040503050406030204" pitchFamily="18" charset="0"/>
                          </a:rPr>
                          <m:t>m</m:t>
                        </m:r>
                        <m:r>
                          <a:rPr lang="en-US">
                            <a:latin typeface="Cambria Math" panose="02040503050406030204" pitchFamily="18" charset="0"/>
                          </a:rPr>
                          <m:t>:0&lt;</m:t>
                        </m:r>
                        <m:sSub>
                          <m:sSubPr>
                            <m:ctrlPr>
                              <a:rPr lang="vi-VN" i="1">
                                <a:latin typeface="Cambria Math" panose="02040503050406030204" pitchFamily="18" charset="0"/>
                              </a:rPr>
                            </m:ctrlPr>
                          </m:sSubPr>
                          <m:e>
                            <m:r>
                              <a:rPr lang="fr-FR" i="1">
                                <a:latin typeface="Cambria Math" panose="02040503050406030204" pitchFamily="18" charset="0"/>
                              </a:rPr>
                              <m:t>𝜆</m:t>
                            </m:r>
                          </m:e>
                          <m:sub>
                            <m:r>
                              <a:rPr lang="fr-FR" i="1">
                                <a:latin typeface="Cambria Math" panose="02040503050406030204" pitchFamily="18" charset="0"/>
                              </a:rPr>
                              <m:t>𝑚</m:t>
                            </m:r>
                          </m:sub>
                        </m:sSub>
                        <m:r>
                          <a:rPr lang="en-US" i="1">
                            <a:latin typeface="Cambria Math" panose="02040503050406030204" pitchFamily="18" charset="0"/>
                          </a:rPr>
                          <m:t>&lt;</m:t>
                        </m:r>
                        <m:r>
                          <a:rPr lang="fr-FR" i="1">
                            <a:latin typeface="Cambria Math" panose="02040503050406030204" pitchFamily="18" charset="0"/>
                          </a:rPr>
                          <m:t>𝐶</m:t>
                        </m:r>
                      </m:e>
                    </m:d>
                    <m:r>
                      <a:rPr lang="fr-FR" i="1">
                        <a:latin typeface="Cambria Math" panose="02040503050406030204" pitchFamily="18" charset="0"/>
                      </a:rPr>
                      <m:t> </m:t>
                    </m:r>
                    <m:r>
                      <a:rPr lang="fr-FR" i="1">
                        <a:latin typeface="Cambria Math" panose="02040503050406030204" pitchFamily="18" charset="0"/>
                      </a:rPr>
                      <m:t>𝑣</m:t>
                    </m:r>
                    <m:r>
                      <a:rPr lang="en-US" i="1">
                        <a:latin typeface="Cambria Math" panose="02040503050406030204" pitchFamily="18" charset="0"/>
                      </a:rPr>
                      <m:t>à </m:t>
                    </m:r>
                    <m:sSub>
                      <m:sSubPr>
                        <m:ctrlPr>
                          <a:rPr lang="vi-VN" i="1">
                            <a:latin typeface="Cambria Math" panose="02040503050406030204" pitchFamily="18" charset="0"/>
                          </a:rPr>
                        </m:ctrlPr>
                      </m:sSubPr>
                      <m:e>
                        <m:r>
                          <a:rPr lang="fr-FR" i="1">
                            <a:latin typeface="Cambria Math" panose="02040503050406030204" pitchFamily="18" charset="0"/>
                          </a:rPr>
                          <m:t>𝑁</m:t>
                        </m:r>
                      </m:e>
                      <m:sub>
                        <m:r>
                          <a:rPr lang="en-US">
                            <a:latin typeface="Cambria Math" panose="02040503050406030204" pitchFamily="18" charset="0"/>
                          </a:rPr>
                          <m:t>ϻ</m:t>
                        </m:r>
                      </m:sub>
                    </m:sSub>
                    <m:r>
                      <a:rPr lang="fr-FR" i="1">
                        <a:latin typeface="Cambria Math" panose="02040503050406030204" pitchFamily="18" charset="0"/>
                      </a:rPr>
                      <m:t> </m:t>
                    </m:r>
                  </m:oMath>
                </a14:m>
                <a:r>
                  <a:rPr lang="en-US" dirty="0"/>
                  <a:t> </a:t>
                </a:r>
                <a:r>
                  <a:rPr lang="en-US" dirty="0" err="1"/>
                  <a:t>là</a:t>
                </a:r>
                <a:r>
                  <a:rPr lang="en-US" dirty="0"/>
                  <a:t> </a:t>
                </a:r>
                <a:r>
                  <a:rPr lang="en-US" dirty="0" err="1"/>
                  <a:t>số</a:t>
                </a:r>
                <a:r>
                  <a:rPr lang="en-US" dirty="0"/>
                  <a:t> </a:t>
                </a:r>
                <a:r>
                  <a:rPr lang="en-US" dirty="0" err="1"/>
                  <a:t>lượng</a:t>
                </a:r>
                <a:r>
                  <a:rPr lang="en-US" dirty="0"/>
                  <a:t> </a:t>
                </a:r>
                <a:r>
                  <a:rPr lang="en-US" dirty="0" err="1"/>
                  <a:t>phần</a:t>
                </a:r>
                <a:r>
                  <a:rPr lang="en-US" dirty="0"/>
                  <a:t> </a:t>
                </a:r>
                <a:r>
                  <a:rPr lang="en-US" dirty="0" err="1"/>
                  <a:t>tử</a:t>
                </a:r>
                <a:r>
                  <a:rPr lang="en-US" dirty="0"/>
                  <a:t> </a:t>
                </a:r>
                <a:r>
                  <a:rPr lang="en-US" dirty="0" err="1"/>
                  <a:t>của</a:t>
                </a:r>
                <a:r>
                  <a:rPr lang="en-US" dirty="0"/>
                  <a:t> </a:t>
                </a:r>
                <a:r>
                  <a:rPr lang="en-US" dirty="0" err="1"/>
                  <a:t>tập</a:t>
                </a:r>
                <a:r>
                  <a:rPr lang="en-US" dirty="0"/>
                  <a:t> </a:t>
                </a:r>
                <a14:m>
                  <m:oMath xmlns:m="http://schemas.openxmlformats.org/officeDocument/2006/math">
                    <m:r>
                      <a:rPr lang="en-US">
                        <a:latin typeface="Cambria Math" panose="02040503050406030204" pitchFamily="18" charset="0"/>
                      </a:rPr>
                      <m:t>ϻ</m:t>
                    </m:r>
                  </m:oMath>
                </a14:m>
                <a:r>
                  <a:rPr lang="en-US" dirty="0"/>
                  <a:t>. </a:t>
                </a:r>
                <a:r>
                  <a:rPr lang="en-US" dirty="0" err="1"/>
                  <a:t>Các</a:t>
                </a:r>
                <a:r>
                  <a:rPr lang="en-US" dirty="0"/>
                  <a:t> </a:t>
                </a:r>
                <a:r>
                  <a:rPr lang="en-US" dirty="0" err="1"/>
                  <a:t>hệ</a:t>
                </a:r>
                <a:r>
                  <a:rPr lang="en-US" dirty="0"/>
                  <a:t> </a:t>
                </a:r>
                <a:r>
                  <a:rPr lang="en-US" dirty="0" err="1"/>
                  <a:t>số</a:t>
                </a:r>
                <a:r>
                  <a:rPr lang="en-US" dirty="0"/>
                  <a:t> </a:t>
                </a:r>
                <a:r>
                  <a:rPr lang="en-US" dirty="0" err="1"/>
                  <a:t>của</a:t>
                </a:r>
                <a:r>
                  <a:rPr lang="en-US" dirty="0"/>
                  <a:t> soft margin </a:t>
                </a:r>
                <a:r>
                  <a:rPr lang="en-US" dirty="0" err="1"/>
                  <a:t>được</a:t>
                </a:r>
                <a:r>
                  <a:rPr lang="en-US" dirty="0"/>
                  <a:t> </a:t>
                </a:r>
                <a:r>
                  <a:rPr lang="en-US" dirty="0" err="1"/>
                  <a:t>tính</a:t>
                </a:r>
                <a:r>
                  <a:rPr lang="en-US" dirty="0"/>
                  <a:t> </a:t>
                </a:r>
                <a:r>
                  <a:rPr lang="en-US" dirty="0" err="1"/>
                  <a:t>như</a:t>
                </a:r>
                <a:r>
                  <a:rPr lang="en-US" dirty="0"/>
                  <a:t> </a:t>
                </a:r>
                <a:r>
                  <a:rPr lang="en-US" dirty="0" err="1"/>
                  <a:t>sau</a:t>
                </a:r>
                <a:r>
                  <a:rPr lang="en-US" dirty="0"/>
                  <a:t>:</a:t>
                </a:r>
                <a:endParaRPr lang="vi-VN" dirty="0"/>
              </a:p>
              <a:p>
                <a:r>
                  <a:rPr lang="en-US" dirty="0"/>
                  <a:t>				</a:t>
                </a:r>
                <a14:m>
                  <m:oMath xmlns:m="http://schemas.openxmlformats.org/officeDocument/2006/math">
                    <m:r>
                      <a:rPr lang="fr-FR" i="1">
                        <a:latin typeface="Cambria Math" panose="02040503050406030204" pitchFamily="18" charset="0"/>
                      </a:rPr>
                      <m:t>𝑊</m:t>
                    </m:r>
                    <m:r>
                      <a:rPr lang="fr-FR" i="1">
                        <a:latin typeface="Cambria Math" panose="02040503050406030204" pitchFamily="18" charset="0"/>
                      </a:rPr>
                      <m:t>=</m:t>
                    </m:r>
                    <m:nary>
                      <m:naryPr>
                        <m:chr m:val="∑"/>
                        <m:limLoc m:val="undOvr"/>
                        <m:supHide m:val="on"/>
                        <m:ctrlPr>
                          <a:rPr lang="vi-VN" i="1">
                            <a:latin typeface="Cambria Math" panose="02040503050406030204" pitchFamily="18" charset="0"/>
                          </a:rPr>
                        </m:ctrlPr>
                      </m:naryPr>
                      <m:sub>
                        <m:r>
                          <a:rPr lang="fr-FR" i="1">
                            <a:latin typeface="Cambria Math" panose="02040503050406030204" pitchFamily="18" charset="0"/>
                          </a:rPr>
                          <m:t>𝑚</m:t>
                        </m:r>
                        <m:r>
                          <m:rPr>
                            <m:sty m:val="p"/>
                          </m:rPr>
                          <a:rPr lang="en-US">
                            <a:latin typeface="Cambria Math" panose="02040503050406030204" pitchFamily="18" charset="0"/>
                          </a:rPr>
                          <m:t>ϵ</m:t>
                        </m:r>
                        <m:r>
                          <a:rPr lang="en-US">
                            <a:latin typeface="Cambria Math" panose="02040503050406030204" pitchFamily="18" charset="0"/>
                          </a:rPr>
                          <m:t> ϻ</m:t>
                        </m:r>
                      </m:sub>
                      <m:sup/>
                      <m:e>
                        <m:sSub>
                          <m:sSubPr>
                            <m:ctrlPr>
                              <a:rPr lang="vi-VN" i="1">
                                <a:latin typeface="Cambria Math" panose="02040503050406030204" pitchFamily="18" charset="0"/>
                              </a:rPr>
                            </m:ctrlPr>
                          </m:sSubPr>
                          <m:e>
                            <m:r>
                              <a:rPr lang="fr-FR" i="1">
                                <a:latin typeface="Cambria Math" panose="02040503050406030204" pitchFamily="18" charset="0"/>
                              </a:rPr>
                              <m:t>𝜆</m:t>
                            </m:r>
                          </m:e>
                          <m:sub>
                            <m:r>
                              <a:rPr lang="fr-FR" i="1">
                                <a:latin typeface="Cambria Math" panose="02040503050406030204" pitchFamily="18" charset="0"/>
                              </a:rPr>
                              <m:t>𝑚</m:t>
                            </m:r>
                          </m:sub>
                        </m:sSub>
                      </m:e>
                    </m:nary>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𝑚</m:t>
                        </m:r>
                      </m:sub>
                    </m:sSub>
                    <m:sSub>
                      <m:sSubPr>
                        <m:ctrlPr>
                          <a:rPr lang="vi-VN" i="1">
                            <a:latin typeface="Cambria Math" panose="02040503050406030204" pitchFamily="18" charset="0"/>
                          </a:rPr>
                        </m:ctrlPr>
                      </m:sSubPr>
                      <m:e>
                        <m:r>
                          <a:rPr lang="fr-FR" i="1">
                            <a:latin typeface="Cambria Math" panose="02040503050406030204" pitchFamily="18" charset="0"/>
                          </a:rPr>
                          <m:t>𝑥</m:t>
                        </m:r>
                      </m:e>
                      <m:sub>
                        <m:r>
                          <a:rPr lang="fr-FR" i="1">
                            <a:latin typeface="Cambria Math" panose="02040503050406030204" pitchFamily="18" charset="0"/>
                          </a:rPr>
                          <m:t>𝑚</m:t>
                        </m:r>
                      </m:sub>
                    </m:sSub>
                  </m:oMath>
                </a14:m>
                <a:r>
                  <a:rPr lang="en-US" dirty="0"/>
                  <a:t>	</a:t>
                </a:r>
                <a:endParaRPr lang="vi-VN" dirty="0"/>
              </a:p>
              <a:p>
                <a:r>
                  <a:rPr lang="en-US" dirty="0"/>
                  <a:t>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f>
                      <m:fPr>
                        <m:ctrlPr>
                          <a:rPr lang="vi-VN" i="1">
                            <a:latin typeface="Cambria Math" panose="02040503050406030204" pitchFamily="18" charset="0"/>
                          </a:rPr>
                        </m:ctrlPr>
                      </m:fPr>
                      <m:num>
                        <m:r>
                          <a:rPr lang="en-US" i="1">
                            <a:latin typeface="Cambria Math" panose="02040503050406030204" pitchFamily="18" charset="0"/>
                          </a:rPr>
                          <m:t>1</m:t>
                        </m:r>
                      </m:num>
                      <m:den>
                        <m:sSub>
                          <m:sSubPr>
                            <m:ctrlPr>
                              <a:rPr lang="vi-VN" i="1">
                                <a:latin typeface="Cambria Math" panose="02040503050406030204" pitchFamily="18" charset="0"/>
                              </a:rPr>
                            </m:ctrlPr>
                          </m:sSubPr>
                          <m:e>
                            <m:r>
                              <a:rPr lang="fr-FR" i="1">
                                <a:latin typeface="Cambria Math" panose="02040503050406030204" pitchFamily="18" charset="0"/>
                              </a:rPr>
                              <m:t>𝑁</m:t>
                            </m:r>
                          </m:e>
                          <m:sub>
                            <m:r>
                              <a:rPr lang="en-US">
                                <a:latin typeface="Cambria Math" panose="02040503050406030204" pitchFamily="18" charset="0"/>
                              </a:rPr>
                              <m:t>ϻ</m:t>
                            </m:r>
                          </m:sub>
                        </m:sSub>
                      </m:den>
                    </m:f>
                    <m:nary>
                      <m:naryPr>
                        <m:chr m:val="∑"/>
                        <m:limLoc m:val="undOvr"/>
                        <m:supHide m:val="on"/>
                        <m:ctrlPr>
                          <a:rPr lang="vi-VN" i="1">
                            <a:latin typeface="Cambria Math" panose="02040503050406030204" pitchFamily="18" charset="0"/>
                          </a:rPr>
                        </m:ctrlPr>
                      </m:naryPr>
                      <m:sub>
                        <m:r>
                          <a:rPr lang="en-US" i="1">
                            <a:latin typeface="Cambria Math" panose="02040503050406030204" pitchFamily="18" charset="0"/>
                          </a:rPr>
                          <m:t>𝑛</m:t>
                        </m:r>
                        <m:r>
                          <m:rPr>
                            <m:sty m:val="p"/>
                          </m:rPr>
                          <a:rPr lang="en-US">
                            <a:latin typeface="Cambria Math" panose="02040503050406030204" pitchFamily="18" charset="0"/>
                          </a:rPr>
                          <m:t>ϵ</m:t>
                        </m:r>
                        <m:r>
                          <a:rPr lang="en-US">
                            <a:latin typeface="Cambria Math" panose="02040503050406030204" pitchFamily="18" charset="0"/>
                          </a:rPr>
                          <m:t> ϻ</m:t>
                        </m:r>
                      </m:sub>
                      <m:sup/>
                      <m:e>
                        <m:d>
                          <m:dPr>
                            <m:ctrlPr>
                              <a:rPr lang="vi-VN" i="1">
                                <a:latin typeface="Cambria Math" panose="02040503050406030204" pitchFamily="18" charset="0"/>
                              </a:rPr>
                            </m:ctrlPr>
                          </m:dPr>
                          <m:e>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sSup>
                              <m:sSupPr>
                                <m:ctrlPr>
                                  <a:rPr lang="vi-VN"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𝑇</m:t>
                                </m:r>
                              </m:sup>
                            </m:sSup>
                            <m:sSub>
                              <m:sSubPr>
                                <m:ctrlPr>
                                  <a:rPr lang="vi-VN"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e>
                        </m:d>
                        <m:r>
                          <a:rPr lang="en-US" i="1">
                            <a:latin typeface="Cambria Math" panose="02040503050406030204" pitchFamily="18" charset="0"/>
                          </a:rPr>
                          <m:t>=</m:t>
                        </m:r>
                      </m:e>
                    </m:nary>
                    <m:f>
                      <m:fPr>
                        <m:ctrlPr>
                          <a:rPr lang="vi-VN" i="1">
                            <a:latin typeface="Cambria Math" panose="02040503050406030204" pitchFamily="18" charset="0"/>
                          </a:rPr>
                        </m:ctrlPr>
                      </m:fPr>
                      <m:num>
                        <m:r>
                          <a:rPr lang="en-US" i="1">
                            <a:latin typeface="Cambria Math" panose="02040503050406030204" pitchFamily="18" charset="0"/>
                          </a:rPr>
                          <m:t>1</m:t>
                        </m:r>
                      </m:num>
                      <m:den>
                        <m:sSub>
                          <m:sSubPr>
                            <m:ctrlPr>
                              <a:rPr lang="vi-VN" i="1">
                                <a:latin typeface="Cambria Math" panose="02040503050406030204" pitchFamily="18" charset="0"/>
                              </a:rPr>
                            </m:ctrlPr>
                          </m:sSubPr>
                          <m:e>
                            <m:r>
                              <a:rPr lang="fr-FR" i="1">
                                <a:latin typeface="Cambria Math" panose="02040503050406030204" pitchFamily="18" charset="0"/>
                              </a:rPr>
                              <m:t>𝑁</m:t>
                            </m:r>
                          </m:e>
                          <m:sub>
                            <m:r>
                              <a:rPr lang="en-US">
                                <a:latin typeface="Cambria Math" panose="02040503050406030204" pitchFamily="18" charset="0"/>
                              </a:rPr>
                              <m:t>ϻ</m:t>
                            </m:r>
                          </m:sub>
                        </m:sSub>
                      </m:den>
                    </m:f>
                    <m:nary>
                      <m:naryPr>
                        <m:chr m:val="∑"/>
                        <m:limLoc m:val="undOvr"/>
                        <m:supHide m:val="on"/>
                        <m:ctrlPr>
                          <a:rPr lang="vi-VN" i="1">
                            <a:latin typeface="Cambria Math" panose="02040503050406030204" pitchFamily="18" charset="0"/>
                          </a:rPr>
                        </m:ctrlPr>
                      </m:naryPr>
                      <m:sub>
                        <m:r>
                          <a:rPr lang="en-US" i="1">
                            <a:latin typeface="Cambria Math" panose="02040503050406030204" pitchFamily="18" charset="0"/>
                          </a:rPr>
                          <m:t>𝑛</m:t>
                        </m:r>
                        <m:r>
                          <m:rPr>
                            <m:sty m:val="p"/>
                          </m:rPr>
                          <a:rPr lang="en-US">
                            <a:latin typeface="Cambria Math" panose="02040503050406030204" pitchFamily="18" charset="0"/>
                          </a:rPr>
                          <m:t>ϵ</m:t>
                        </m:r>
                        <m:r>
                          <a:rPr lang="en-US">
                            <a:latin typeface="Cambria Math" panose="02040503050406030204" pitchFamily="18" charset="0"/>
                          </a:rPr>
                          <m:t> ϻ</m:t>
                        </m:r>
                      </m:sub>
                      <m:sup/>
                      <m:e>
                        <m:r>
                          <a:rPr lang="en-US" i="1">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nary>
                    <m:r>
                      <a:rPr lang="en-US" i="1">
                        <a:latin typeface="Cambria Math" panose="02040503050406030204" pitchFamily="18" charset="0"/>
                      </a:rPr>
                      <m:t>−</m:t>
                    </m:r>
                    <m:nary>
                      <m:naryPr>
                        <m:chr m:val="∑"/>
                        <m:limLoc m:val="undOvr"/>
                        <m:supHide m:val="on"/>
                        <m:ctrlPr>
                          <a:rPr lang="vi-VN" i="1">
                            <a:latin typeface="Cambria Math" panose="02040503050406030204" pitchFamily="18" charset="0"/>
                          </a:rPr>
                        </m:ctrlPr>
                      </m:naryPr>
                      <m:sub>
                        <m:r>
                          <a:rPr lang="fr-FR" i="1">
                            <a:latin typeface="Cambria Math" panose="02040503050406030204" pitchFamily="18" charset="0"/>
                          </a:rPr>
                          <m:t>𝑚</m:t>
                        </m:r>
                        <m:r>
                          <m:rPr>
                            <m:sty m:val="p"/>
                          </m:rPr>
                          <a:rPr lang="en-US">
                            <a:latin typeface="Cambria Math" panose="02040503050406030204" pitchFamily="18" charset="0"/>
                          </a:rPr>
                          <m:t>ϵ</m:t>
                        </m:r>
                        <m:r>
                          <a:rPr lang="en-US">
                            <a:latin typeface="Cambria Math" panose="02040503050406030204" pitchFamily="18" charset="0"/>
                          </a:rPr>
                          <m:t> ϻ</m:t>
                        </m:r>
                      </m:sub>
                      <m:sup/>
                      <m:e>
                        <m:sSub>
                          <m:sSubPr>
                            <m:ctrlPr>
                              <a:rPr lang="vi-VN" i="1">
                                <a:latin typeface="Cambria Math" panose="02040503050406030204" pitchFamily="18" charset="0"/>
                              </a:rPr>
                            </m:ctrlPr>
                          </m:sSubPr>
                          <m:e>
                            <m:r>
                              <a:rPr lang="fr-FR" i="1">
                                <a:latin typeface="Cambria Math" panose="02040503050406030204" pitchFamily="18" charset="0"/>
                              </a:rPr>
                              <m:t>𝜆</m:t>
                            </m:r>
                          </m:e>
                          <m:sub>
                            <m:r>
                              <a:rPr lang="fr-FR" i="1">
                                <a:latin typeface="Cambria Math" panose="02040503050406030204" pitchFamily="18" charset="0"/>
                              </a:rPr>
                              <m:t>𝑚</m:t>
                            </m:r>
                          </m:sub>
                        </m:sSub>
                      </m:e>
                    </m:nary>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𝑚</m:t>
                        </m:r>
                      </m:sub>
                    </m:sSub>
                    <m:sSubSup>
                      <m:sSubSupPr>
                        <m:ctrlPr>
                          <a:rPr lang="vi-VN" i="1">
                            <a:latin typeface="Cambria Math" panose="02040503050406030204" pitchFamily="18" charset="0"/>
                          </a:rPr>
                        </m:ctrlPr>
                      </m:sSubSupPr>
                      <m:e>
                        <m:r>
                          <a:rPr lang="fr-FR" i="1">
                            <a:latin typeface="Cambria Math" panose="02040503050406030204" pitchFamily="18" charset="0"/>
                          </a:rPr>
                          <m:t>𝑋</m:t>
                        </m:r>
                      </m:e>
                      <m:sub>
                        <m:r>
                          <a:rPr lang="fr-FR" i="1">
                            <a:latin typeface="Cambria Math" panose="02040503050406030204" pitchFamily="18" charset="0"/>
                          </a:rPr>
                          <m:t>𝑚</m:t>
                        </m:r>
                      </m:sub>
                      <m:sup>
                        <m:r>
                          <a:rPr lang="fr-FR" i="1">
                            <a:latin typeface="Cambria Math" panose="02040503050406030204" pitchFamily="18" charset="0"/>
                          </a:rPr>
                          <m:t>𝑇</m:t>
                        </m:r>
                      </m:sup>
                    </m:sSubSup>
                    <m:sSub>
                      <m:sSubPr>
                        <m:ctrlPr>
                          <a:rPr lang="vi-VN" i="1">
                            <a:latin typeface="Cambria Math" panose="02040503050406030204" pitchFamily="18" charset="0"/>
                          </a:rPr>
                        </m:ctrlPr>
                      </m:sSubPr>
                      <m:e>
                        <m:r>
                          <a:rPr lang="fr-FR" i="1">
                            <a:latin typeface="Cambria Math" panose="02040503050406030204" pitchFamily="18" charset="0"/>
                          </a:rPr>
                          <m:t>𝑋</m:t>
                        </m:r>
                      </m:e>
                      <m:sub>
                        <m:r>
                          <a:rPr lang="fr-FR" i="1">
                            <a:latin typeface="Cambria Math" panose="02040503050406030204" pitchFamily="18" charset="0"/>
                          </a:rPr>
                          <m:t>𝑛</m:t>
                        </m:r>
                      </m:sub>
                    </m:sSub>
                    <m:r>
                      <a:rPr lang="fr-FR" i="1">
                        <a:latin typeface="Cambria Math" panose="02040503050406030204" pitchFamily="18" charset="0"/>
                      </a:rPr>
                      <m:t>)</m:t>
                    </m:r>
                  </m:oMath>
                </a14:m>
                <a:endParaRPr lang="vi-VN" dirty="0"/>
              </a:p>
              <a:p>
                <a:r>
                  <a:rPr lang="en-US" dirty="0" err="1"/>
                  <a:t>Mục</a:t>
                </a:r>
                <a:r>
                  <a:rPr lang="en-US" dirty="0"/>
                  <a:t> </a:t>
                </a:r>
                <a:r>
                  <a:rPr lang="en-US" dirty="0" err="1"/>
                  <a:t>đích</a:t>
                </a:r>
                <a:r>
                  <a:rPr lang="en-US" dirty="0"/>
                  <a:t> </a:t>
                </a:r>
                <a:r>
                  <a:rPr lang="en-US" dirty="0" err="1"/>
                  <a:t>cuối</a:t>
                </a:r>
                <a:r>
                  <a:rPr lang="en-US" dirty="0"/>
                  <a:t> </a:t>
                </a:r>
                <a:r>
                  <a:rPr lang="en-US" dirty="0" err="1"/>
                  <a:t>là</a:t>
                </a:r>
                <a:r>
                  <a:rPr lang="en-US" dirty="0"/>
                  <a:t> </a:t>
                </a:r>
                <a:r>
                  <a:rPr lang="en-US" dirty="0" err="1"/>
                  <a:t>xác</a:t>
                </a:r>
                <a:r>
                  <a:rPr lang="en-US" dirty="0"/>
                  <a:t> </a:t>
                </a:r>
                <a:r>
                  <a:rPr lang="en-US" dirty="0" err="1"/>
                  <a:t>định</a:t>
                </a:r>
                <a:r>
                  <a:rPr lang="en-US" dirty="0"/>
                  <a:t> </a:t>
                </a:r>
                <a:r>
                  <a:rPr lang="en-US" dirty="0" err="1"/>
                  <a:t>nhãn</a:t>
                </a:r>
                <a:r>
                  <a:rPr lang="en-US" dirty="0"/>
                  <a:t> </a:t>
                </a:r>
                <a:r>
                  <a:rPr lang="en-US" dirty="0" err="1"/>
                  <a:t>của</a:t>
                </a:r>
                <a:r>
                  <a:rPr lang="en-US" dirty="0"/>
                  <a:t> </a:t>
                </a:r>
                <a:r>
                  <a:rPr lang="en-US" dirty="0" err="1"/>
                  <a:t>dữ</a:t>
                </a:r>
                <a:r>
                  <a:rPr lang="en-US" dirty="0"/>
                  <a:t> </a:t>
                </a:r>
                <a:r>
                  <a:rPr lang="en-US" dirty="0" err="1"/>
                  <a:t>liệu</a:t>
                </a:r>
                <a:r>
                  <a:rPr lang="en-US" dirty="0"/>
                  <a:t> </a:t>
                </a:r>
                <a:r>
                  <a:rPr lang="en-US" dirty="0" err="1"/>
                  <a:t>mới</a:t>
                </a:r>
                <a:r>
                  <a:rPr lang="en-US" dirty="0"/>
                  <a:t> X </a:t>
                </a:r>
                <a:r>
                  <a:rPr lang="en-US" dirty="0" err="1"/>
                  <a:t>hơn</a:t>
                </a:r>
                <a:r>
                  <a:rPr lang="en-US" dirty="0"/>
                  <a:t> </a:t>
                </a:r>
                <a:r>
                  <a:rPr lang="en-US" dirty="0" err="1"/>
                  <a:t>là</a:t>
                </a:r>
                <a:r>
                  <a:rPr lang="en-US" dirty="0"/>
                  <a:t> </a:t>
                </a:r>
                <a:r>
                  <a:rPr lang="en-US" dirty="0" err="1"/>
                  <a:t>xác</a:t>
                </a:r>
                <a:r>
                  <a:rPr lang="en-US" dirty="0"/>
                  <a:t> </a:t>
                </a:r>
                <a:r>
                  <a:rPr lang="en-US" dirty="0" err="1"/>
                  <a:t>định</a:t>
                </a:r>
                <a:r>
                  <a:rPr lang="en-US" dirty="0"/>
                  <a:t> </a:t>
                </a:r>
                <a:r>
                  <a:rPr lang="en-US" dirty="0" err="1"/>
                  <a:t>các</a:t>
                </a:r>
                <a:r>
                  <a:rPr lang="en-US" dirty="0"/>
                  <a:t> </a:t>
                </a:r>
                <a:r>
                  <a:rPr lang="en-US" dirty="0" err="1"/>
                  <a:t>hệ</a:t>
                </a:r>
                <a:r>
                  <a:rPr lang="en-US" dirty="0"/>
                  <a:t> </a:t>
                </a:r>
                <a:r>
                  <a:rPr lang="en-US" dirty="0" err="1"/>
                  <a:t>số</a:t>
                </a:r>
                <a:r>
                  <a:rPr lang="en-US" dirty="0"/>
                  <a:t>. </a:t>
                </a:r>
                <a:r>
                  <a:rPr lang="en-US" dirty="0" err="1"/>
                  <a:t>Như</a:t>
                </a:r>
                <a:r>
                  <a:rPr lang="en-US" dirty="0"/>
                  <a:t> </a:t>
                </a:r>
                <a:r>
                  <a:rPr lang="en-US" dirty="0" err="1"/>
                  <a:t>vậy</a:t>
                </a:r>
                <a:r>
                  <a:rPr lang="en-US" dirty="0"/>
                  <a:t> </a:t>
                </a:r>
                <a:r>
                  <a:rPr lang="en-US" dirty="0" err="1"/>
                  <a:t>cần</a:t>
                </a:r>
                <a:r>
                  <a:rPr lang="en-US" dirty="0"/>
                  <a:t> </a:t>
                </a:r>
                <a:r>
                  <a:rPr lang="en-US" dirty="0" err="1"/>
                  <a:t>xác</a:t>
                </a:r>
                <a:r>
                  <a:rPr lang="en-US" dirty="0"/>
                  <a:t> </a:t>
                </a:r>
                <a:r>
                  <a:rPr lang="en-US" dirty="0" err="1"/>
                  <a:t>định</a:t>
                </a:r>
                <a:r>
                  <a:rPr lang="en-US" dirty="0"/>
                  <a:t> </a:t>
                </a:r>
                <a:r>
                  <a:rPr lang="en-US" dirty="0" err="1"/>
                  <a:t>dấu</a:t>
                </a:r>
                <a:r>
                  <a:rPr lang="en-US" dirty="0"/>
                  <a:t> </a:t>
                </a:r>
                <a:r>
                  <a:rPr lang="en-US" dirty="0" err="1"/>
                  <a:t>của</a:t>
                </a:r>
                <a:r>
                  <a:rPr lang="en-US" dirty="0"/>
                  <a:t> </a:t>
                </a:r>
                <a:r>
                  <a:rPr lang="en-US" dirty="0" err="1"/>
                  <a:t>biểu</a:t>
                </a:r>
                <a:r>
                  <a:rPr lang="en-US" dirty="0"/>
                  <a:t> </a:t>
                </a:r>
                <a:r>
                  <a:rPr lang="en-US" dirty="0" err="1"/>
                  <a:t>thức</a:t>
                </a:r>
                <a:r>
                  <a:rPr lang="en-US" dirty="0"/>
                  <a:t>:</a:t>
                </a:r>
                <a:endParaRPr lang="vi-VN" dirty="0"/>
              </a:p>
              <a:p>
                <a:r>
                  <a:rPr lang="en-US" dirty="0"/>
                  <a:t> </a:t>
                </a:r>
                <a14:m>
                  <m:oMath xmlns:m="http://schemas.openxmlformats.org/officeDocument/2006/math">
                    <m:sSup>
                      <m:sSupPr>
                        <m:ctrlPr>
                          <a:rPr lang="vi-VN" i="1">
                            <a:latin typeface="Cambria Math" panose="02040503050406030204" pitchFamily="18" charset="0"/>
                          </a:rPr>
                        </m:ctrlPr>
                      </m:sSupPr>
                      <m:e>
                        <m:r>
                          <a:rPr lang="fr-FR" i="1">
                            <a:latin typeface="Cambria Math" panose="02040503050406030204" pitchFamily="18" charset="0"/>
                          </a:rPr>
                          <m:t>𝑊</m:t>
                        </m:r>
                      </m:e>
                      <m:sup>
                        <m:r>
                          <a:rPr lang="fr-FR" i="1">
                            <a:latin typeface="Cambria Math" panose="02040503050406030204" pitchFamily="18" charset="0"/>
                          </a:rPr>
                          <m:t>𝑇</m:t>
                        </m:r>
                      </m:sup>
                    </m:sSup>
                    <m:r>
                      <a:rPr lang="fr-FR" i="1">
                        <a:latin typeface="Cambria Math" panose="02040503050406030204" pitchFamily="18" charset="0"/>
                      </a:rPr>
                      <m:t>𝑥</m:t>
                    </m:r>
                    <m:r>
                      <a:rPr lang="en-US" i="1">
                        <a:latin typeface="Cambria Math" panose="02040503050406030204" pitchFamily="18" charset="0"/>
                      </a:rPr>
                      <m:t>+</m:t>
                    </m:r>
                    <m:r>
                      <a:rPr lang="fr-FR" i="1">
                        <a:latin typeface="Cambria Math" panose="02040503050406030204" pitchFamily="18" charset="0"/>
                      </a:rPr>
                      <m:t>𝑏</m:t>
                    </m:r>
                    <m:r>
                      <a:rPr lang="en-US" i="1">
                        <a:latin typeface="Cambria Math" panose="02040503050406030204" pitchFamily="18" charset="0"/>
                      </a:rPr>
                      <m:t>=</m:t>
                    </m:r>
                    <m:nary>
                      <m:naryPr>
                        <m:chr m:val="∑"/>
                        <m:limLoc m:val="undOvr"/>
                        <m:supHide m:val="on"/>
                        <m:ctrlPr>
                          <a:rPr lang="vi-VN" i="1">
                            <a:latin typeface="Cambria Math" panose="02040503050406030204" pitchFamily="18" charset="0"/>
                          </a:rPr>
                        </m:ctrlPr>
                      </m:naryPr>
                      <m:sub>
                        <m:r>
                          <a:rPr lang="fr-FR" i="1">
                            <a:latin typeface="Cambria Math" panose="02040503050406030204" pitchFamily="18" charset="0"/>
                          </a:rPr>
                          <m:t>𝑚</m:t>
                        </m:r>
                        <m:r>
                          <m:rPr>
                            <m:sty m:val="p"/>
                          </m:rPr>
                          <a:rPr lang="en-US">
                            <a:latin typeface="Cambria Math" panose="02040503050406030204" pitchFamily="18" charset="0"/>
                          </a:rPr>
                          <m:t>ϵ</m:t>
                        </m:r>
                        <m:r>
                          <a:rPr lang="en-US">
                            <a:latin typeface="Cambria Math" panose="02040503050406030204" pitchFamily="18" charset="0"/>
                          </a:rPr>
                          <m:t>ϻ</m:t>
                        </m:r>
                      </m:sub>
                      <m:sup/>
                      <m:e>
                        <m:sSub>
                          <m:sSubPr>
                            <m:ctrlPr>
                              <a:rPr lang="vi-VN" i="1">
                                <a:latin typeface="Cambria Math" panose="02040503050406030204" pitchFamily="18" charset="0"/>
                              </a:rPr>
                            </m:ctrlPr>
                          </m:sSubPr>
                          <m:e>
                            <m:r>
                              <a:rPr lang="fr-FR" i="1">
                                <a:latin typeface="Cambria Math" panose="02040503050406030204" pitchFamily="18" charset="0"/>
                              </a:rPr>
                              <m:t>𝜆</m:t>
                            </m:r>
                          </m:e>
                          <m:sub>
                            <m:r>
                              <a:rPr lang="fr-FR" i="1">
                                <a:latin typeface="Cambria Math" panose="02040503050406030204" pitchFamily="18" charset="0"/>
                              </a:rPr>
                              <m:t>𝑚</m:t>
                            </m:r>
                          </m:sub>
                        </m:sSub>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𝑚</m:t>
                            </m:r>
                          </m:sub>
                        </m:sSub>
                        <m:sSubSup>
                          <m:sSubSupPr>
                            <m:ctrlPr>
                              <a:rPr lang="vi-VN" i="1">
                                <a:latin typeface="Cambria Math" panose="02040503050406030204" pitchFamily="18" charset="0"/>
                              </a:rPr>
                            </m:ctrlPr>
                          </m:sSubSupPr>
                          <m:e>
                            <m:r>
                              <a:rPr lang="fr-FR" i="1">
                                <a:latin typeface="Cambria Math" panose="02040503050406030204" pitchFamily="18" charset="0"/>
                              </a:rPr>
                              <m:t>𝑋</m:t>
                            </m:r>
                          </m:e>
                          <m:sub>
                            <m:r>
                              <a:rPr lang="fr-FR" i="1">
                                <a:latin typeface="Cambria Math" panose="02040503050406030204" pitchFamily="18" charset="0"/>
                              </a:rPr>
                              <m:t>𝑚</m:t>
                            </m:r>
                          </m:sub>
                          <m:sup>
                            <m:r>
                              <a:rPr lang="fr-FR" i="1">
                                <a:latin typeface="Cambria Math" panose="02040503050406030204" pitchFamily="18" charset="0"/>
                              </a:rPr>
                              <m:t>𝑇</m:t>
                            </m:r>
                          </m:sup>
                        </m:sSubSup>
                      </m:e>
                    </m:nary>
                    <m:r>
                      <a:rPr lang="fr-FR" i="1">
                        <a:latin typeface="Cambria Math" panose="02040503050406030204" pitchFamily="18" charset="0"/>
                      </a:rPr>
                      <m:t>𝑋</m:t>
                    </m:r>
                    <m:r>
                      <a:rPr lang="en-US" i="1">
                        <a:latin typeface="Cambria Math" panose="02040503050406030204" pitchFamily="18" charset="0"/>
                      </a:rPr>
                      <m:t>+</m:t>
                    </m:r>
                    <m:f>
                      <m:fPr>
                        <m:ctrlPr>
                          <a:rPr lang="vi-VN" i="1">
                            <a:latin typeface="Cambria Math" panose="02040503050406030204" pitchFamily="18" charset="0"/>
                          </a:rPr>
                        </m:ctrlPr>
                      </m:fPr>
                      <m:num>
                        <m:r>
                          <a:rPr lang="en-US" i="1">
                            <a:latin typeface="Cambria Math" panose="02040503050406030204" pitchFamily="18" charset="0"/>
                          </a:rPr>
                          <m:t>1</m:t>
                        </m:r>
                      </m:num>
                      <m:den>
                        <m:sSub>
                          <m:sSubPr>
                            <m:ctrlPr>
                              <a:rPr lang="vi-VN" i="1">
                                <a:latin typeface="Cambria Math" panose="02040503050406030204" pitchFamily="18" charset="0"/>
                              </a:rPr>
                            </m:ctrlPr>
                          </m:sSubPr>
                          <m:e>
                            <m:r>
                              <a:rPr lang="fr-FR" i="1">
                                <a:latin typeface="Cambria Math" panose="02040503050406030204" pitchFamily="18" charset="0"/>
                              </a:rPr>
                              <m:t>𝑁</m:t>
                            </m:r>
                          </m:e>
                          <m:sub>
                            <m:r>
                              <a:rPr lang="en-US">
                                <a:latin typeface="Cambria Math" panose="02040503050406030204" pitchFamily="18" charset="0"/>
                              </a:rPr>
                              <m:t>ϻ</m:t>
                            </m:r>
                          </m:sub>
                        </m:sSub>
                      </m:den>
                    </m:f>
                    <m:nary>
                      <m:naryPr>
                        <m:chr m:val="∑"/>
                        <m:limLoc m:val="undOvr"/>
                        <m:supHide m:val="on"/>
                        <m:ctrlPr>
                          <a:rPr lang="vi-VN" i="1">
                            <a:latin typeface="Cambria Math" panose="02040503050406030204" pitchFamily="18" charset="0"/>
                          </a:rPr>
                        </m:ctrlPr>
                      </m:naryPr>
                      <m:sub>
                        <m:r>
                          <a:rPr lang="fr-FR" i="1">
                            <a:latin typeface="Cambria Math" panose="02040503050406030204" pitchFamily="18" charset="0"/>
                          </a:rPr>
                          <m:t>𝑛</m:t>
                        </m:r>
                        <m:r>
                          <m:rPr>
                            <m:sty m:val="p"/>
                          </m:rPr>
                          <a:rPr lang="en-US">
                            <a:latin typeface="Cambria Math" panose="02040503050406030204" pitchFamily="18" charset="0"/>
                          </a:rPr>
                          <m:t>ϵS</m:t>
                        </m:r>
                      </m:sub>
                      <m:sup/>
                      <m:e>
                        <m:r>
                          <a:rPr lang="en-US" i="1">
                            <a:latin typeface="Cambria Math" panose="02040503050406030204" pitchFamily="18" charset="0"/>
                          </a:rPr>
                          <m:t>(</m:t>
                        </m:r>
                      </m:e>
                    </m:nary>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𝑛</m:t>
                        </m:r>
                      </m:sub>
                    </m:sSub>
                    <m:r>
                      <a:rPr lang="en-US" i="1">
                        <a:latin typeface="Cambria Math" panose="02040503050406030204" pitchFamily="18" charset="0"/>
                      </a:rPr>
                      <m:t>−</m:t>
                    </m:r>
                  </m:oMath>
                </a14:m>
                <a:r>
                  <a:rPr lang="en-US" dirty="0"/>
                  <a:t> </a:t>
                </a:r>
                <a14:m>
                  <m:oMath xmlns:m="http://schemas.openxmlformats.org/officeDocument/2006/math">
                    <m:nary>
                      <m:naryPr>
                        <m:chr m:val="∑"/>
                        <m:limLoc m:val="undOvr"/>
                        <m:supHide m:val="on"/>
                        <m:ctrlPr>
                          <a:rPr lang="vi-VN" i="1">
                            <a:latin typeface="Cambria Math" panose="02040503050406030204" pitchFamily="18" charset="0"/>
                          </a:rPr>
                        </m:ctrlPr>
                      </m:naryPr>
                      <m:sub>
                        <m:r>
                          <a:rPr lang="fr-FR" i="1">
                            <a:latin typeface="Cambria Math" panose="02040503050406030204" pitchFamily="18" charset="0"/>
                          </a:rPr>
                          <m:t>𝑚</m:t>
                        </m:r>
                        <m:r>
                          <m:rPr>
                            <m:sty m:val="p"/>
                          </m:rPr>
                          <a:rPr lang="en-US">
                            <a:latin typeface="Cambria Math" panose="02040503050406030204" pitchFamily="18" charset="0"/>
                          </a:rPr>
                          <m:t>ϵS</m:t>
                        </m:r>
                      </m:sub>
                      <m:sup/>
                      <m:e>
                        <m:sSub>
                          <m:sSubPr>
                            <m:ctrlPr>
                              <a:rPr lang="vi-VN" i="1">
                                <a:latin typeface="Cambria Math" panose="02040503050406030204" pitchFamily="18" charset="0"/>
                              </a:rPr>
                            </m:ctrlPr>
                          </m:sSubPr>
                          <m:e>
                            <m:r>
                              <a:rPr lang="fr-FR" i="1">
                                <a:latin typeface="Cambria Math" panose="02040503050406030204" pitchFamily="18" charset="0"/>
                              </a:rPr>
                              <m:t>𝜆</m:t>
                            </m:r>
                          </m:e>
                          <m:sub>
                            <m:r>
                              <a:rPr lang="fr-FR" i="1">
                                <a:latin typeface="Cambria Math" panose="02040503050406030204" pitchFamily="18" charset="0"/>
                              </a:rPr>
                              <m:t>𝑚</m:t>
                            </m:r>
                          </m:sub>
                        </m:sSub>
                        <m:sSub>
                          <m:sSubPr>
                            <m:ctrlPr>
                              <a:rPr lang="vi-VN"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𝑚</m:t>
                            </m:r>
                          </m:sub>
                        </m:sSub>
                        <m:sSubSup>
                          <m:sSubSupPr>
                            <m:ctrlPr>
                              <a:rPr lang="vi-VN" i="1">
                                <a:latin typeface="Cambria Math" panose="02040503050406030204" pitchFamily="18" charset="0"/>
                              </a:rPr>
                            </m:ctrlPr>
                          </m:sSubSupPr>
                          <m:e>
                            <m:r>
                              <a:rPr lang="fr-FR" i="1">
                                <a:latin typeface="Cambria Math" panose="02040503050406030204" pitchFamily="18" charset="0"/>
                              </a:rPr>
                              <m:t>𝑥</m:t>
                            </m:r>
                          </m:e>
                          <m:sub>
                            <m:r>
                              <a:rPr lang="fr-FR" i="1">
                                <a:latin typeface="Cambria Math" panose="02040503050406030204" pitchFamily="18" charset="0"/>
                              </a:rPr>
                              <m:t>𝑚</m:t>
                            </m:r>
                          </m:sub>
                          <m:sup>
                            <m:r>
                              <a:rPr lang="fr-FR" i="1">
                                <a:latin typeface="Cambria Math" panose="02040503050406030204" pitchFamily="18" charset="0"/>
                              </a:rPr>
                              <m:t>𝑇</m:t>
                            </m:r>
                          </m:sup>
                        </m:sSubSup>
                        <m:sSub>
                          <m:sSubPr>
                            <m:ctrlPr>
                              <a:rPr lang="vi-VN" i="1">
                                <a:latin typeface="Cambria Math" panose="02040503050406030204" pitchFamily="18" charset="0"/>
                              </a:rPr>
                            </m:ctrlPr>
                          </m:sSubPr>
                          <m:e>
                            <m:r>
                              <a:rPr lang="fr-FR" i="1">
                                <a:latin typeface="Cambria Math" panose="02040503050406030204" pitchFamily="18" charset="0"/>
                              </a:rPr>
                              <m:t>𝑥</m:t>
                            </m:r>
                          </m:e>
                          <m:sub>
                            <m:r>
                              <a:rPr lang="fr-FR" i="1">
                                <a:latin typeface="Cambria Math" panose="02040503050406030204" pitchFamily="18" charset="0"/>
                              </a:rPr>
                              <m:t>𝑛</m:t>
                            </m:r>
                          </m:sub>
                        </m:sSub>
                      </m:e>
                    </m:nary>
                    <m:r>
                      <a:rPr lang="en-US" i="1">
                        <a:latin typeface="Cambria Math" panose="02040503050406030204" pitchFamily="18" charset="0"/>
                      </a:rPr>
                      <m:t>) </m:t>
                    </m:r>
                  </m:oMath>
                </a14:m>
                <a:endParaRPr lang="en-US" dirty="0"/>
              </a:p>
              <a:p>
                <a:r>
                  <a:rPr lang="en-US" dirty="0"/>
                  <a:t>Một </a:t>
                </a:r>
                <a:r>
                  <a:rPr lang="en-US" dirty="0" err="1"/>
                  <a:t>số</a:t>
                </a:r>
                <a:r>
                  <a:rPr lang="en-US" dirty="0"/>
                  <a:t> </a:t>
                </a:r>
                <a:r>
                  <a:rPr lang="en-US" dirty="0" err="1"/>
                  <a:t>chú</a:t>
                </a:r>
                <a:r>
                  <a:rPr lang="en-US" dirty="0"/>
                  <a:t> ý:</a:t>
                </a:r>
              </a:p>
              <a:p>
                <a:pPr marL="342900" indent="-342900">
                  <a:buFont typeface="Arial" panose="020B0604020202020204" pitchFamily="34" charset="0"/>
                  <a:buChar char="•"/>
                </a:pPr>
                <a:r>
                  <a:rPr lang="en-US" dirty="0" err="1"/>
                  <a:t>Với</a:t>
                </a:r>
                <a:r>
                  <a:rPr lang="en-US" dirty="0"/>
                  <a:t> hard margin SVM </a:t>
                </a:r>
                <a:r>
                  <a:rPr lang="en-US" dirty="0" err="1"/>
                  <a:t>làm</a:t>
                </a:r>
                <a:r>
                  <a:rPr lang="en-US" dirty="0"/>
                  <a:t> </a:t>
                </a:r>
                <a:r>
                  <a:rPr lang="en-US" dirty="0" err="1"/>
                  <a:t>việc</a:t>
                </a:r>
                <a:r>
                  <a:rPr lang="en-US" dirty="0"/>
                  <a:t> </a:t>
                </a:r>
                <a:r>
                  <a:rPr lang="en-US" dirty="0" err="1"/>
                  <a:t>không</a:t>
                </a:r>
                <a:r>
                  <a:rPr lang="en-US" dirty="0"/>
                  <a:t> </a:t>
                </a:r>
                <a:r>
                  <a:rPr lang="en-US" dirty="0" err="1"/>
                  <a:t>hiệu</a:t>
                </a:r>
                <a:r>
                  <a:rPr lang="en-US" dirty="0"/>
                  <a:t> </a:t>
                </a:r>
                <a:r>
                  <a:rPr lang="en-US" dirty="0" err="1"/>
                  <a:t>quả</a:t>
                </a:r>
                <a:r>
                  <a:rPr lang="en-US" dirty="0"/>
                  <a:t> </a:t>
                </a:r>
                <a:r>
                  <a:rPr lang="en-US" dirty="0" err="1"/>
                  <a:t>khi</a:t>
                </a:r>
                <a:r>
                  <a:rPr lang="en-US" dirty="0"/>
                  <a:t> </a:t>
                </a:r>
                <a:r>
                  <a:rPr lang="en-US" dirty="0" err="1"/>
                  <a:t>có</a:t>
                </a:r>
                <a:r>
                  <a:rPr lang="en-US" dirty="0"/>
                  <a:t> </a:t>
                </a:r>
                <a:r>
                  <a:rPr lang="en-US" dirty="0" err="1"/>
                  <a:t>nhiều</a:t>
                </a:r>
                <a:r>
                  <a:rPr lang="en-US" dirty="0"/>
                  <a:t> </a:t>
                </a:r>
                <a:r>
                  <a:rPr lang="en-US" dirty="0" err="1"/>
                  <a:t>dữ</a:t>
                </a:r>
                <a:r>
                  <a:rPr lang="en-US" dirty="0"/>
                  <a:t> </a:t>
                </a:r>
                <a:r>
                  <a:rPr lang="en-US" dirty="0" err="1"/>
                  <a:t>liệu</a:t>
                </a:r>
                <a:r>
                  <a:rPr lang="en-US" dirty="0"/>
                  <a:t> </a:t>
                </a:r>
                <a:r>
                  <a:rPr lang="en-US" dirty="0" err="1"/>
                  <a:t>nằm</a:t>
                </a:r>
                <a:r>
                  <a:rPr lang="en-US" dirty="0"/>
                  <a:t> ở </a:t>
                </a:r>
                <a:r>
                  <a:rPr lang="en-US" dirty="0" err="1"/>
                  <a:t>gần</a:t>
                </a:r>
                <a:r>
                  <a:rPr lang="en-US" dirty="0"/>
                  <a:t> </a:t>
                </a:r>
                <a:r>
                  <a:rPr lang="en-US" dirty="0" err="1"/>
                  <a:t>biên</a:t>
                </a:r>
                <a:r>
                  <a:rPr lang="en-US" dirty="0"/>
                  <a:t> </a:t>
                </a:r>
                <a:r>
                  <a:rPr lang="en-US" dirty="0" err="1"/>
                  <a:t>mặc</a:t>
                </a:r>
                <a:r>
                  <a:rPr lang="en-US" dirty="0"/>
                  <a:t> </a:t>
                </a:r>
                <a:r>
                  <a:rPr lang="en-US" dirty="0" err="1"/>
                  <a:t>dù</a:t>
                </a:r>
                <a:r>
                  <a:rPr lang="en-US" dirty="0"/>
                  <a:t> </a:t>
                </a:r>
                <a:r>
                  <a:rPr lang="en-US" dirty="0" err="1"/>
                  <a:t>là</a:t>
                </a:r>
                <a:r>
                  <a:rPr lang="en-US" dirty="0"/>
                  <a:t> </a:t>
                </a:r>
                <a:r>
                  <a:rPr lang="en-US" dirty="0" err="1"/>
                  <a:t>dữ</a:t>
                </a:r>
                <a:r>
                  <a:rPr lang="en-US" dirty="0"/>
                  <a:t> </a:t>
                </a:r>
                <a:r>
                  <a:rPr lang="en-US" dirty="0" err="1"/>
                  <a:t>liệu</a:t>
                </a:r>
                <a:r>
                  <a:rPr lang="en-US" dirty="0"/>
                  <a:t> </a:t>
                </a:r>
                <a:r>
                  <a:rPr lang="en-US" dirty="0" err="1"/>
                  <a:t>phân</a:t>
                </a:r>
                <a:r>
                  <a:rPr lang="en-US" dirty="0"/>
                  <a:t> </a:t>
                </a:r>
                <a:r>
                  <a:rPr lang="en-US" dirty="0" err="1"/>
                  <a:t>tách</a:t>
                </a:r>
                <a:r>
                  <a:rPr lang="en-US" dirty="0"/>
                  <a:t> </a:t>
                </a:r>
                <a:r>
                  <a:rPr lang="en-US" dirty="0" err="1"/>
                  <a:t>tuyến</a:t>
                </a:r>
                <a:r>
                  <a:rPr lang="en-US" dirty="0"/>
                  <a:t> </a:t>
                </a:r>
                <a:r>
                  <a:rPr lang="en-US" dirty="0" err="1"/>
                  <a:t>tính</a:t>
                </a:r>
                <a:r>
                  <a:rPr lang="en-US" dirty="0"/>
                  <a:t> đ</a:t>
                </a:r>
                <a:r>
                  <a:rPr lang="vi-VN" dirty="0"/>
                  <a:t>ược. Khi đó dùng Soft Margin hiệu quả hơn.</a:t>
                </a:r>
              </a:p>
              <a:p>
                <a:pPr marL="342900" indent="-342900">
                  <a:buFont typeface="Arial" panose="020B0604020202020204" pitchFamily="34" charset="0"/>
                  <a:buChar char="•"/>
                </a:pPr>
                <a:r>
                  <a:rPr lang="vi-VN" dirty="0"/>
                  <a:t>Với phương pháp lề mềm thì cần phải có cách chọn C hợp lý.</a:t>
                </a:r>
              </a:p>
            </p:txBody>
          </p:sp>
        </mc:Choice>
        <mc:Fallback xmlns="">
          <p:sp>
            <p:nvSpPr>
              <p:cNvPr id="3" name="Content Placeholder 2">
                <a:extLst>
                  <a:ext uri="{FF2B5EF4-FFF2-40B4-BE49-F238E27FC236}">
                    <a16:creationId xmlns:a16="http://schemas.microsoft.com/office/drawing/2014/main" id="{2226DB8E-EFB0-4E5C-A933-2A81265CCC0B}"/>
                  </a:ext>
                </a:extLst>
              </p:cNvPr>
              <p:cNvSpPr>
                <a:spLocks noGrp="1" noRot="1" noChangeAspect="1" noMove="1" noResize="1" noEditPoints="1" noAdjustHandles="1" noChangeArrowheads="1" noChangeShapeType="1" noTextEdit="1"/>
              </p:cNvSpPr>
              <p:nvPr>
                <p:ph idx="1"/>
              </p:nvPr>
            </p:nvSpPr>
            <p:spPr>
              <a:xfrm>
                <a:off x="600891" y="319406"/>
                <a:ext cx="11379074" cy="6399446"/>
              </a:xfrm>
              <a:blipFill>
                <a:blip r:embed="rId2"/>
                <a:stretch>
                  <a:fillRect l="-697" t="-571" r="-911"/>
                </a:stretch>
              </a:blipFill>
            </p:spPr>
            <p:txBody>
              <a:bodyPr/>
              <a:lstStyle/>
              <a:p>
                <a:r>
                  <a:rPr lang="vi-VN">
                    <a:noFill/>
                  </a:rPr>
                  <a:t> </a:t>
                </a:r>
              </a:p>
            </p:txBody>
          </p:sp>
        </mc:Fallback>
      </mc:AlternateContent>
    </p:spTree>
    <p:extLst>
      <p:ext uri="{BB962C8B-B14F-4D97-AF65-F5344CB8AC3E}">
        <p14:creationId xmlns:p14="http://schemas.microsoft.com/office/powerpoint/2010/main" val="3057224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F192-7EE4-4563-9037-C45C0E7D6591}"/>
              </a:ext>
            </a:extLst>
          </p:cNvPr>
          <p:cNvSpPr>
            <a:spLocks noGrp="1"/>
          </p:cNvSpPr>
          <p:nvPr>
            <p:ph type="title"/>
          </p:nvPr>
        </p:nvSpPr>
        <p:spPr>
          <a:xfrm flipV="1">
            <a:off x="838200" y="319406"/>
            <a:ext cx="10515600" cy="45719"/>
          </a:xfrm>
        </p:spPr>
        <p:txBody>
          <a:bodyPr>
            <a:normAutofit fontScale="90000"/>
          </a:bodyPr>
          <a:lstStyle/>
          <a:p>
            <a:endParaRPr lang="vi-VN" dirty="0"/>
          </a:p>
        </p:txBody>
      </p:sp>
      <p:sp>
        <p:nvSpPr>
          <p:cNvPr id="3" name="Content Placeholder 2">
            <a:extLst>
              <a:ext uri="{FF2B5EF4-FFF2-40B4-BE49-F238E27FC236}">
                <a16:creationId xmlns:a16="http://schemas.microsoft.com/office/drawing/2014/main" id="{ECFEC923-D31E-4B35-87FA-450948DECAA8}"/>
              </a:ext>
            </a:extLst>
          </p:cNvPr>
          <p:cNvSpPr>
            <a:spLocks noGrp="1"/>
          </p:cNvSpPr>
          <p:nvPr>
            <p:ph idx="1"/>
          </p:nvPr>
        </p:nvSpPr>
        <p:spPr>
          <a:xfrm>
            <a:off x="410817" y="365124"/>
            <a:ext cx="11343861" cy="6447155"/>
          </a:xfrm>
        </p:spPr>
        <p:txBody>
          <a:bodyPr>
            <a:normAutofit/>
          </a:bodyPr>
          <a:lstStyle/>
          <a:p>
            <a:pPr algn="just">
              <a:lnSpc>
                <a:spcPct val="150000"/>
              </a:lnSpc>
            </a:pPr>
            <a:r>
              <a:rPr lang="vi-VN" b="1" dirty="0"/>
              <a:t>4. Sử dụng </a:t>
            </a:r>
            <a:r>
              <a:rPr lang="en-US" b="1" dirty="0" err="1"/>
              <a:t>nhân</a:t>
            </a:r>
            <a:r>
              <a:rPr lang="en-US" b="1" dirty="0"/>
              <a:t> </a:t>
            </a:r>
            <a:r>
              <a:rPr lang="vi-VN" b="1" dirty="0"/>
              <a:t>(Kernels) cho tách phi tuyến</a:t>
            </a:r>
          </a:p>
          <a:p>
            <a:pPr algn="just"/>
            <a:r>
              <a:rPr lang="vi-VN" dirty="0"/>
              <a:t>Trong nhiều ứng dụng thực tế, mối quan hệ giữa các biến là phi tuyến. Như chúng ta vừa thấy, SVM vẫn có thể được huấn luyện cho dữ liệu như vậy thông qua việc bổ sung một biến trung gian, cho phép một số mẫu được phân loại sai. Tuy nhiên, đây không phải là cách duy nhất để tiếp cận bài toán phi tuyến. Có một tính chất của SVM là khả năng ánh xạ bài toán lên không gian chiều cao hơn bằng cách sử dụng quá trình được gọi là thủ thuật hạt nhân. Làm như vậy, mối quan hệ phi tuyến có thể bất ngờ trở thành tuyến tính.</a:t>
            </a:r>
          </a:p>
          <a:p>
            <a:pPr algn="just"/>
            <a:r>
              <a:rPr lang="vi-VN" sz="2000" dirty="0"/>
              <a:t>Đây là điều khó hiểu nhưng có thể giải thích qua một thí dụ. </a:t>
            </a:r>
            <a:r>
              <a:rPr lang="vi-VN" dirty="0"/>
              <a:t>Trong hình dưới đây, hình vẽ ở bên trái mô tả mối quan hệ phi tuyến giữa một lớp thời tiết (nắng hoặc tuyết) và hai tọa độ: vĩ độ và kinh độ. Các điểm ở trung tâm của hình vẽ là các thành viên của lớp tuyết, trong khi các điểm vòng ngoài tất cả là nắng. Những dữ liệu này có thể được tạo ra từ một tập hợp các báo cáo thời tiết, một số được lấy từ các trạm gần đỉnh núi, trong khi một số khác lấy từ các trạm xung quanh chân núi.</a:t>
            </a:r>
          </a:p>
          <a:p>
            <a:pPr marL="0" indent="0" algn="just">
              <a:lnSpc>
                <a:spcPct val="150000"/>
              </a:lnSpc>
              <a:buNone/>
            </a:pPr>
            <a:endParaRPr lang="vi-VN" sz="2000" dirty="0"/>
          </a:p>
          <a:p>
            <a:pPr marL="0" indent="0" algn="just">
              <a:lnSpc>
                <a:spcPct val="150000"/>
              </a:lnSpc>
              <a:buNone/>
            </a:pPr>
            <a:endParaRPr lang="vi-VN" sz="2000" dirty="0"/>
          </a:p>
        </p:txBody>
      </p:sp>
    </p:spTree>
    <p:extLst>
      <p:ext uri="{BB962C8B-B14F-4D97-AF65-F5344CB8AC3E}">
        <p14:creationId xmlns:p14="http://schemas.microsoft.com/office/powerpoint/2010/main" val="597016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EF79B-4C8E-4CD4-B79A-17960C8527CB}"/>
              </a:ext>
            </a:extLst>
          </p:cNvPr>
          <p:cNvSpPr>
            <a:spLocks noGrp="1"/>
          </p:cNvSpPr>
          <p:nvPr>
            <p:ph type="title"/>
          </p:nvPr>
        </p:nvSpPr>
        <p:spPr/>
        <p:txBody>
          <a:bodyPr>
            <a:normAutofit fontScale="90000"/>
          </a:bodyPr>
          <a:lstStyle/>
          <a:p>
            <a:endParaRPr lang="vi-V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65FC99-2760-4AE2-84BA-88DA31D1550B}"/>
                  </a:ext>
                </a:extLst>
              </p:cNvPr>
              <p:cNvSpPr>
                <a:spLocks noGrp="1"/>
              </p:cNvSpPr>
              <p:nvPr>
                <p:ph idx="1"/>
              </p:nvPr>
            </p:nvSpPr>
            <p:spPr>
              <a:xfrm>
                <a:off x="600891" y="319406"/>
                <a:ext cx="10946675" cy="6319933"/>
              </a:xfrm>
            </p:spPr>
            <p:txBody>
              <a:bodyPr/>
              <a:lstStyle/>
              <a:p>
                <a:r>
                  <a:rPr lang="vi-VN" b="1" dirty="0"/>
                  <a:t>3. Tối ưu hàm đánh giá</a:t>
                </a:r>
              </a:p>
              <a:p>
                <a:r>
                  <a:rPr lang="vi-VN" dirty="0"/>
                  <a:t>Để tìm cực tiểu hàm sai số này, ta sử dụng phương pháp giảm gradient ngẫu nhiên. Tại mỗi vòng lặp, tham số được cập nhật dựa trên mỗi điểm dữ liệu ngẫu nhiên nhưng gradient được tính chỉ trên một cặp điểm dữ liệu </a:t>
                </a:r>
                <a14:m>
                  <m:oMath xmlns:m="http://schemas.openxmlformats.org/officeDocument/2006/math">
                    <m:r>
                      <a:rPr lang="vi-VN" i="1">
                        <a:latin typeface="Cambria Math" panose="02040503050406030204" pitchFamily="18" charset="0"/>
                      </a:rPr>
                      <m:t>(</m:t>
                    </m:r>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𝒊</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r>
                      <a:rPr lang="vi-VN" i="1">
                        <a:latin typeface="Cambria Math" panose="02040503050406030204" pitchFamily="18" charset="0"/>
                      </a:rPr>
                      <m:t>)</m:t>
                    </m:r>
                  </m:oMath>
                </a14:m>
                <a:r>
                  <a:rPr lang="vi-VN" dirty="0"/>
                  <a:t>. Hàm số và đạo hàm của nó tương ứng như sau:</a:t>
                </a:r>
              </a:p>
              <a:p>
                <a:r>
                  <a:rPr lang="vi-VN" dirty="0"/>
                  <a:t>	</a:t>
                </a:r>
                <a14:m>
                  <m:oMath xmlns:m="http://schemas.openxmlformats.org/officeDocument/2006/math">
                    <m:r>
                      <a:rPr lang="vi-VN" i="1">
                        <a:latin typeface="Cambria Math" panose="02040503050406030204" pitchFamily="18" charset="0"/>
                      </a:rPr>
                      <m:t>𝐽</m:t>
                    </m:r>
                    <m:d>
                      <m:dPr>
                        <m:ctrlPr>
                          <a:rPr lang="vi-VN" i="1">
                            <a:latin typeface="Cambria Math" panose="02040503050406030204" pitchFamily="18" charset="0"/>
                          </a:rPr>
                        </m:ctrlPr>
                      </m:dPr>
                      <m:e>
                        <m:r>
                          <a:rPr lang="vi-VN" b="1" i="1">
                            <a:latin typeface="Cambria Math" panose="02040503050406030204" pitchFamily="18" charset="0"/>
                          </a:rPr>
                          <m:t>𝒘</m:t>
                        </m:r>
                        <m:r>
                          <a:rPr lang="vi-VN" b="1" i="1">
                            <a:latin typeface="Cambria Math" panose="02040503050406030204" pitchFamily="18" charset="0"/>
                          </a:rPr>
                          <m:t>;</m:t>
                        </m:r>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𝒊</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e>
                    </m:d>
                    <m:r>
                      <a:rPr lang="vi-VN" i="1">
                        <a:latin typeface="Cambria Math" panose="02040503050406030204" pitchFamily="18" charset="0"/>
                      </a:rPr>
                      <m:t>=−</m:t>
                    </m:r>
                    <m:d>
                      <m:dPr>
                        <m:ctrlPr>
                          <a:rPr lang="vi-VN" i="1">
                            <a:latin typeface="Cambria Math" panose="02040503050406030204" pitchFamily="18" charset="0"/>
                          </a:rPr>
                        </m:ctrlPr>
                      </m:dPr>
                      <m:e>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func>
                          <m:funcPr>
                            <m:ctrlPr>
                              <a:rPr lang="vi-VN" i="1">
                                <a:latin typeface="Cambria Math" panose="02040503050406030204" pitchFamily="18" charset="0"/>
                              </a:rPr>
                            </m:ctrlPr>
                          </m:funcPr>
                          <m:fName>
                            <m:r>
                              <m:rPr>
                                <m:sty m:val="p"/>
                              </m:rPr>
                              <a:rPr lang="vi-VN">
                                <a:latin typeface="Cambria Math" panose="02040503050406030204" pitchFamily="18" charset="0"/>
                              </a:rPr>
                              <m:t>log</m:t>
                            </m:r>
                          </m:fName>
                          <m:e>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r>
                              <a:rPr lang="vi-VN" i="1">
                                <a:latin typeface="Cambria Math" panose="02040503050406030204" pitchFamily="18" charset="0"/>
                              </a:rPr>
                              <m:t>+</m:t>
                            </m:r>
                            <m:d>
                              <m:dPr>
                                <m:ctrlPr>
                                  <a:rPr lang="vi-VN" i="1">
                                    <a:latin typeface="Cambria Math" panose="02040503050406030204" pitchFamily="18" charset="0"/>
                                  </a:rPr>
                                </m:ctrlPr>
                              </m:dPr>
                              <m:e>
                                <m:r>
                                  <a:rPr lang="vi-VN" i="1">
                                    <a:latin typeface="Cambria Math" panose="02040503050406030204" pitchFamily="18" charset="0"/>
                                  </a:rPr>
                                  <m:t>1−</m:t>
                                </m:r>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e>
                            </m:d>
                          </m:e>
                        </m:func>
                        <m:func>
                          <m:funcPr>
                            <m:ctrlPr>
                              <a:rPr lang="vi-VN" i="1">
                                <a:latin typeface="Cambria Math" panose="02040503050406030204" pitchFamily="18" charset="0"/>
                              </a:rPr>
                            </m:ctrlPr>
                          </m:funcPr>
                          <m:fName>
                            <m:r>
                              <m:rPr>
                                <m:sty m:val="p"/>
                              </m:rPr>
                              <a:rPr lang="vi-VN">
                                <a:latin typeface="Cambria Math" panose="02040503050406030204" pitchFamily="18" charset="0"/>
                              </a:rPr>
                              <m:t>log</m:t>
                            </m:r>
                          </m:fName>
                          <m:e>
                            <m:d>
                              <m:dPr>
                                <m:ctrlPr>
                                  <a:rPr lang="vi-VN" i="1">
                                    <a:latin typeface="Cambria Math" panose="02040503050406030204" pitchFamily="18" charset="0"/>
                                  </a:rPr>
                                </m:ctrlPr>
                              </m:dPr>
                              <m:e>
                                <m:r>
                                  <a:rPr lang="vi-VN" i="1">
                                    <a:latin typeface="Cambria Math" panose="02040503050406030204" pitchFamily="18" charset="0"/>
                                  </a:rPr>
                                  <m:t>1−</m:t>
                                </m:r>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e>
                            </m:d>
                          </m:e>
                        </m:func>
                      </m:e>
                    </m:d>
                  </m:oMath>
                </a14:m>
                <a:r>
                  <a:rPr lang="vi-VN" dirty="0"/>
                  <a:t>             		(5)	</a:t>
                </a:r>
              </a:p>
              <a:p>
                <a:r>
                  <a:rPr lang="vi-VN" dirty="0"/>
                  <a:t>	</a:t>
                </a:r>
                <a14:m>
                  <m:oMath xmlns:m="http://schemas.openxmlformats.org/officeDocument/2006/math">
                    <m:sSub>
                      <m:sSubPr>
                        <m:ctrlPr>
                          <a:rPr lang="vi-VN" i="1">
                            <a:latin typeface="Cambria Math" panose="02040503050406030204" pitchFamily="18" charset="0"/>
                          </a:rPr>
                        </m:ctrlPr>
                      </m:sSubPr>
                      <m:e>
                        <m:r>
                          <m:rPr>
                            <m:sty m:val="p"/>
                          </m:rPr>
                          <a:rPr lang="vi-VN">
                            <a:latin typeface="Cambria Math" panose="02040503050406030204" pitchFamily="18" charset="0"/>
                          </a:rPr>
                          <m:t>∇</m:t>
                        </m:r>
                      </m:e>
                      <m:sub>
                        <m:r>
                          <a:rPr lang="vi-VN" i="1">
                            <a:latin typeface="Cambria Math" panose="02040503050406030204" pitchFamily="18" charset="0"/>
                          </a:rPr>
                          <m:t>𝑤</m:t>
                        </m:r>
                      </m:sub>
                    </m:sSub>
                    <m:r>
                      <a:rPr lang="vi-VN" i="1">
                        <a:latin typeface="Cambria Math" panose="02040503050406030204" pitchFamily="18" charset="0"/>
                      </a:rPr>
                      <m:t>𝐽</m:t>
                    </m:r>
                    <m:d>
                      <m:dPr>
                        <m:ctrlPr>
                          <a:rPr lang="vi-VN" i="1">
                            <a:latin typeface="Cambria Math" panose="02040503050406030204" pitchFamily="18" charset="0"/>
                          </a:rPr>
                        </m:ctrlPr>
                      </m:dPr>
                      <m:e>
                        <m:r>
                          <a:rPr lang="vi-VN" b="1" i="1">
                            <a:latin typeface="Cambria Math" panose="02040503050406030204" pitchFamily="18" charset="0"/>
                          </a:rPr>
                          <m:t>𝒘</m:t>
                        </m:r>
                        <m:r>
                          <a:rPr lang="vi-VN" i="1">
                            <a:latin typeface="Cambria Math" panose="02040503050406030204" pitchFamily="18" charset="0"/>
                          </a:rPr>
                          <m:t>;</m:t>
                        </m:r>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𝒊</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e>
                    </m:d>
                    <m:r>
                      <a:rPr lang="vi-VN" i="1">
                        <a:latin typeface="Cambria Math" panose="02040503050406030204" pitchFamily="18" charset="0"/>
                      </a:rPr>
                      <m:t>=−</m:t>
                    </m:r>
                    <m:d>
                      <m:dPr>
                        <m:ctrlPr>
                          <a:rPr lang="vi-VN" i="1">
                            <a:latin typeface="Cambria Math" panose="02040503050406030204" pitchFamily="18" charset="0"/>
                          </a:rPr>
                        </m:ctrlPr>
                      </m:dPr>
                      <m:e>
                        <m:f>
                          <m:fPr>
                            <m:ctrlPr>
                              <a:rPr lang="vi-VN" i="1">
                                <a:latin typeface="Cambria Math" panose="02040503050406030204" pitchFamily="18" charset="0"/>
                              </a:rPr>
                            </m:ctrlPr>
                          </m:fPr>
                          <m:num>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num>
                          <m:den>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den>
                        </m:f>
                        <m:r>
                          <a:rPr lang="vi-VN" i="1">
                            <a:latin typeface="Cambria Math" panose="02040503050406030204" pitchFamily="18" charset="0"/>
                          </a:rPr>
                          <m:t>−</m:t>
                        </m:r>
                        <m:f>
                          <m:fPr>
                            <m:ctrlPr>
                              <a:rPr lang="vi-VN" i="1">
                                <a:latin typeface="Cambria Math" panose="02040503050406030204" pitchFamily="18" charset="0"/>
                              </a:rPr>
                            </m:ctrlPr>
                          </m:fPr>
                          <m:num>
                            <m:r>
                              <a:rPr lang="vi-VN" i="1">
                                <a:latin typeface="Cambria Math" panose="02040503050406030204" pitchFamily="18" charset="0"/>
                              </a:rPr>
                              <m:t>1−</m:t>
                            </m:r>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num>
                          <m:den>
                            <m:r>
                              <a:rPr lang="vi-VN" i="1">
                                <a:latin typeface="Cambria Math" panose="02040503050406030204" pitchFamily="18" charset="0"/>
                              </a:rPr>
                              <m:t>1−</m:t>
                            </m:r>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den>
                        </m:f>
                      </m:e>
                    </m:d>
                    <m:d>
                      <m:dPr>
                        <m:ctrlPr>
                          <a:rPr lang="vi-VN" i="1">
                            <a:latin typeface="Cambria Math" panose="02040503050406030204" pitchFamily="18" charset="0"/>
                          </a:rPr>
                        </m:ctrlPr>
                      </m:dPr>
                      <m:e>
                        <m:sSub>
                          <m:sSubPr>
                            <m:ctrlPr>
                              <a:rPr lang="vi-VN" i="1">
                                <a:latin typeface="Cambria Math" panose="02040503050406030204" pitchFamily="18" charset="0"/>
                              </a:rPr>
                            </m:ctrlPr>
                          </m:sSubPr>
                          <m:e>
                            <m:r>
                              <m:rPr>
                                <m:sty m:val="p"/>
                              </m:rPr>
                              <a:rPr lang="vi-VN">
                                <a:latin typeface="Cambria Math" panose="02040503050406030204" pitchFamily="18" charset="0"/>
                              </a:rPr>
                              <m:t>∇</m:t>
                            </m:r>
                          </m:e>
                          <m:sub>
                            <m:r>
                              <a:rPr lang="vi-VN" i="1">
                                <a:latin typeface="Cambria Math" panose="02040503050406030204" pitchFamily="18" charset="0"/>
                              </a:rPr>
                              <m:t>𝑤</m:t>
                            </m:r>
                          </m:sub>
                        </m:sSub>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e>
                    </m:d>
                    <m:r>
                      <a:rPr lang="vi-VN" i="1">
                        <a:latin typeface="Cambria Math" panose="02040503050406030204" pitchFamily="18" charset="0"/>
                      </a:rPr>
                      <m:t>=</m:t>
                    </m:r>
                    <m:f>
                      <m:fPr>
                        <m:ctrlPr>
                          <a:rPr lang="vi-VN" i="1">
                            <a:latin typeface="Cambria Math" panose="02040503050406030204" pitchFamily="18" charset="0"/>
                          </a:rPr>
                        </m:ctrlPr>
                      </m:fPr>
                      <m:num>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num>
                      <m:den>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r>
                          <a:rPr lang="vi-VN" i="1">
                            <a:latin typeface="Cambria Math" panose="02040503050406030204" pitchFamily="18" charset="0"/>
                          </a:rPr>
                          <m:t>(1−</m:t>
                        </m:r>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r>
                          <a:rPr lang="vi-VN" i="1">
                            <a:latin typeface="Cambria Math" panose="02040503050406030204" pitchFamily="18" charset="0"/>
                          </a:rPr>
                          <m:t>)</m:t>
                        </m:r>
                      </m:den>
                    </m:f>
                    <m:d>
                      <m:dPr>
                        <m:ctrlPr>
                          <a:rPr lang="vi-VN" i="1">
                            <a:latin typeface="Cambria Math" panose="02040503050406030204" pitchFamily="18" charset="0"/>
                          </a:rPr>
                        </m:ctrlPr>
                      </m:dPr>
                      <m:e>
                        <m:sSub>
                          <m:sSubPr>
                            <m:ctrlPr>
                              <a:rPr lang="vi-VN" i="1">
                                <a:latin typeface="Cambria Math" panose="02040503050406030204" pitchFamily="18" charset="0"/>
                              </a:rPr>
                            </m:ctrlPr>
                          </m:sSubPr>
                          <m:e>
                            <m:r>
                              <m:rPr>
                                <m:sty m:val="p"/>
                              </m:rPr>
                              <a:rPr lang="vi-VN">
                                <a:latin typeface="Cambria Math" panose="02040503050406030204" pitchFamily="18" charset="0"/>
                              </a:rPr>
                              <m:t>∇</m:t>
                            </m:r>
                          </m:e>
                          <m:sub>
                            <m:r>
                              <a:rPr lang="vi-VN" i="1">
                                <a:latin typeface="Cambria Math" panose="02040503050406030204" pitchFamily="18" charset="0"/>
                              </a:rPr>
                              <m:t>𝑤</m:t>
                            </m:r>
                          </m:sub>
                        </m:sSub>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e>
                    </m:d>
                  </m:oMath>
                </a14:m>
                <a:r>
                  <a:rPr lang="vi-VN" dirty="0"/>
                  <a:t>    		(6) </a:t>
                </a:r>
              </a:p>
              <a:p>
                <a:r>
                  <a:rPr lang="vi-VN" dirty="0"/>
                  <a:t>Ta áp dụng quy tắc chuỗi để tính đạo hàm với hàm </a:t>
                </a:r>
                <a14:m>
                  <m:oMath xmlns:m="http://schemas.openxmlformats.org/officeDocument/2006/math">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r>
                      <a:rPr lang="vi-VN" i="1">
                        <a:latin typeface="Cambria Math" panose="02040503050406030204" pitchFamily="18" charset="0"/>
                      </a:rPr>
                      <m:t>=</m:t>
                    </m:r>
                    <m:r>
                      <a:rPr lang="vi-VN" i="1">
                        <a:latin typeface="Cambria Math" panose="02040503050406030204" pitchFamily="18" charset="0"/>
                      </a:rPr>
                      <m:t>𝑓</m:t>
                    </m:r>
                    <m:r>
                      <a:rPr lang="vi-VN" i="1">
                        <a:latin typeface="Cambria Math" panose="02040503050406030204" pitchFamily="18" charset="0"/>
                      </a:rPr>
                      <m:t>(</m:t>
                    </m:r>
                    <m:sSup>
                      <m:sSupPr>
                        <m:ctrlPr>
                          <a:rPr lang="vi-VN" b="1" i="1">
                            <a:latin typeface="Cambria Math" panose="02040503050406030204" pitchFamily="18" charset="0"/>
                          </a:rPr>
                        </m:ctrlPr>
                      </m:sSupPr>
                      <m:e>
                        <m:r>
                          <a:rPr lang="vi-VN" b="1" i="1">
                            <a:latin typeface="Cambria Math" panose="02040503050406030204" pitchFamily="18" charset="0"/>
                          </a:rPr>
                          <m:t>𝒘</m:t>
                        </m:r>
                      </m:e>
                      <m:sup>
                        <m:r>
                          <a:rPr lang="vi-VN" b="1" i="1">
                            <a:latin typeface="Cambria Math" panose="02040503050406030204" pitchFamily="18" charset="0"/>
                          </a:rPr>
                          <m:t>𝑻</m:t>
                        </m:r>
                      </m:sup>
                    </m:sSup>
                    <m:r>
                      <a:rPr lang="vi-VN" b="1" i="1">
                        <a:latin typeface="Cambria Math" panose="02040503050406030204" pitchFamily="18" charset="0"/>
                      </a:rPr>
                      <m:t>𝒙</m:t>
                    </m:r>
                    <m:r>
                      <a:rPr lang="vi-VN" i="1">
                        <a:latin typeface="Cambria Math" panose="02040503050406030204" pitchFamily="18" charset="0"/>
                      </a:rPr>
                      <m:t>)</m:t>
                    </m:r>
                  </m:oMath>
                </a14:m>
                <a:r>
                  <a:rPr lang="vi-VN" dirty="0"/>
                  <a:t>. Để cho biểu thức gọn hơn, ta tìm hàm  </a:t>
                </a:r>
                <a14:m>
                  <m:oMath xmlns:m="http://schemas.openxmlformats.org/officeDocument/2006/math">
                    <m:r>
                      <a:rPr lang="vi-VN" i="1">
                        <a:latin typeface="Cambria Math" panose="02040503050406030204" pitchFamily="18" charset="0"/>
                      </a:rPr>
                      <m:t>𝑧</m:t>
                    </m:r>
                    <m:r>
                      <a:rPr lang="vi-VN" i="1">
                        <a:latin typeface="Cambria Math" panose="02040503050406030204" pitchFamily="18" charset="0"/>
                      </a:rPr>
                      <m:t>=</m:t>
                    </m:r>
                    <m:r>
                      <a:rPr lang="vi-VN" i="1">
                        <a:latin typeface="Cambria Math" panose="02040503050406030204" pitchFamily="18" charset="0"/>
                      </a:rPr>
                      <m:t>𝑓</m:t>
                    </m:r>
                    <m:r>
                      <a:rPr lang="vi-VN" i="1">
                        <a:latin typeface="Cambria Math" panose="02040503050406030204" pitchFamily="18" charset="0"/>
                      </a:rPr>
                      <m:t>(</m:t>
                    </m:r>
                    <m:sSup>
                      <m:sSupPr>
                        <m:ctrlPr>
                          <a:rPr lang="vi-VN" b="1" i="1">
                            <a:latin typeface="Cambria Math" panose="02040503050406030204" pitchFamily="18" charset="0"/>
                          </a:rPr>
                        </m:ctrlPr>
                      </m:sSupPr>
                      <m:e>
                        <m:r>
                          <a:rPr lang="vi-VN" b="1" i="1">
                            <a:latin typeface="Cambria Math" panose="02040503050406030204" pitchFamily="18" charset="0"/>
                          </a:rPr>
                          <m:t>𝒘</m:t>
                        </m:r>
                      </m:e>
                      <m:sup>
                        <m:r>
                          <a:rPr lang="vi-VN" b="1" i="1">
                            <a:latin typeface="Cambria Math" panose="02040503050406030204" pitchFamily="18" charset="0"/>
                          </a:rPr>
                          <m:t>𝑻</m:t>
                        </m:r>
                      </m:sup>
                    </m:sSup>
                    <m:r>
                      <a:rPr lang="vi-VN" b="1" i="1">
                        <a:latin typeface="Cambria Math" panose="02040503050406030204" pitchFamily="18" charset="0"/>
                      </a:rPr>
                      <m:t>𝒙</m:t>
                    </m:r>
                    <m:r>
                      <a:rPr lang="vi-VN" i="1">
                        <a:latin typeface="Cambria Math" panose="02040503050406030204" pitchFamily="18" charset="0"/>
                      </a:rPr>
                      <m:t>)</m:t>
                    </m:r>
                  </m:oMath>
                </a14:m>
                <a:r>
                  <a:rPr lang="vi-VN" dirty="0"/>
                  <a:t> sao cho mẫu số biến mất.</a:t>
                </a:r>
              </a:p>
              <a:p>
                <a:r>
                  <a:rPr lang="vi-VN" dirty="0"/>
                  <a:t>Đặt </a:t>
                </a:r>
                <a14:m>
                  <m:oMath xmlns:m="http://schemas.openxmlformats.org/officeDocument/2006/math">
                    <m:r>
                      <a:rPr lang="vi-VN" i="1">
                        <a:latin typeface="Cambria Math" panose="02040503050406030204" pitchFamily="18" charset="0"/>
                      </a:rPr>
                      <m:t>𝑠</m:t>
                    </m:r>
                    <m:r>
                      <a:rPr lang="vi-VN" i="1">
                        <a:latin typeface="Cambria Math" panose="02040503050406030204" pitchFamily="18" charset="0"/>
                      </a:rPr>
                      <m:t>=</m:t>
                    </m:r>
                    <m:sSup>
                      <m:sSupPr>
                        <m:ctrlPr>
                          <a:rPr lang="vi-VN" b="1" i="1">
                            <a:latin typeface="Cambria Math" panose="02040503050406030204" pitchFamily="18" charset="0"/>
                          </a:rPr>
                        </m:ctrlPr>
                      </m:sSupPr>
                      <m:e>
                        <m:r>
                          <a:rPr lang="vi-VN" b="1" i="1">
                            <a:latin typeface="Cambria Math" panose="02040503050406030204" pitchFamily="18" charset="0"/>
                          </a:rPr>
                          <m:t>𝒘</m:t>
                        </m:r>
                      </m:e>
                      <m:sup>
                        <m:r>
                          <a:rPr lang="vi-VN" b="1" i="1">
                            <a:latin typeface="Cambria Math" panose="02040503050406030204" pitchFamily="18" charset="0"/>
                          </a:rPr>
                          <m:t>𝑻</m:t>
                        </m:r>
                      </m:sup>
                    </m:sSup>
                    <m:r>
                      <a:rPr lang="vi-VN" b="1" i="1">
                        <a:latin typeface="Cambria Math" panose="02040503050406030204" pitchFamily="18" charset="0"/>
                      </a:rPr>
                      <m:t>𝒙</m:t>
                    </m:r>
                  </m:oMath>
                </a14:m>
                <a:r>
                  <a:rPr lang="vi-VN" b="1" dirty="0"/>
                  <a:t> </a:t>
                </a:r>
                <a:r>
                  <a:rPr lang="vi-VN" dirty="0"/>
                  <a:t>ta thấy:</a:t>
                </a:r>
              </a:p>
              <a:p>
                <a:r>
                  <a:rPr lang="vi-VN" dirty="0"/>
                  <a:t>			</a:t>
                </a:r>
                <a14:m>
                  <m:oMath xmlns:m="http://schemas.openxmlformats.org/officeDocument/2006/math">
                    <m:sSub>
                      <m:sSubPr>
                        <m:ctrlPr>
                          <a:rPr lang="vi-VN" i="1">
                            <a:latin typeface="Cambria Math" panose="02040503050406030204" pitchFamily="18" charset="0"/>
                          </a:rPr>
                        </m:ctrlPr>
                      </m:sSubPr>
                      <m:e>
                        <m:r>
                          <m:rPr>
                            <m:sty m:val="p"/>
                          </m:rPr>
                          <a:rPr lang="vi-VN">
                            <a:latin typeface="Cambria Math" panose="02040503050406030204" pitchFamily="18" charset="0"/>
                          </a:rPr>
                          <m:t>∇</m:t>
                        </m:r>
                      </m:e>
                      <m:sub>
                        <m:r>
                          <a:rPr lang="vi-VN" i="1">
                            <a:latin typeface="Cambria Math" panose="02040503050406030204" pitchFamily="18" charset="0"/>
                          </a:rPr>
                          <m:t>𝑤</m:t>
                        </m:r>
                      </m:sub>
                    </m:sSub>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r>
                      <a:rPr lang="vi-VN" i="1">
                        <a:latin typeface="Cambria Math" panose="02040503050406030204" pitchFamily="18" charset="0"/>
                      </a:rPr>
                      <m:t>=</m:t>
                    </m:r>
                    <m:f>
                      <m:fPr>
                        <m:ctrlPr>
                          <a:rPr lang="vi-VN" i="1">
                            <a:latin typeface="Cambria Math" panose="02040503050406030204" pitchFamily="18" charset="0"/>
                          </a:rPr>
                        </m:ctrlPr>
                      </m:fPr>
                      <m:num>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num>
                      <m:den>
                        <m:r>
                          <a:rPr lang="vi-VN" i="1">
                            <a:latin typeface="Cambria Math" panose="02040503050406030204" pitchFamily="18" charset="0"/>
                          </a:rPr>
                          <m:t>𝜕</m:t>
                        </m:r>
                        <m:r>
                          <a:rPr lang="vi-VN" i="1">
                            <a:latin typeface="Cambria Math" panose="02040503050406030204" pitchFamily="18" charset="0"/>
                          </a:rPr>
                          <m:t>𝑠</m:t>
                        </m:r>
                      </m:den>
                    </m:f>
                    <m:f>
                      <m:fPr>
                        <m:ctrlPr>
                          <a:rPr lang="vi-VN" i="1" smtClean="0">
                            <a:latin typeface="Cambria Math" panose="02040503050406030204" pitchFamily="18" charset="0"/>
                          </a:rPr>
                        </m:ctrlPr>
                      </m:fPr>
                      <m:num>
                        <m:r>
                          <a:rPr lang="vi-VN" i="1" smtClean="0">
                            <a:latin typeface="Cambria Math" panose="02040503050406030204" pitchFamily="18" charset="0"/>
                            <a:ea typeface="Cambria Math" panose="02040503050406030204" pitchFamily="18" charset="0"/>
                          </a:rPr>
                          <m:t>𝜕</m:t>
                        </m:r>
                        <m:r>
                          <a:rPr lang="vi-VN" b="0" i="1" smtClean="0">
                            <a:latin typeface="Cambria Math" panose="02040503050406030204" pitchFamily="18" charset="0"/>
                            <a:ea typeface="Cambria Math" panose="02040503050406030204" pitchFamily="18" charset="0"/>
                          </a:rPr>
                          <m:t>𝑠</m:t>
                        </m:r>
                      </m:num>
                      <m:den>
                        <m:r>
                          <a:rPr lang="vi-VN" b="1" i="1" smtClean="0">
                            <a:latin typeface="Cambria Math" panose="02040503050406030204" pitchFamily="18" charset="0"/>
                          </a:rPr>
                          <m:t>𝒘</m:t>
                        </m:r>
                      </m:den>
                    </m:f>
                    <m:r>
                      <a:rPr lang="vi-VN" b="0" i="1" smtClean="0">
                        <a:latin typeface="Cambria Math" panose="02040503050406030204" pitchFamily="18" charset="0"/>
                      </a:rPr>
                      <m:t>=</m:t>
                    </m:r>
                    <m:f>
                      <m:fPr>
                        <m:ctrlPr>
                          <a:rPr lang="vi-VN" i="1">
                            <a:latin typeface="Cambria Math" panose="02040503050406030204" pitchFamily="18" charset="0"/>
                          </a:rPr>
                        </m:ctrlPr>
                      </m:fPr>
                      <m:num>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num>
                      <m:den>
                        <m:r>
                          <a:rPr lang="vi-VN" i="1">
                            <a:latin typeface="Cambria Math" panose="02040503050406030204" pitchFamily="18" charset="0"/>
                          </a:rPr>
                          <m:t>𝜕</m:t>
                        </m:r>
                        <m:r>
                          <a:rPr lang="vi-VN" i="1">
                            <a:latin typeface="Cambria Math" panose="02040503050406030204" pitchFamily="18" charset="0"/>
                          </a:rPr>
                          <m:t>𝑠</m:t>
                        </m:r>
                      </m:den>
                    </m:f>
                    <m:d>
                      <m:dPr>
                        <m:ctrlPr>
                          <a:rPr lang="vi-VN" i="1">
                            <a:latin typeface="Cambria Math" panose="02040503050406030204" pitchFamily="18" charset="0"/>
                          </a:rPr>
                        </m:ctrlPr>
                      </m:dPr>
                      <m:e>
                        <m:sSub>
                          <m:sSubPr>
                            <m:ctrlPr>
                              <a:rPr lang="vi-VN" i="1">
                                <a:latin typeface="Cambria Math" panose="02040503050406030204" pitchFamily="18" charset="0"/>
                              </a:rPr>
                            </m:ctrlPr>
                          </m:sSubPr>
                          <m:e>
                            <m:r>
                              <m:rPr>
                                <m:sty m:val="p"/>
                              </m:rPr>
                              <a:rPr lang="vi-VN">
                                <a:latin typeface="Cambria Math" panose="02040503050406030204" pitchFamily="18" charset="0"/>
                              </a:rPr>
                              <m:t>∇</m:t>
                            </m:r>
                          </m:e>
                          <m:sub>
                            <m:r>
                              <a:rPr lang="vi-VN" i="1">
                                <a:latin typeface="Cambria Math" panose="02040503050406030204" pitchFamily="18" charset="0"/>
                              </a:rPr>
                              <m:t>𝑤</m:t>
                            </m:r>
                          </m:sub>
                        </m:sSub>
                        <m:r>
                          <a:rPr lang="vi-VN" i="1">
                            <a:latin typeface="Cambria Math" panose="02040503050406030204" pitchFamily="18" charset="0"/>
                          </a:rPr>
                          <m:t>𝑠</m:t>
                        </m:r>
                      </m:e>
                    </m:d>
                    <m:r>
                      <a:rPr lang="vi-VN" i="1">
                        <a:latin typeface="Cambria Math" panose="02040503050406030204" pitchFamily="18" charset="0"/>
                      </a:rPr>
                      <m:t>=</m:t>
                    </m:r>
                    <m:f>
                      <m:fPr>
                        <m:ctrlPr>
                          <a:rPr lang="vi-VN" i="1">
                            <a:latin typeface="Cambria Math" panose="02040503050406030204" pitchFamily="18" charset="0"/>
                          </a:rPr>
                        </m:ctrlPr>
                      </m:fPr>
                      <m:num>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num>
                      <m:den>
                        <m:r>
                          <a:rPr lang="vi-VN" i="1">
                            <a:latin typeface="Cambria Math" panose="02040503050406030204" pitchFamily="18" charset="0"/>
                          </a:rPr>
                          <m:t>𝜕</m:t>
                        </m:r>
                        <m:r>
                          <a:rPr lang="vi-VN" i="1">
                            <a:latin typeface="Cambria Math" panose="02040503050406030204" pitchFamily="18" charset="0"/>
                          </a:rPr>
                          <m:t>𝑠</m:t>
                        </m:r>
                      </m:den>
                    </m:f>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𝒊</m:t>
                        </m:r>
                      </m:sub>
                    </m:sSub>
                  </m:oMath>
                </a14:m>
                <a:r>
                  <a:rPr lang="vi-VN" b="1" dirty="0"/>
                  <a:t>			</a:t>
                </a:r>
                <a:r>
                  <a:rPr lang="vi-VN" dirty="0"/>
                  <a:t>(7)</a:t>
                </a:r>
              </a:p>
              <a:p>
                <a:r>
                  <a:rPr lang="vi-VN" dirty="0"/>
                  <a:t>Ta cần tìm hàm số </a:t>
                </a:r>
                <a14:m>
                  <m:oMath xmlns:m="http://schemas.openxmlformats.org/officeDocument/2006/math">
                    <m:r>
                      <a:rPr lang="vi-VN" i="1">
                        <a:latin typeface="Cambria Math" panose="02040503050406030204" pitchFamily="18" charset="0"/>
                      </a:rPr>
                      <m:t>𝑧</m:t>
                    </m:r>
                    <m:r>
                      <a:rPr lang="vi-VN" i="1">
                        <a:latin typeface="Cambria Math" panose="02040503050406030204" pitchFamily="18" charset="0"/>
                      </a:rPr>
                      <m:t>=</m:t>
                    </m:r>
                    <m:r>
                      <a:rPr lang="vi-VN" i="1">
                        <a:latin typeface="Cambria Math" panose="02040503050406030204" pitchFamily="18" charset="0"/>
                      </a:rPr>
                      <m:t>𝑓</m:t>
                    </m:r>
                    <m:r>
                      <a:rPr lang="vi-VN" i="1">
                        <a:latin typeface="Cambria Math" panose="02040503050406030204" pitchFamily="18" charset="0"/>
                      </a:rPr>
                      <m:t>(</m:t>
                    </m:r>
                    <m:r>
                      <a:rPr lang="vi-VN" i="1">
                        <a:latin typeface="Cambria Math" panose="02040503050406030204" pitchFamily="18" charset="0"/>
                      </a:rPr>
                      <m:t>𝑠</m:t>
                    </m:r>
                    <m:r>
                      <a:rPr lang="vi-VN" i="1">
                        <a:latin typeface="Cambria Math" panose="02040503050406030204" pitchFamily="18" charset="0"/>
                      </a:rPr>
                      <m:t>)</m:t>
                    </m:r>
                  </m:oMath>
                </a14:m>
                <a:r>
                  <a:rPr lang="vi-VN" dirty="0"/>
                  <a:t>  sao cho:</a:t>
                </a:r>
              </a:p>
              <a:p>
                <a:r>
                  <a:rPr lang="vi-VN" dirty="0"/>
                  <a:t>				</a:t>
                </a:r>
                <a14:m>
                  <m:oMath xmlns:m="http://schemas.openxmlformats.org/officeDocument/2006/math">
                    <m:f>
                      <m:fPr>
                        <m:ctrlPr>
                          <a:rPr lang="vi-VN" i="1">
                            <a:latin typeface="Cambria Math" panose="02040503050406030204" pitchFamily="18" charset="0"/>
                          </a:rPr>
                        </m:ctrlPr>
                      </m:fPr>
                      <m:num>
                        <m:r>
                          <a:rPr lang="vi-VN" i="1">
                            <a:latin typeface="Cambria Math" panose="02040503050406030204" pitchFamily="18" charset="0"/>
                          </a:rPr>
                          <m:t>𝜕</m:t>
                        </m:r>
                        <m:r>
                          <a:rPr lang="vi-VN" i="1">
                            <a:latin typeface="Cambria Math" panose="02040503050406030204" pitchFamily="18" charset="0"/>
                          </a:rPr>
                          <m:t>𝑧</m:t>
                        </m:r>
                      </m:num>
                      <m:den>
                        <m:r>
                          <a:rPr lang="vi-VN" i="1">
                            <a:latin typeface="Cambria Math" panose="02040503050406030204" pitchFamily="18" charset="0"/>
                          </a:rPr>
                          <m:t>𝜕</m:t>
                        </m:r>
                        <m:r>
                          <a:rPr lang="vi-VN" i="1">
                            <a:latin typeface="Cambria Math" panose="02040503050406030204" pitchFamily="18" charset="0"/>
                          </a:rPr>
                          <m:t>𝑠</m:t>
                        </m:r>
                      </m:den>
                    </m:f>
                    <m:r>
                      <a:rPr lang="vi-VN" i="1">
                        <a:latin typeface="Cambria Math" panose="02040503050406030204" pitchFamily="18" charset="0"/>
                      </a:rPr>
                      <m:t>=</m:t>
                    </m:r>
                    <m:r>
                      <a:rPr lang="vi-VN" i="1">
                        <a:latin typeface="Cambria Math" panose="02040503050406030204" pitchFamily="18" charset="0"/>
                      </a:rPr>
                      <m:t>𝑧</m:t>
                    </m:r>
                    <m:r>
                      <a:rPr lang="vi-VN" i="1">
                        <a:latin typeface="Cambria Math" panose="02040503050406030204" pitchFamily="18" charset="0"/>
                      </a:rPr>
                      <m:t>(1−</m:t>
                    </m:r>
                    <m:r>
                      <a:rPr lang="vi-VN" i="1">
                        <a:latin typeface="Cambria Math" panose="02040503050406030204" pitchFamily="18" charset="0"/>
                      </a:rPr>
                      <m:t>𝑧</m:t>
                    </m:r>
                    <m:r>
                      <a:rPr lang="vi-VN" i="1">
                        <a:latin typeface="Cambria Math" panose="02040503050406030204" pitchFamily="18" charset="0"/>
                      </a:rPr>
                      <m:t>)</m:t>
                    </m:r>
                  </m:oMath>
                </a14:m>
                <a:r>
                  <a:rPr lang="vi-VN" dirty="0"/>
                  <a:t>					(8)</a:t>
                </a:r>
              </a:p>
              <a:p>
                <a:endParaRPr lang="vi-VN" dirty="0"/>
              </a:p>
              <a:p>
                <a:endParaRPr lang="vi-VN" dirty="0"/>
              </a:p>
            </p:txBody>
          </p:sp>
        </mc:Choice>
        <mc:Fallback xmlns="">
          <p:sp>
            <p:nvSpPr>
              <p:cNvPr id="3" name="Content Placeholder 2">
                <a:extLst>
                  <a:ext uri="{FF2B5EF4-FFF2-40B4-BE49-F238E27FC236}">
                    <a16:creationId xmlns:a16="http://schemas.microsoft.com/office/drawing/2014/main" id="{3965FC99-2760-4AE2-84BA-88DA31D1550B}"/>
                  </a:ext>
                </a:extLst>
              </p:cNvPr>
              <p:cNvSpPr>
                <a:spLocks noGrp="1" noRot="1" noChangeAspect="1" noMove="1" noResize="1" noEditPoints="1" noAdjustHandles="1" noChangeArrowheads="1" noChangeShapeType="1" noTextEdit="1"/>
              </p:cNvSpPr>
              <p:nvPr>
                <p:ph idx="1"/>
              </p:nvPr>
            </p:nvSpPr>
            <p:spPr>
              <a:xfrm>
                <a:off x="600891" y="319406"/>
                <a:ext cx="10946675" cy="6319933"/>
              </a:xfrm>
              <a:blipFill>
                <a:blip r:embed="rId2"/>
                <a:stretch>
                  <a:fillRect l="-724" t="-482" r="-1170"/>
                </a:stretch>
              </a:blipFill>
            </p:spPr>
            <p:txBody>
              <a:bodyPr/>
              <a:lstStyle/>
              <a:p>
                <a:r>
                  <a:rPr lang="vi-VN">
                    <a:noFill/>
                  </a:rPr>
                  <a:t> </a:t>
                </a:r>
              </a:p>
            </p:txBody>
          </p:sp>
        </mc:Fallback>
      </mc:AlternateContent>
    </p:spTree>
    <p:extLst>
      <p:ext uri="{BB962C8B-B14F-4D97-AF65-F5344CB8AC3E}">
        <p14:creationId xmlns:p14="http://schemas.microsoft.com/office/powerpoint/2010/main" val="3557283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F192-7EE4-4563-9037-C45C0E7D6591}"/>
              </a:ext>
            </a:extLst>
          </p:cNvPr>
          <p:cNvSpPr>
            <a:spLocks noGrp="1"/>
          </p:cNvSpPr>
          <p:nvPr>
            <p:ph type="title"/>
          </p:nvPr>
        </p:nvSpPr>
        <p:spPr>
          <a:xfrm flipV="1">
            <a:off x="838200" y="319406"/>
            <a:ext cx="10515600" cy="45719"/>
          </a:xfrm>
        </p:spPr>
        <p:txBody>
          <a:bodyPr>
            <a:normAutofit fontScale="90000"/>
          </a:bodyPr>
          <a:lstStyle/>
          <a:p>
            <a:endParaRPr lang="vi-VN" dirty="0"/>
          </a:p>
        </p:txBody>
      </p:sp>
      <p:sp>
        <p:nvSpPr>
          <p:cNvPr id="3" name="Content Placeholder 2">
            <a:extLst>
              <a:ext uri="{FF2B5EF4-FFF2-40B4-BE49-F238E27FC236}">
                <a16:creationId xmlns:a16="http://schemas.microsoft.com/office/drawing/2014/main" id="{ECFEC923-D31E-4B35-87FA-450948DECAA8}"/>
              </a:ext>
            </a:extLst>
          </p:cNvPr>
          <p:cNvSpPr>
            <a:spLocks noGrp="1"/>
          </p:cNvSpPr>
          <p:nvPr>
            <p:ph idx="1"/>
          </p:nvPr>
        </p:nvSpPr>
        <p:spPr>
          <a:xfrm>
            <a:off x="410817" y="365124"/>
            <a:ext cx="11343861" cy="6447155"/>
          </a:xfrm>
        </p:spPr>
        <p:txBody>
          <a:bodyPr>
            <a:normAutofit fontScale="92500" lnSpcReduction="10000"/>
          </a:bodyPr>
          <a:lstStyle/>
          <a:p>
            <a:pPr marL="0" indent="0" algn="just">
              <a:buNone/>
            </a:pPr>
            <a:r>
              <a:rPr lang="vi-VN" dirty="0"/>
              <a:t>Mô tả hình ảnh của chúng như sau:</a:t>
            </a:r>
          </a:p>
          <a:p>
            <a:pPr marL="0" indent="0" algn="just">
              <a:buNone/>
            </a:pPr>
            <a:endParaRPr lang="vi-VN" dirty="0"/>
          </a:p>
          <a:p>
            <a:pPr marL="0" indent="0" algn="just">
              <a:buNone/>
            </a:pPr>
            <a:endParaRPr lang="vi-VN" dirty="0"/>
          </a:p>
          <a:p>
            <a:pPr marL="0" indent="0" algn="just">
              <a:buNone/>
            </a:pPr>
            <a:endParaRPr lang="vi-VN" dirty="0"/>
          </a:p>
          <a:p>
            <a:pPr marL="0" indent="0" algn="just">
              <a:buNone/>
            </a:pPr>
            <a:endParaRPr lang="vi-VN" dirty="0"/>
          </a:p>
          <a:p>
            <a:pPr marL="0" indent="0" algn="just">
              <a:buNone/>
            </a:pPr>
            <a:endParaRPr lang="vi-VN" dirty="0"/>
          </a:p>
          <a:p>
            <a:pPr marL="0" indent="0" algn="just">
              <a:buNone/>
            </a:pPr>
            <a:endParaRPr lang="vi-VN" dirty="0"/>
          </a:p>
          <a:p>
            <a:pPr marL="0" indent="0" algn="just">
              <a:buNone/>
            </a:pPr>
            <a:endParaRPr lang="vi-VN" dirty="0"/>
          </a:p>
          <a:p>
            <a:pPr marL="0" indent="0" algn="just">
              <a:buNone/>
            </a:pPr>
            <a:endParaRPr lang="vi-VN" dirty="0"/>
          </a:p>
          <a:p>
            <a:pPr marL="0" indent="0" algn="just">
              <a:buNone/>
            </a:pPr>
            <a:r>
              <a:rPr lang="vi-VN" dirty="0"/>
              <a:t>Bên phải là vị trí theo kinh độ và vĩ độ. Nhưng dùng một phép biến đổi được gọi là Kernel trick ta có thể thấy dữ liệu được phân gần như tách được tuyến tính. Đó là đưa biến khác là độ cao thay vĩ độ.</a:t>
            </a:r>
          </a:p>
          <a:p>
            <a:r>
              <a:rPr lang="en-US" dirty="0"/>
              <a:t>Ý </a:t>
            </a:r>
            <a:r>
              <a:rPr lang="en-US" dirty="0" err="1"/>
              <a:t>tưởng</a:t>
            </a:r>
            <a:r>
              <a:rPr lang="en-US" dirty="0"/>
              <a:t> </a:t>
            </a:r>
            <a:r>
              <a:rPr lang="en-US" dirty="0" err="1"/>
              <a:t>cơ</a:t>
            </a:r>
            <a:r>
              <a:rPr lang="en-US" dirty="0"/>
              <a:t> </a:t>
            </a:r>
            <a:r>
              <a:rPr lang="en-US" dirty="0" err="1"/>
              <a:t>bản</a:t>
            </a:r>
            <a:r>
              <a:rPr lang="en-US" dirty="0"/>
              <a:t> </a:t>
            </a:r>
            <a:r>
              <a:rPr lang="en-US" dirty="0" err="1"/>
              <a:t>của</a:t>
            </a:r>
            <a:r>
              <a:rPr lang="en-US" dirty="0"/>
              <a:t> Kernel SVM </a:t>
            </a:r>
            <a:r>
              <a:rPr lang="en-US" dirty="0" err="1"/>
              <a:t>là</a:t>
            </a:r>
            <a:r>
              <a:rPr lang="en-US" dirty="0"/>
              <a:t> </a:t>
            </a:r>
            <a:r>
              <a:rPr lang="en-US" dirty="0" err="1"/>
              <a:t>tìm</a:t>
            </a:r>
            <a:r>
              <a:rPr lang="en-US" dirty="0"/>
              <a:t> </a:t>
            </a:r>
            <a:r>
              <a:rPr lang="en-US" dirty="0" err="1"/>
              <a:t>một</a:t>
            </a:r>
            <a:r>
              <a:rPr lang="en-US" dirty="0"/>
              <a:t> </a:t>
            </a:r>
            <a:r>
              <a:rPr lang="en-US" dirty="0" err="1"/>
              <a:t>phép</a:t>
            </a:r>
            <a:r>
              <a:rPr lang="en-US" dirty="0"/>
              <a:t> </a:t>
            </a:r>
            <a:r>
              <a:rPr lang="en-US" dirty="0" err="1"/>
              <a:t>biến</a:t>
            </a:r>
            <a:r>
              <a:rPr lang="en-US" dirty="0"/>
              <a:t> </a:t>
            </a:r>
            <a:r>
              <a:rPr lang="en-US" dirty="0" err="1"/>
              <a:t>đổi</a:t>
            </a:r>
            <a:r>
              <a:rPr lang="en-US" dirty="0"/>
              <a:t> </a:t>
            </a:r>
            <a:r>
              <a:rPr lang="en-US" dirty="0" err="1"/>
              <a:t>dữ</a:t>
            </a:r>
            <a:r>
              <a:rPr lang="en-US" dirty="0"/>
              <a:t> </a:t>
            </a:r>
            <a:r>
              <a:rPr lang="en-US" dirty="0" err="1"/>
              <a:t>liệu</a:t>
            </a:r>
            <a:r>
              <a:rPr lang="en-US" dirty="0"/>
              <a:t> </a:t>
            </a:r>
            <a:r>
              <a:rPr lang="en-US" dirty="0" err="1"/>
              <a:t>từ</a:t>
            </a:r>
            <a:r>
              <a:rPr lang="en-US" dirty="0"/>
              <a:t> </a:t>
            </a:r>
            <a:r>
              <a:rPr lang="en-US" dirty="0" err="1"/>
              <a:t>không</a:t>
            </a:r>
            <a:r>
              <a:rPr lang="en-US" dirty="0"/>
              <a:t> chia </a:t>
            </a:r>
            <a:r>
              <a:rPr lang="en-US" dirty="0" err="1"/>
              <a:t>tuyến</a:t>
            </a:r>
            <a:r>
              <a:rPr lang="en-US" dirty="0"/>
              <a:t> </a:t>
            </a:r>
            <a:r>
              <a:rPr lang="en-US" dirty="0" err="1"/>
              <a:t>tính</a:t>
            </a:r>
            <a:r>
              <a:rPr lang="en-US" dirty="0"/>
              <a:t> ở </a:t>
            </a:r>
            <a:r>
              <a:rPr lang="en-US" dirty="0" err="1"/>
              <a:t>một</a:t>
            </a:r>
            <a:r>
              <a:rPr lang="en-US" dirty="0"/>
              <a:t> </a:t>
            </a:r>
            <a:r>
              <a:rPr lang="en-US" dirty="0" err="1"/>
              <a:t>không</a:t>
            </a:r>
            <a:r>
              <a:rPr lang="en-US" dirty="0"/>
              <a:t> </a:t>
            </a:r>
            <a:r>
              <a:rPr lang="en-US" dirty="0" err="1"/>
              <a:t>gian</a:t>
            </a:r>
            <a:r>
              <a:rPr lang="en-US" dirty="0"/>
              <a:t> sang </a:t>
            </a:r>
            <a:r>
              <a:rPr lang="en-US" dirty="0" err="1"/>
              <a:t>một</a:t>
            </a:r>
            <a:r>
              <a:rPr lang="en-US" dirty="0"/>
              <a:t> </a:t>
            </a:r>
            <a:r>
              <a:rPr lang="en-US" dirty="0" err="1"/>
              <a:t>không</a:t>
            </a:r>
            <a:r>
              <a:rPr lang="en-US" dirty="0"/>
              <a:t> </a:t>
            </a:r>
            <a:r>
              <a:rPr lang="en-US" dirty="0" err="1"/>
              <a:t>gian</a:t>
            </a:r>
            <a:r>
              <a:rPr lang="en-US" dirty="0"/>
              <a:t> </a:t>
            </a:r>
            <a:r>
              <a:rPr lang="en-US" dirty="0" err="1"/>
              <a:t>mới</a:t>
            </a:r>
            <a:r>
              <a:rPr lang="en-US" dirty="0"/>
              <a:t> </a:t>
            </a:r>
            <a:r>
              <a:rPr lang="en-US" dirty="0" err="1"/>
              <a:t>mà</a:t>
            </a:r>
            <a:r>
              <a:rPr lang="en-US" dirty="0"/>
              <a:t> ở </a:t>
            </a:r>
            <a:r>
              <a:rPr lang="en-US" dirty="0" err="1"/>
              <a:t>đó</a:t>
            </a:r>
            <a:r>
              <a:rPr lang="en-US" dirty="0"/>
              <a:t> </a:t>
            </a:r>
            <a:r>
              <a:rPr lang="en-US" dirty="0" err="1"/>
              <a:t>dữ</a:t>
            </a:r>
            <a:r>
              <a:rPr lang="en-US" dirty="0"/>
              <a:t> </a:t>
            </a:r>
            <a:r>
              <a:rPr lang="en-US" dirty="0" err="1"/>
              <a:t>liệu</a:t>
            </a:r>
            <a:r>
              <a:rPr lang="en-US" dirty="0"/>
              <a:t> </a:t>
            </a:r>
            <a:r>
              <a:rPr lang="en-US" dirty="0" err="1"/>
              <a:t>là</a:t>
            </a:r>
            <a:r>
              <a:rPr lang="en-US" dirty="0"/>
              <a:t> </a:t>
            </a:r>
            <a:r>
              <a:rPr lang="en-US" dirty="0" err="1"/>
              <a:t>tách</a:t>
            </a:r>
            <a:r>
              <a:rPr lang="en-US" dirty="0"/>
              <a:t> </a:t>
            </a:r>
            <a:r>
              <a:rPr lang="en-US" dirty="0" err="1"/>
              <a:t>tuyến</a:t>
            </a:r>
            <a:r>
              <a:rPr lang="en-US" dirty="0"/>
              <a:t> </a:t>
            </a:r>
            <a:r>
              <a:rPr lang="en-US" dirty="0" err="1"/>
              <a:t>tính</a:t>
            </a:r>
            <a:r>
              <a:rPr lang="en-US" dirty="0"/>
              <a:t> </a:t>
            </a:r>
            <a:r>
              <a:rPr lang="en-US" dirty="0" err="1"/>
              <a:t>hoặc</a:t>
            </a:r>
            <a:r>
              <a:rPr lang="en-US" dirty="0"/>
              <a:t> </a:t>
            </a:r>
            <a:r>
              <a:rPr lang="en-US" dirty="0" err="1"/>
              <a:t>gần</a:t>
            </a:r>
            <a:r>
              <a:rPr lang="en-US" dirty="0"/>
              <a:t> </a:t>
            </a:r>
            <a:r>
              <a:rPr lang="en-US" dirty="0" err="1"/>
              <a:t>tuyến</a:t>
            </a:r>
            <a:r>
              <a:rPr lang="en-US" dirty="0"/>
              <a:t> </a:t>
            </a:r>
            <a:r>
              <a:rPr lang="en-US" dirty="0" err="1"/>
              <a:t>tính</a:t>
            </a:r>
            <a:r>
              <a:rPr lang="en-US" dirty="0"/>
              <a:t>. Do </a:t>
            </a:r>
            <a:r>
              <a:rPr lang="en-US" dirty="0" err="1"/>
              <a:t>đó</a:t>
            </a:r>
            <a:r>
              <a:rPr lang="en-US" dirty="0"/>
              <a:t> </a:t>
            </a:r>
            <a:r>
              <a:rPr lang="en-US" dirty="0" err="1"/>
              <a:t>bài</a:t>
            </a:r>
            <a:r>
              <a:rPr lang="en-US" dirty="0"/>
              <a:t> </a:t>
            </a:r>
            <a:r>
              <a:rPr lang="en-US" dirty="0" err="1"/>
              <a:t>toán</a:t>
            </a:r>
            <a:r>
              <a:rPr lang="en-US" dirty="0"/>
              <a:t> </a:t>
            </a:r>
            <a:r>
              <a:rPr lang="en-US" dirty="0" err="1"/>
              <a:t>có</a:t>
            </a:r>
            <a:r>
              <a:rPr lang="en-US" dirty="0"/>
              <a:t> </a:t>
            </a:r>
            <a:r>
              <a:rPr lang="en-US" dirty="0" err="1"/>
              <a:t>thể</a:t>
            </a:r>
            <a:r>
              <a:rPr lang="en-US" dirty="0"/>
              <a:t> </a:t>
            </a:r>
            <a:r>
              <a:rPr lang="en-US" dirty="0" err="1"/>
              <a:t>giải</a:t>
            </a:r>
            <a:r>
              <a:rPr lang="en-US" dirty="0"/>
              <a:t> </a:t>
            </a:r>
            <a:r>
              <a:rPr lang="en-US" dirty="0" err="1"/>
              <a:t>được</a:t>
            </a:r>
            <a:r>
              <a:rPr lang="en-US" dirty="0"/>
              <a:t> </a:t>
            </a:r>
            <a:r>
              <a:rPr lang="en-US" dirty="0" err="1"/>
              <a:t>bằng</a:t>
            </a:r>
            <a:r>
              <a:rPr lang="en-US" dirty="0"/>
              <a:t> hard/soft margin SMV.</a:t>
            </a:r>
            <a:endParaRPr lang="vi-VN" dirty="0"/>
          </a:p>
          <a:p>
            <a:r>
              <a:rPr lang="en-US" dirty="0" err="1"/>
              <a:t>Nói</a:t>
            </a:r>
            <a:r>
              <a:rPr lang="en-US" dirty="0"/>
              <a:t> </a:t>
            </a:r>
            <a:r>
              <a:rPr lang="en-US" dirty="0" err="1"/>
              <a:t>một</a:t>
            </a:r>
            <a:r>
              <a:rPr lang="en-US" dirty="0"/>
              <a:t> </a:t>
            </a:r>
            <a:r>
              <a:rPr lang="en-US" dirty="0" err="1"/>
              <a:t>cách</a:t>
            </a:r>
            <a:r>
              <a:rPr lang="en-US" dirty="0"/>
              <a:t> </a:t>
            </a:r>
            <a:r>
              <a:rPr lang="en-US" dirty="0" err="1"/>
              <a:t>khác</a:t>
            </a:r>
            <a:r>
              <a:rPr lang="en-US" dirty="0"/>
              <a:t>, kernel SVM </a:t>
            </a:r>
            <a:r>
              <a:rPr lang="en-US" dirty="0" err="1"/>
              <a:t>là</a:t>
            </a:r>
            <a:r>
              <a:rPr lang="en-US" dirty="0"/>
              <a:t> </a:t>
            </a:r>
            <a:r>
              <a:rPr lang="en-US" dirty="0" err="1"/>
              <a:t>phương</a:t>
            </a:r>
            <a:r>
              <a:rPr lang="en-US" dirty="0"/>
              <a:t> </a:t>
            </a:r>
            <a:r>
              <a:rPr lang="en-US" dirty="0" err="1"/>
              <a:t>pháp</a:t>
            </a:r>
            <a:r>
              <a:rPr lang="en-US" dirty="0"/>
              <a:t> </a:t>
            </a:r>
            <a:r>
              <a:rPr lang="en-US" dirty="0" err="1"/>
              <a:t>đi</a:t>
            </a:r>
            <a:r>
              <a:rPr lang="en-US" dirty="0"/>
              <a:t> </a:t>
            </a:r>
            <a:r>
              <a:rPr lang="en-US" dirty="0" err="1"/>
              <a:t>tìm</a:t>
            </a:r>
            <a:r>
              <a:rPr lang="en-US" dirty="0"/>
              <a:t> </a:t>
            </a:r>
            <a:r>
              <a:rPr lang="en-US" dirty="0" err="1"/>
              <a:t>hàm</a:t>
            </a:r>
            <a:r>
              <a:rPr lang="en-US" dirty="0"/>
              <a:t> </a:t>
            </a:r>
            <a:r>
              <a:rPr lang="en-US" dirty="0" err="1"/>
              <a:t>biến</a:t>
            </a:r>
            <a:r>
              <a:rPr lang="en-US" dirty="0"/>
              <a:t> </a:t>
            </a:r>
            <a:r>
              <a:rPr lang="en-US" dirty="0" err="1"/>
              <a:t>đổi</a:t>
            </a:r>
            <a:r>
              <a:rPr lang="en-US" dirty="0"/>
              <a:t> </a:t>
            </a:r>
            <a:r>
              <a:rPr lang="en-US" dirty="0" err="1"/>
              <a:t>dữ</a:t>
            </a:r>
            <a:r>
              <a:rPr lang="en-US" dirty="0"/>
              <a:t> </a:t>
            </a:r>
            <a:r>
              <a:rPr lang="en-US" dirty="0" err="1"/>
              <a:t>liệu</a:t>
            </a:r>
            <a:r>
              <a:rPr lang="en-US" dirty="0"/>
              <a:t> </a:t>
            </a:r>
            <a:r>
              <a:rPr lang="en-US" b="1" dirty="0"/>
              <a:t>x </a:t>
            </a:r>
            <a:r>
              <a:rPr lang="en-US" b="1" dirty="0" err="1"/>
              <a:t>t</a:t>
            </a:r>
            <a:r>
              <a:rPr lang="en-US" dirty="0" err="1"/>
              <a:t>ừ</a:t>
            </a:r>
            <a:r>
              <a:rPr lang="en-US" dirty="0"/>
              <a:t> </a:t>
            </a:r>
            <a:r>
              <a:rPr lang="en-US" dirty="0" err="1"/>
              <a:t>không</a:t>
            </a:r>
            <a:r>
              <a:rPr lang="en-US" dirty="0"/>
              <a:t> </a:t>
            </a:r>
            <a:r>
              <a:rPr lang="en-US" dirty="0" err="1"/>
              <a:t>gian</a:t>
            </a:r>
            <a:r>
              <a:rPr lang="en-US" dirty="0"/>
              <a:t> </a:t>
            </a:r>
            <a:r>
              <a:rPr lang="en-US" dirty="0" err="1"/>
              <a:t>đặc</a:t>
            </a:r>
            <a:r>
              <a:rPr lang="en-US" dirty="0"/>
              <a:t> </a:t>
            </a:r>
            <a:r>
              <a:rPr lang="en-US" dirty="0" err="1"/>
              <a:t>trưng</a:t>
            </a:r>
            <a:r>
              <a:rPr lang="en-US" dirty="0"/>
              <a:t> ban </a:t>
            </a:r>
            <a:r>
              <a:rPr lang="en-US" dirty="0" err="1"/>
              <a:t>đầu</a:t>
            </a:r>
            <a:r>
              <a:rPr lang="en-US" dirty="0"/>
              <a:t> </a:t>
            </a:r>
            <a:r>
              <a:rPr lang="en-US" dirty="0" err="1"/>
              <a:t>thành</a:t>
            </a:r>
            <a:r>
              <a:rPr lang="en-US" dirty="0"/>
              <a:t> </a:t>
            </a:r>
            <a:r>
              <a:rPr lang="en-US" dirty="0" err="1"/>
              <a:t>dữ</a:t>
            </a:r>
            <a:r>
              <a:rPr lang="en-US" dirty="0"/>
              <a:t> </a:t>
            </a:r>
            <a:r>
              <a:rPr lang="en-US" dirty="0" err="1"/>
              <a:t>liệu</a:t>
            </a:r>
            <a:r>
              <a:rPr lang="en-US" dirty="0"/>
              <a:t> </a:t>
            </a:r>
            <a:r>
              <a:rPr lang="en-US" dirty="0" err="1"/>
              <a:t>trong</a:t>
            </a:r>
            <a:r>
              <a:rPr lang="en-US" dirty="0"/>
              <a:t> </a:t>
            </a:r>
            <a:r>
              <a:rPr lang="en-US" dirty="0" err="1"/>
              <a:t>không</a:t>
            </a:r>
            <a:r>
              <a:rPr lang="en-US" dirty="0"/>
              <a:t> </a:t>
            </a:r>
            <a:r>
              <a:rPr lang="en-US" dirty="0" err="1"/>
              <a:t>gian</a:t>
            </a:r>
            <a:r>
              <a:rPr lang="en-US" dirty="0"/>
              <a:t> </a:t>
            </a:r>
            <a:r>
              <a:rPr lang="en-US" dirty="0" err="1"/>
              <a:t>mới</a:t>
            </a:r>
            <a:r>
              <a:rPr lang="en-US" dirty="0"/>
              <a:t> </a:t>
            </a:r>
            <a:r>
              <a:rPr lang="en-US" dirty="0" err="1"/>
              <a:t>bằng</a:t>
            </a:r>
            <a:r>
              <a:rPr lang="en-US" dirty="0"/>
              <a:t> </a:t>
            </a:r>
            <a:r>
              <a:rPr lang="en-US" dirty="0" err="1"/>
              <a:t>một</a:t>
            </a:r>
            <a:r>
              <a:rPr lang="en-US" dirty="0"/>
              <a:t> </a:t>
            </a:r>
            <a:r>
              <a:rPr lang="en-US" dirty="0" err="1"/>
              <a:t>hàm</a:t>
            </a:r>
            <a:r>
              <a:rPr lang="en-US" dirty="0"/>
              <a:t> ϕ(x). </a:t>
            </a:r>
            <a:r>
              <a:rPr lang="en-US" dirty="0" err="1"/>
              <a:t>Các</a:t>
            </a:r>
            <a:r>
              <a:rPr lang="en-US" dirty="0"/>
              <a:t> </a:t>
            </a:r>
            <a:r>
              <a:rPr lang="en-US" dirty="0" err="1"/>
              <a:t>hàm</a:t>
            </a:r>
            <a:r>
              <a:rPr lang="en-US" dirty="0"/>
              <a:t> </a:t>
            </a:r>
            <a:r>
              <a:rPr lang="en-US" dirty="0" err="1"/>
              <a:t>này</a:t>
            </a:r>
            <a:r>
              <a:rPr lang="en-US" dirty="0"/>
              <a:t> </a:t>
            </a:r>
            <a:r>
              <a:rPr lang="en-US" dirty="0" err="1"/>
              <a:t>thường</a:t>
            </a:r>
            <a:r>
              <a:rPr lang="en-US" dirty="0"/>
              <a:t> </a:t>
            </a:r>
            <a:r>
              <a:rPr lang="en-US" dirty="0" err="1"/>
              <a:t>tạo</a:t>
            </a:r>
            <a:r>
              <a:rPr lang="en-US" dirty="0"/>
              <a:t> ra </a:t>
            </a:r>
            <a:r>
              <a:rPr lang="en-US" dirty="0" err="1"/>
              <a:t>dữ</a:t>
            </a:r>
            <a:r>
              <a:rPr lang="en-US" dirty="0"/>
              <a:t> </a:t>
            </a:r>
            <a:r>
              <a:rPr lang="en-US" dirty="0" err="1"/>
              <a:t>liệu</a:t>
            </a:r>
            <a:r>
              <a:rPr lang="en-US" dirty="0"/>
              <a:t> </a:t>
            </a:r>
            <a:r>
              <a:rPr lang="en-US" dirty="0" err="1"/>
              <a:t>mới</a:t>
            </a:r>
            <a:r>
              <a:rPr lang="en-US" dirty="0"/>
              <a:t> </a:t>
            </a:r>
            <a:r>
              <a:rPr lang="en-US" dirty="0" err="1"/>
              <a:t>có</a:t>
            </a:r>
            <a:r>
              <a:rPr lang="en-US" dirty="0"/>
              <a:t> </a:t>
            </a:r>
            <a:r>
              <a:rPr lang="en-US" dirty="0" err="1"/>
              <a:t>số</a:t>
            </a:r>
            <a:r>
              <a:rPr lang="en-US" dirty="0"/>
              <a:t> </a:t>
            </a:r>
            <a:r>
              <a:rPr lang="en-US" dirty="0" err="1"/>
              <a:t>chiều</a:t>
            </a:r>
            <a:r>
              <a:rPr lang="en-US" dirty="0"/>
              <a:t> </a:t>
            </a:r>
            <a:r>
              <a:rPr lang="en-US" dirty="0" err="1"/>
              <a:t>cao</a:t>
            </a:r>
            <a:r>
              <a:rPr lang="en-US" dirty="0"/>
              <a:t> </a:t>
            </a:r>
            <a:r>
              <a:rPr lang="en-US" dirty="0" err="1"/>
              <a:t>hơn</a:t>
            </a:r>
            <a:r>
              <a:rPr lang="en-US" dirty="0"/>
              <a:t> </a:t>
            </a:r>
            <a:r>
              <a:rPr lang="en-US" dirty="0" err="1"/>
              <a:t>dữ</a:t>
            </a:r>
            <a:r>
              <a:rPr lang="en-US" dirty="0"/>
              <a:t> </a:t>
            </a:r>
            <a:r>
              <a:rPr lang="en-US" dirty="0" err="1"/>
              <a:t>liệu</a:t>
            </a:r>
            <a:r>
              <a:rPr lang="en-US" dirty="0"/>
              <a:t> ban </a:t>
            </a:r>
            <a:r>
              <a:rPr lang="en-US" dirty="0" err="1"/>
              <a:t>đầu</a:t>
            </a:r>
            <a:r>
              <a:rPr lang="en-US" dirty="0"/>
              <a:t>. </a:t>
            </a:r>
            <a:endParaRPr lang="vi-VN" dirty="0"/>
          </a:p>
          <a:p>
            <a:pPr marL="0" indent="0" algn="just">
              <a:buNone/>
            </a:pPr>
            <a:endParaRPr lang="vi-VN" dirty="0"/>
          </a:p>
          <a:p>
            <a:pPr marL="0" indent="0" algn="just">
              <a:buNone/>
            </a:pPr>
            <a:endParaRPr lang="vi-VN" dirty="0"/>
          </a:p>
        </p:txBody>
      </p:sp>
      <p:pic>
        <p:nvPicPr>
          <p:cNvPr id="4" name="Picture 3">
            <a:extLst>
              <a:ext uri="{FF2B5EF4-FFF2-40B4-BE49-F238E27FC236}">
                <a16:creationId xmlns:a16="http://schemas.microsoft.com/office/drawing/2014/main" id="{10FB2FC1-70B1-49C2-9ADD-143FE619556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7497" y="869025"/>
            <a:ext cx="8346592" cy="3017175"/>
          </a:xfrm>
          <a:prstGeom prst="rect">
            <a:avLst/>
          </a:prstGeom>
          <a:noFill/>
          <a:ln>
            <a:noFill/>
          </a:ln>
        </p:spPr>
      </p:pic>
    </p:spTree>
    <p:extLst>
      <p:ext uri="{BB962C8B-B14F-4D97-AF65-F5344CB8AC3E}">
        <p14:creationId xmlns:p14="http://schemas.microsoft.com/office/powerpoint/2010/main" val="9610102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F192-7EE4-4563-9037-C45C0E7D6591}"/>
              </a:ext>
            </a:extLst>
          </p:cNvPr>
          <p:cNvSpPr>
            <a:spLocks noGrp="1"/>
          </p:cNvSpPr>
          <p:nvPr>
            <p:ph type="title"/>
          </p:nvPr>
        </p:nvSpPr>
        <p:spPr>
          <a:xfrm flipV="1">
            <a:off x="838200" y="319406"/>
            <a:ext cx="10515600" cy="45719"/>
          </a:xfrm>
        </p:spPr>
        <p:txBody>
          <a:bodyPr>
            <a:normAutofit fontScale="90000"/>
          </a:bodyPr>
          <a:lstStyle/>
          <a:p>
            <a:endParaRPr lang="vi-V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FEC923-D31E-4B35-87FA-450948DECAA8}"/>
                  </a:ext>
                </a:extLst>
              </p:cNvPr>
              <p:cNvSpPr>
                <a:spLocks noGrp="1"/>
              </p:cNvSpPr>
              <p:nvPr>
                <p:ph idx="1"/>
              </p:nvPr>
            </p:nvSpPr>
            <p:spPr>
              <a:xfrm>
                <a:off x="410817" y="365124"/>
                <a:ext cx="11343861" cy="6447155"/>
              </a:xfrm>
            </p:spPr>
            <p:txBody>
              <a:bodyPr>
                <a:normAutofit/>
              </a:bodyPr>
              <a:lstStyle/>
              <a:p>
                <a:pPr marL="0" indent="0" algn="just">
                  <a:buNone/>
                </a:pPr>
                <a:r>
                  <a:rPr lang="vi-VN" sz="2000" b="1" dirty="0"/>
                  <a:t>Cơ sở toán học của Kernel SVM</a:t>
                </a:r>
              </a:p>
              <a:p>
                <a:pPr marL="0" indent="0" algn="just">
                  <a:buNone/>
                </a:pPr>
                <a:r>
                  <a:rPr lang="vi-VN" sz="2000" dirty="0"/>
                  <a:t>Kernel SVM là phương pháp đi tìm hàm biến đổi dữ liệu X từ không gian đặc trưng ban đầu thành dữ liệu của không gian mới bằng một hàm </a:t>
                </a:r>
                <a:r>
                  <a:rPr lang="az-Cyrl-AZ" sz="2000" dirty="0"/>
                  <a:t>Ф</a:t>
                </a:r>
                <a:r>
                  <a:rPr lang="vi-VN" sz="2000" dirty="0"/>
                  <a:t>(x).</a:t>
                </a:r>
              </a:p>
              <a:p>
                <a:pPr algn="just"/>
                <a:r>
                  <a:rPr lang="vi-VN" sz="2000" dirty="0"/>
                  <a:t>Các hàm </a:t>
                </a:r>
                <a:r>
                  <a:rPr lang="az-Cyrl-AZ" sz="2000" dirty="0"/>
                  <a:t>Ф</a:t>
                </a:r>
                <a:r>
                  <a:rPr lang="vi-VN" sz="2000" dirty="0"/>
                  <a:t>(x) thường tạo ra dữ liệu có số chiều cao hơn dữ liệu ban đầu. Nếu tính toán trực tiếp chúng ta sẽ gặp vấn đề bộ nhớ và hiệu năng tính toán. Có cách tiếp cận là sử dụng các hàm Kernel để mô tả quan hệ giữa hai điểm dữ liệu trong không gian mới. Kỹ thuật này được xây dựng dựa trên quan sát về các bài toán đối ngẫu của biên cứng và mềm SVM.</a:t>
                </a:r>
              </a:p>
              <a:p>
                <a:r>
                  <a:rPr lang="en-US" dirty="0" err="1"/>
                  <a:t>Xét</a:t>
                </a:r>
                <a:r>
                  <a:rPr lang="en-US" dirty="0"/>
                  <a:t> </a:t>
                </a:r>
                <a:r>
                  <a:rPr lang="en-US" dirty="0" err="1"/>
                  <a:t>bài</a:t>
                </a:r>
                <a:r>
                  <a:rPr lang="en-US" dirty="0"/>
                  <a:t> </a:t>
                </a:r>
                <a:r>
                  <a:rPr lang="en-US" dirty="0" err="1"/>
                  <a:t>toán</a:t>
                </a:r>
                <a:r>
                  <a:rPr lang="en-US" dirty="0"/>
                  <a:t> </a:t>
                </a:r>
                <a:r>
                  <a:rPr lang="en-US" dirty="0" err="1"/>
                  <a:t>đối</a:t>
                </a:r>
                <a:r>
                  <a:rPr lang="en-US" dirty="0"/>
                  <a:t> </a:t>
                </a:r>
                <a:r>
                  <a:rPr lang="en-US" dirty="0" err="1"/>
                  <a:t>ngẫu</a:t>
                </a:r>
                <a:r>
                  <a:rPr lang="en-US" dirty="0"/>
                  <a:t> </a:t>
                </a:r>
                <a:r>
                  <a:rPr lang="en-US" dirty="0" err="1"/>
                  <a:t>trong</a:t>
                </a:r>
                <a:r>
                  <a:rPr lang="en-US" dirty="0"/>
                  <a:t> soft-margin SVM </a:t>
                </a:r>
                <a:r>
                  <a:rPr lang="en-US" dirty="0" err="1"/>
                  <a:t>cho</a:t>
                </a:r>
                <a:r>
                  <a:rPr lang="en-US" dirty="0"/>
                  <a:t> </a:t>
                </a:r>
                <a:r>
                  <a:rPr lang="en-US" dirty="0" err="1"/>
                  <a:t>dữ</a:t>
                </a:r>
                <a:r>
                  <a:rPr lang="en-US" dirty="0"/>
                  <a:t> </a:t>
                </a:r>
                <a:r>
                  <a:rPr lang="en-US" dirty="0" err="1"/>
                  <a:t>liệu</a:t>
                </a:r>
                <a:r>
                  <a:rPr lang="en-US" dirty="0"/>
                  <a:t> </a:t>
                </a:r>
                <a:r>
                  <a:rPr lang="en-US" dirty="0" err="1"/>
                  <a:t>gần</a:t>
                </a:r>
                <a:r>
                  <a:rPr lang="en-US" dirty="0"/>
                  <a:t> </a:t>
                </a:r>
                <a:r>
                  <a:rPr lang="en-US" dirty="0" err="1"/>
                  <a:t>tách</a:t>
                </a:r>
                <a:r>
                  <a:rPr lang="en-US" dirty="0"/>
                  <a:t> </a:t>
                </a:r>
                <a:r>
                  <a:rPr lang="en-US" dirty="0" err="1"/>
                  <a:t>được</a:t>
                </a:r>
                <a:r>
                  <a:rPr lang="en-US" dirty="0"/>
                  <a:t> </a:t>
                </a:r>
                <a:r>
                  <a:rPr lang="en-US" dirty="0" err="1"/>
                  <a:t>tuyến</a:t>
                </a:r>
                <a:r>
                  <a:rPr lang="en-US" dirty="0"/>
                  <a:t> </a:t>
                </a:r>
                <a:r>
                  <a:rPr lang="en-US" dirty="0" err="1"/>
                  <a:t>tính</a:t>
                </a:r>
                <a:r>
                  <a:rPr lang="en-US" dirty="0"/>
                  <a:t> (linearly separable):λ</a:t>
                </a:r>
                <a:endParaRPr lang="vi-VN" dirty="0"/>
              </a:p>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λ</m:t>
                      </m:r>
                      <m:r>
                        <a:rPr lang="en-US" i="1">
                          <a:latin typeface="Cambria Math" panose="02040503050406030204" pitchFamily="18" charset="0"/>
                        </a:rPr>
                        <m:t>=</m:t>
                      </m:r>
                      <m:func>
                        <m:funcPr>
                          <m:ctrlPr>
                            <a:rPr lang="vi-VN"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vi-VN" i="1">
                                  <a:latin typeface="Cambria Math" panose="02040503050406030204" pitchFamily="18" charset="0"/>
                                </a:rPr>
                              </m:ctrlPr>
                            </m:funcPr>
                            <m:fName>
                              <m:limLow>
                                <m:limLowPr>
                                  <m:ctrlPr>
                                    <a:rPr lang="vi-VN" i="1">
                                      <a:latin typeface="Cambria Math" panose="02040503050406030204" pitchFamily="18" charset="0"/>
                                    </a:rPr>
                                  </m:ctrlPr>
                                </m:limLowPr>
                                <m:e>
                                  <m:r>
                                    <m:rPr>
                                      <m:sty m:val="p"/>
                                    </m:rPr>
                                    <a:rPr lang="en-US">
                                      <a:latin typeface="Cambria Math" panose="02040503050406030204" pitchFamily="18" charset="0"/>
                                    </a:rPr>
                                    <m:t>max</m:t>
                                  </m:r>
                                </m:e>
                                <m:lim>
                                  <m:r>
                                    <m:rPr>
                                      <m:sty m:val="p"/>
                                    </m:rPr>
                                    <a:rPr lang="en-US">
                                      <a:latin typeface="Cambria Math" panose="02040503050406030204" pitchFamily="18" charset="0"/>
                                    </a:rPr>
                                    <m:t>λ</m:t>
                                  </m:r>
                                </m:lim>
                              </m:limLow>
                            </m:fName>
                            <m:e>
                              <m:nary>
                                <m:naryPr>
                                  <m:chr m:val="∑"/>
                                  <m:limLoc m:val="undOvr"/>
                                  <m:ctrlPr>
                                    <a:rPr lang="vi-VN" i="1">
                                      <a:latin typeface="Cambria Math" panose="02040503050406030204" pitchFamily="18" charset="0"/>
                                    </a:rPr>
                                  </m:ctrlPr>
                                </m:naryPr>
                                <m:sub>
                                  <m: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vi-VN"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𝑛</m:t>
                                      </m:r>
                                    </m:sub>
                                  </m:sSub>
                                </m:e>
                              </m:nary>
                              <m:r>
                                <a:rPr lang="en-US" i="1">
                                  <a:latin typeface="Cambria Math" panose="02040503050406030204" pitchFamily="18" charset="0"/>
                                </a:rPr>
                                <m:t>−</m:t>
                              </m:r>
                              <m:f>
                                <m:fPr>
                                  <m:ctrlPr>
                                    <a:rPr lang="vi-VN"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func>
                        </m:e>
                      </m:func>
                      <m:nary>
                        <m:naryPr>
                          <m:chr m:val="∑"/>
                          <m:limLoc m:val="undOvr"/>
                          <m:ctrlPr>
                            <a:rPr lang="vi-VN" i="1">
                              <a:latin typeface="Cambria Math" panose="02040503050406030204" pitchFamily="18" charset="0"/>
                            </a:rPr>
                          </m:ctrlPr>
                        </m:naryPr>
                        <m:sub>
                          <m: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rPr>
                            <m:t>𝑁</m:t>
                          </m:r>
                        </m:sup>
                        <m:e>
                          <m:nary>
                            <m:naryPr>
                              <m:chr m:val="∑"/>
                              <m:limLoc m:val="undOvr"/>
                              <m:ctrlPr>
                                <a:rPr lang="vi-VN" i="1">
                                  <a:latin typeface="Cambria Math" panose="02040503050406030204" pitchFamily="18" charset="0"/>
                                </a:rPr>
                              </m:ctrlPr>
                            </m:naryPr>
                            <m:sub>
                              <m:r>
                                <a:rPr lang="en-US" i="1">
                                  <a:latin typeface="Cambria Math" panose="02040503050406030204" pitchFamily="18" charset="0"/>
                                </a:rPr>
                                <m:t>𝑚</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vi-VN"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𝑛</m:t>
                                  </m:r>
                                </m:sub>
                              </m:sSub>
                              <m:sSub>
                                <m:sSubPr>
                                  <m:ctrlPr>
                                    <a:rPr lang="vi-VN"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𝑚</m:t>
                                  </m:r>
                                </m:sub>
                              </m:sSub>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𝑚</m:t>
                                  </m:r>
                                </m:sub>
                              </m:sSub>
                              <m:sSubSup>
                                <m:sSubSupPr>
                                  <m:ctrlPr>
                                    <a:rPr lang="vi-VN"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𝑇</m:t>
                                  </m:r>
                                </m:sup>
                              </m:sSubSup>
                              <m:sSub>
                                <m:sSubPr>
                                  <m:ctrlPr>
                                    <a:rPr lang="vi-V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𝑚</m:t>
                                  </m:r>
                                </m:sub>
                              </m:sSub>
                            </m:e>
                          </m:nary>
                        </m:e>
                      </m:nary>
                      <m:r>
                        <a:rPr lang="en-US" i="1">
                          <a:latin typeface="Cambria Math" panose="02040503050406030204" pitchFamily="18" charset="0"/>
                        </a:rPr>
                        <m:t>            (1)</m:t>
                      </m:r>
                    </m:oMath>
                  </m:oMathPara>
                </a14:m>
                <a:endParaRPr lang="vi-VN" dirty="0"/>
              </a:p>
              <a:p>
                <a:r>
                  <a:rPr lang="en-US" dirty="0"/>
                  <a:t>			</a:t>
                </a:r>
                <a:r>
                  <a:rPr lang="en-US" dirty="0" err="1"/>
                  <a:t>thỏa</a:t>
                </a:r>
                <a:r>
                  <a:rPr lang="en-US" dirty="0"/>
                  <a:t> </a:t>
                </a:r>
                <a:r>
                  <a:rPr lang="en-US" dirty="0" err="1"/>
                  <a:t>mãn</a:t>
                </a:r>
                <a:r>
                  <a:rPr lang="en-US" dirty="0"/>
                  <a:t> </a:t>
                </a:r>
                <a14:m>
                  <m:oMath xmlns:m="http://schemas.openxmlformats.org/officeDocument/2006/math">
                    <m:nary>
                      <m:naryPr>
                        <m:chr m:val="∑"/>
                        <m:limLoc m:val="undOvr"/>
                        <m:ctrlPr>
                          <a:rPr lang="vi-VN" i="1">
                            <a:latin typeface="Cambria Math" panose="02040503050406030204" pitchFamily="18" charset="0"/>
                          </a:rPr>
                        </m:ctrlPr>
                      </m:naryPr>
                      <m:sub>
                        <m: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vi-VN"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𝑛</m:t>
                            </m:r>
                          </m:sub>
                        </m:sSub>
                        <m:r>
                          <a:rPr lang="en-US" i="1">
                            <a:latin typeface="Cambria Math" panose="02040503050406030204" pitchFamily="18" charset="0"/>
                          </a:rPr>
                          <m:t> </m:t>
                        </m:r>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=0</m:t>
                        </m:r>
                      </m:e>
                    </m:nary>
                  </m:oMath>
                </a14:m>
                <a:r>
                  <a:rPr lang="en-US" dirty="0"/>
                  <a:t>  </a:t>
                </a:r>
                <a:endParaRPr lang="vi-VN" dirty="0"/>
              </a:p>
              <a:p>
                <a:r>
                  <a:rPr lang="en-US" dirty="0"/>
                  <a:t>			</a:t>
                </a:r>
                <a14:m>
                  <m:oMath xmlns:m="http://schemas.openxmlformats.org/officeDocument/2006/math">
                    <m:r>
                      <a:rPr lang="en-US" i="1">
                        <a:latin typeface="Cambria Math" panose="02040503050406030204" pitchFamily="18" charset="0"/>
                      </a:rPr>
                      <m:t>0≤</m:t>
                    </m:r>
                    <m:sSub>
                      <m:sSubPr>
                        <m:ctrlPr>
                          <a:rPr lang="vi-VN"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  </m:t>
                    </m:r>
                    <m:r>
                      <a:rPr lang="en-US" i="1">
                        <a:latin typeface="Cambria Math" panose="02040503050406030204" pitchFamily="18" charset="0"/>
                      </a:rPr>
                      <m:t>𝑛</m:t>
                    </m:r>
                    <m:r>
                      <a:rPr lang="en-US" i="1">
                        <a:latin typeface="Cambria Math" panose="02040503050406030204" pitchFamily="18" charset="0"/>
                      </a:rPr>
                      <m:t>=1,2,…,</m:t>
                    </m:r>
                    <m:r>
                      <a:rPr lang="en-US" i="1">
                        <a:latin typeface="Cambria Math" panose="02040503050406030204" pitchFamily="18" charset="0"/>
                      </a:rPr>
                      <m:t>𝑁</m:t>
                    </m:r>
                    <m:r>
                      <a:rPr lang="en-US" i="1">
                        <a:latin typeface="Cambria Math" panose="02040503050406030204" pitchFamily="18" charset="0"/>
                      </a:rPr>
                      <m:t> </m:t>
                    </m:r>
                  </m:oMath>
                </a14:m>
                <a:endParaRPr lang="vi-VN" dirty="0"/>
              </a:p>
              <a:p>
                <a:pPr algn="just"/>
                <a:r>
                  <a:rPr lang="en-US" dirty="0" err="1"/>
                  <a:t>Trong</a:t>
                </a:r>
                <a:r>
                  <a:rPr lang="en-US" dirty="0"/>
                  <a:t> </a:t>
                </a:r>
                <a:r>
                  <a:rPr lang="en-US" dirty="0" err="1"/>
                  <a:t>đó</a:t>
                </a:r>
                <a:r>
                  <a:rPr lang="en-US" dirty="0"/>
                  <a:t> N </a:t>
                </a:r>
                <a:r>
                  <a:rPr lang="en-US" dirty="0" err="1"/>
                  <a:t>là</a:t>
                </a:r>
                <a:r>
                  <a:rPr lang="en-US" dirty="0"/>
                  <a:t> </a:t>
                </a:r>
                <a:r>
                  <a:rPr lang="en-US" dirty="0" err="1"/>
                  <a:t>số</a:t>
                </a:r>
                <a:r>
                  <a:rPr lang="en-US" dirty="0"/>
                  <a:t> </a:t>
                </a:r>
                <a:r>
                  <a:rPr lang="en-US" dirty="0" err="1"/>
                  <a:t>điểm</a:t>
                </a:r>
                <a:r>
                  <a:rPr lang="en-US" dirty="0"/>
                  <a:t> </a:t>
                </a:r>
                <a:r>
                  <a:rPr lang="en-US" dirty="0" err="1"/>
                  <a:t>dữ</a:t>
                </a:r>
                <a:r>
                  <a:rPr lang="en-US" dirty="0"/>
                  <a:t> </a:t>
                </a:r>
                <a:r>
                  <a:rPr lang="en-US" dirty="0" err="1"/>
                  <a:t>liệu</a:t>
                </a:r>
                <a:r>
                  <a:rPr lang="en-US" dirty="0"/>
                  <a:t>; </a:t>
                </a:r>
                <a14:m>
                  <m:oMath xmlns:m="http://schemas.openxmlformats.org/officeDocument/2006/math">
                    <m:sSub>
                      <m:sSubPr>
                        <m:ctrlPr>
                          <a:rPr lang="vi-V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𝑚</m:t>
                        </m:r>
                      </m:sub>
                    </m:sSub>
                  </m:oMath>
                </a14:m>
                <a:r>
                  <a:rPr lang="en-US" dirty="0"/>
                  <a:t> </a:t>
                </a:r>
                <a:r>
                  <a:rPr lang="en-US" dirty="0" err="1"/>
                  <a:t>là</a:t>
                </a:r>
                <a:r>
                  <a:rPr lang="en-US" dirty="0"/>
                  <a:t> vector </a:t>
                </a:r>
                <a:r>
                  <a:rPr lang="en-US" dirty="0" err="1"/>
                  <a:t>đặc</a:t>
                </a:r>
                <a:r>
                  <a:rPr lang="en-US" dirty="0"/>
                  <a:t> </a:t>
                </a:r>
                <a:r>
                  <a:rPr lang="en-US" dirty="0" err="1"/>
                  <a:t>trưng</a:t>
                </a:r>
                <a:r>
                  <a:rPr lang="en-US" dirty="0"/>
                  <a:t> </a:t>
                </a:r>
                <a:r>
                  <a:rPr lang="en-US" dirty="0" err="1"/>
                  <a:t>của</a:t>
                </a:r>
                <a:r>
                  <a:rPr lang="en-US" dirty="0"/>
                  <a:t> </a:t>
                </a:r>
                <a:r>
                  <a:rPr lang="en-US" dirty="0" err="1"/>
                  <a:t>dữ</a:t>
                </a:r>
                <a:r>
                  <a:rPr lang="en-US" dirty="0"/>
                  <a:t> </a:t>
                </a:r>
                <a:r>
                  <a:rPr lang="en-US" dirty="0" err="1"/>
                  <a:t>liệu</a:t>
                </a:r>
                <a:r>
                  <a:rPr lang="en-US" dirty="0"/>
                  <a:t> </a:t>
                </a:r>
                <a:r>
                  <a:rPr lang="en-US" dirty="0" err="1"/>
                  <a:t>thứ</a:t>
                </a:r>
                <a:r>
                  <a:rPr lang="en-US" dirty="0"/>
                  <a:t> m </a:t>
                </a:r>
                <a:r>
                  <a:rPr lang="en-US" dirty="0" err="1"/>
                  <a:t>trong</a:t>
                </a:r>
                <a:r>
                  <a:rPr lang="en-US" dirty="0"/>
                  <a:t> </a:t>
                </a:r>
                <a:r>
                  <a:rPr lang="en-US" dirty="0" err="1"/>
                  <a:t>tập</a:t>
                </a:r>
                <a:r>
                  <a:rPr lang="en-US" dirty="0"/>
                  <a:t> </a:t>
                </a:r>
                <a:r>
                  <a:rPr lang="en-US" dirty="0" err="1"/>
                  <a:t>huấn</a:t>
                </a:r>
                <a:r>
                  <a:rPr lang="en-US" dirty="0"/>
                  <a:t> </a:t>
                </a:r>
                <a:r>
                  <a:rPr lang="en-US" dirty="0" err="1"/>
                  <a:t>luyện</a:t>
                </a:r>
                <a:r>
                  <a:rPr lang="en-US" dirty="0"/>
                  <a:t>. </a:t>
                </a:r>
                <a14:m>
                  <m:oMath xmlns:m="http://schemas.openxmlformats.org/officeDocument/2006/math">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𝑚</m:t>
                        </m:r>
                      </m:sub>
                    </m:sSub>
                  </m:oMath>
                </a14:m>
                <a:r>
                  <a:rPr lang="en-US" dirty="0"/>
                  <a:t> </a:t>
                </a:r>
                <a:r>
                  <a:rPr lang="en-US" dirty="0" err="1"/>
                  <a:t>là</a:t>
                </a:r>
                <a:r>
                  <a:rPr lang="en-US" dirty="0"/>
                  <a:t> </a:t>
                </a:r>
                <a:r>
                  <a:rPr lang="en-US" dirty="0" err="1"/>
                  <a:t>nhãn</a:t>
                </a:r>
                <a:r>
                  <a:rPr lang="en-US" dirty="0"/>
                  <a:t> </a:t>
                </a:r>
                <a:r>
                  <a:rPr lang="en-US" dirty="0" err="1"/>
                  <a:t>của</a:t>
                </a:r>
                <a:r>
                  <a:rPr lang="en-US" dirty="0"/>
                  <a:t> </a:t>
                </a:r>
                <a:r>
                  <a:rPr lang="en-US" dirty="0" err="1"/>
                  <a:t>dữ</a:t>
                </a:r>
                <a:r>
                  <a:rPr lang="en-US" dirty="0"/>
                  <a:t> </a:t>
                </a:r>
                <a:r>
                  <a:rPr lang="en-US" dirty="0" err="1"/>
                  <a:t>liệu</a:t>
                </a:r>
                <a:r>
                  <a:rPr lang="en-US" dirty="0"/>
                  <a:t> </a:t>
                </a:r>
                <a:r>
                  <a:rPr lang="en-US" dirty="0" err="1"/>
                  <a:t>thứ</a:t>
                </a:r>
                <a:r>
                  <a:rPr lang="en-US" dirty="0"/>
                  <a:t> m </a:t>
                </a:r>
                <a:r>
                  <a:rPr lang="en-US" dirty="0" err="1"/>
                  <a:t>và</a:t>
                </a:r>
                <a:r>
                  <a:rPr lang="en-US" dirty="0"/>
                  <a:t> </a:t>
                </a:r>
                <a:r>
                  <a:rPr lang="en-US" dirty="0" err="1"/>
                  <a:t>có</a:t>
                </a:r>
                <a:r>
                  <a:rPr lang="en-US" dirty="0"/>
                  <a:t> </a:t>
                </a:r>
                <a:r>
                  <a:rPr lang="en-US" dirty="0" err="1"/>
                  <a:t>giá</a:t>
                </a:r>
                <a:r>
                  <a:rPr lang="en-US" dirty="0"/>
                  <a:t> </a:t>
                </a:r>
                <a:r>
                  <a:rPr lang="en-US" dirty="0" err="1"/>
                  <a:t>trị</a:t>
                </a:r>
                <a:r>
                  <a:rPr lang="en-US" dirty="0"/>
                  <a:t> </a:t>
                </a:r>
                <a:r>
                  <a:rPr lang="en-US" dirty="0" err="1"/>
                  <a:t>bằng</a:t>
                </a:r>
                <a:r>
                  <a:rPr lang="en-US" dirty="0"/>
                  <a:t> 1 hay -1. </a:t>
                </a:r>
                <a14:m>
                  <m:oMath xmlns:m="http://schemas.openxmlformats.org/officeDocument/2006/math">
                    <m:sSub>
                      <m:sSubPr>
                        <m:ctrlPr>
                          <a:rPr lang="vi-VN"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𝑛</m:t>
                        </m:r>
                      </m:sub>
                    </m:sSub>
                  </m:oMath>
                </a14:m>
                <a:r>
                  <a:rPr lang="en-US" dirty="0"/>
                  <a:t> </a:t>
                </a:r>
                <a:r>
                  <a:rPr lang="en-US" dirty="0" err="1"/>
                  <a:t>là</a:t>
                </a:r>
                <a:r>
                  <a:rPr lang="en-US" dirty="0"/>
                  <a:t> </a:t>
                </a:r>
                <a:r>
                  <a:rPr lang="en-US" dirty="0" err="1"/>
                  <a:t>nhân</a:t>
                </a:r>
                <a:r>
                  <a:rPr lang="en-US" dirty="0"/>
                  <a:t> </a:t>
                </a:r>
                <a:r>
                  <a:rPr lang="en-US" dirty="0" err="1"/>
                  <a:t>tử</a:t>
                </a:r>
                <a:r>
                  <a:rPr lang="en-US" dirty="0"/>
                  <a:t> Lagrange, C </a:t>
                </a:r>
                <a:r>
                  <a:rPr lang="en-US" dirty="0" err="1"/>
                  <a:t>là</a:t>
                </a:r>
                <a:r>
                  <a:rPr lang="en-US" dirty="0"/>
                  <a:t> </a:t>
                </a:r>
                <a:r>
                  <a:rPr lang="en-US" dirty="0" err="1"/>
                  <a:t>hằng</a:t>
                </a:r>
                <a:r>
                  <a:rPr lang="en-US" dirty="0"/>
                  <a:t> </a:t>
                </a:r>
                <a:r>
                  <a:rPr lang="en-US" dirty="0" err="1"/>
                  <a:t>số</a:t>
                </a:r>
                <a:r>
                  <a:rPr lang="en-US" dirty="0"/>
                  <a:t> </a:t>
                </a:r>
                <a:r>
                  <a:rPr lang="en-US" dirty="0" err="1"/>
                  <a:t>dương</a:t>
                </a:r>
                <a:r>
                  <a:rPr lang="en-US" dirty="0"/>
                  <a:t> </a:t>
                </a:r>
                <a:r>
                  <a:rPr lang="en-US" dirty="0" err="1"/>
                  <a:t>chỉ</a:t>
                </a:r>
                <a:r>
                  <a:rPr lang="en-US" dirty="0"/>
                  <a:t> chi </a:t>
                </a:r>
                <a:r>
                  <a:rPr lang="en-US" dirty="0" err="1"/>
                  <a:t>phí</a:t>
                </a:r>
                <a:r>
                  <a:rPr lang="en-US" dirty="0"/>
                  <a:t>.</a:t>
                </a:r>
                <a:endParaRPr lang="vi-VN" sz="2000" dirty="0"/>
              </a:p>
            </p:txBody>
          </p:sp>
        </mc:Choice>
        <mc:Fallback xmlns="">
          <p:sp>
            <p:nvSpPr>
              <p:cNvPr id="3" name="Content Placeholder 2">
                <a:extLst>
                  <a:ext uri="{FF2B5EF4-FFF2-40B4-BE49-F238E27FC236}">
                    <a16:creationId xmlns:a16="http://schemas.microsoft.com/office/drawing/2014/main" id="{ECFEC923-D31E-4B35-87FA-450948DECAA8}"/>
                  </a:ext>
                </a:extLst>
              </p:cNvPr>
              <p:cNvSpPr>
                <a:spLocks noGrp="1" noRot="1" noChangeAspect="1" noMove="1" noResize="1" noEditPoints="1" noAdjustHandles="1" noChangeArrowheads="1" noChangeShapeType="1" noTextEdit="1"/>
              </p:cNvSpPr>
              <p:nvPr>
                <p:ph idx="1"/>
              </p:nvPr>
            </p:nvSpPr>
            <p:spPr>
              <a:xfrm>
                <a:off x="410817" y="365124"/>
                <a:ext cx="11343861" cy="6447155"/>
              </a:xfrm>
              <a:blipFill>
                <a:blip r:embed="rId2"/>
                <a:stretch>
                  <a:fillRect l="-699" t="-473" r="-699"/>
                </a:stretch>
              </a:blipFill>
            </p:spPr>
            <p:txBody>
              <a:bodyPr/>
              <a:lstStyle/>
              <a:p>
                <a:r>
                  <a:rPr lang="vi-VN">
                    <a:noFill/>
                  </a:rPr>
                  <a:t> </a:t>
                </a:r>
              </a:p>
            </p:txBody>
          </p:sp>
        </mc:Fallback>
      </mc:AlternateContent>
    </p:spTree>
    <p:extLst>
      <p:ext uri="{BB962C8B-B14F-4D97-AF65-F5344CB8AC3E}">
        <p14:creationId xmlns:p14="http://schemas.microsoft.com/office/powerpoint/2010/main" val="3691598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F192-7EE4-4563-9037-C45C0E7D6591}"/>
              </a:ext>
            </a:extLst>
          </p:cNvPr>
          <p:cNvSpPr>
            <a:spLocks noGrp="1"/>
          </p:cNvSpPr>
          <p:nvPr>
            <p:ph type="title"/>
          </p:nvPr>
        </p:nvSpPr>
        <p:spPr>
          <a:xfrm flipV="1">
            <a:off x="838200" y="319406"/>
            <a:ext cx="10515600" cy="45719"/>
          </a:xfrm>
        </p:spPr>
        <p:txBody>
          <a:bodyPr>
            <a:normAutofit fontScale="90000"/>
          </a:bodyPr>
          <a:lstStyle/>
          <a:p>
            <a:endParaRPr lang="vi-V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FEC923-D31E-4B35-87FA-450948DECAA8}"/>
                  </a:ext>
                </a:extLst>
              </p:cNvPr>
              <p:cNvSpPr>
                <a:spLocks noGrp="1"/>
              </p:cNvSpPr>
              <p:nvPr>
                <p:ph idx="1"/>
              </p:nvPr>
            </p:nvSpPr>
            <p:spPr>
              <a:xfrm>
                <a:off x="410817" y="365124"/>
                <a:ext cx="11343861" cy="6447155"/>
              </a:xfrm>
            </p:spPr>
            <p:txBody>
              <a:bodyPr>
                <a:normAutofit/>
              </a:bodyPr>
              <a:lstStyle/>
              <a:p>
                <a:r>
                  <a:rPr lang="en-US" dirty="0"/>
                  <a:t>Sau </a:t>
                </a:r>
                <a:r>
                  <a:rPr lang="en-US" dirty="0" err="1"/>
                  <a:t>khi</a:t>
                </a:r>
                <a:r>
                  <a:rPr lang="en-US" dirty="0"/>
                  <a:t> </a:t>
                </a:r>
                <a:r>
                  <a:rPr lang="en-US" dirty="0" err="1"/>
                  <a:t>giải</a:t>
                </a:r>
                <a:r>
                  <a:rPr lang="en-US" dirty="0"/>
                  <a:t> </a:t>
                </a:r>
                <a:r>
                  <a:rPr lang="en-US" dirty="0" err="1"/>
                  <a:t>được</a:t>
                </a:r>
                <a:r>
                  <a:rPr lang="en-US" dirty="0"/>
                  <a:t> λ </a:t>
                </a:r>
                <a:r>
                  <a:rPr lang="en-US" dirty="0" err="1"/>
                  <a:t>cho</a:t>
                </a:r>
                <a:r>
                  <a:rPr lang="en-US" dirty="0"/>
                  <a:t> </a:t>
                </a:r>
                <a:r>
                  <a:rPr lang="en-US" dirty="0" err="1"/>
                  <a:t>bài</a:t>
                </a:r>
                <a:r>
                  <a:rPr lang="en-US" dirty="0"/>
                  <a:t> </a:t>
                </a:r>
                <a:r>
                  <a:rPr lang="en-US" dirty="0" err="1"/>
                  <a:t>toán</a:t>
                </a:r>
                <a:r>
                  <a:rPr lang="en-US" dirty="0"/>
                  <a:t> (1), </a:t>
                </a:r>
                <a:r>
                  <a:rPr lang="en-US" dirty="0" err="1"/>
                  <a:t>nhãn</a:t>
                </a:r>
                <a:r>
                  <a:rPr lang="en-US" dirty="0"/>
                  <a:t> </a:t>
                </a:r>
                <a:r>
                  <a:rPr lang="en-US" dirty="0" err="1"/>
                  <a:t>của</a:t>
                </a:r>
                <a:r>
                  <a:rPr lang="en-US" dirty="0"/>
                  <a:t> </a:t>
                </a:r>
                <a:r>
                  <a:rPr lang="en-US" dirty="0" err="1"/>
                  <a:t>một</a:t>
                </a:r>
                <a:r>
                  <a:rPr lang="en-US" dirty="0"/>
                  <a:t> </a:t>
                </a:r>
                <a:r>
                  <a:rPr lang="en-US" dirty="0" err="1"/>
                  <a:t>điểm</a:t>
                </a:r>
                <a:r>
                  <a:rPr lang="en-US" dirty="0"/>
                  <a:t> </a:t>
                </a:r>
                <a:r>
                  <a:rPr lang="en-US" dirty="0" err="1"/>
                  <a:t>dữ</a:t>
                </a:r>
                <a:r>
                  <a:rPr lang="en-US" dirty="0"/>
                  <a:t> </a:t>
                </a:r>
                <a:r>
                  <a:rPr lang="en-US" dirty="0" err="1"/>
                  <a:t>liệu</a:t>
                </a:r>
                <a:r>
                  <a:rPr lang="en-US" dirty="0"/>
                  <a:t> </a:t>
                </a:r>
                <a:r>
                  <a:rPr lang="en-US" dirty="0" err="1"/>
                  <a:t>mới</a:t>
                </a:r>
                <a:r>
                  <a:rPr lang="en-US" dirty="0"/>
                  <a:t> </a:t>
                </a:r>
                <a:r>
                  <a:rPr lang="en-US" dirty="0" err="1"/>
                  <a:t>sẽ</a:t>
                </a:r>
                <a:r>
                  <a:rPr lang="en-US" dirty="0"/>
                  <a:t> </a:t>
                </a:r>
                <a:r>
                  <a:rPr lang="en-US" dirty="0" err="1"/>
                  <a:t>được</a:t>
                </a:r>
                <a:r>
                  <a:rPr lang="en-US" dirty="0"/>
                  <a:t> </a:t>
                </a:r>
                <a:r>
                  <a:rPr lang="en-US" dirty="0" err="1"/>
                  <a:t>xác</a:t>
                </a:r>
                <a:r>
                  <a:rPr lang="en-US" dirty="0"/>
                  <a:t> </a:t>
                </a:r>
                <a:r>
                  <a:rPr lang="en-US" dirty="0" err="1"/>
                  <a:t>định</a:t>
                </a:r>
                <a:r>
                  <a:rPr lang="en-US" dirty="0"/>
                  <a:t> </a:t>
                </a:r>
                <a:r>
                  <a:rPr lang="en-US" dirty="0" err="1"/>
                  <a:t>bởi</a:t>
                </a:r>
                <a:r>
                  <a:rPr lang="en-US" dirty="0"/>
                  <a:t>:</a:t>
                </a:r>
                <a:endParaRPr lang="vi-VN"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𝑐𝑙𝑎𝑠𝑠</m:t>
                      </m:r>
                      <m:d>
                        <m:dPr>
                          <m:ctrlPr>
                            <a:rPr lang="vi-VN"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𝑠𝑖𝑔𝑛</m:t>
                      </m:r>
                      <m:r>
                        <a:rPr lang="en-US" i="1">
                          <a:latin typeface="Cambria Math" panose="02040503050406030204" pitchFamily="18" charset="0"/>
                        </a:rPr>
                        <m:t> </m:t>
                      </m:r>
                      <m:d>
                        <m:dPr>
                          <m:begChr m:val="{"/>
                          <m:endChr m:val="}"/>
                          <m:ctrlPr>
                            <a:rPr lang="vi-VN" i="1">
                              <a:latin typeface="Cambria Math" panose="02040503050406030204" pitchFamily="18" charset="0"/>
                            </a:rPr>
                          </m:ctrlPr>
                        </m:dPr>
                        <m:e>
                          <m:nary>
                            <m:naryPr>
                              <m:chr m:val="∑"/>
                              <m:limLoc m:val="undOvr"/>
                              <m:supHide m:val="on"/>
                              <m:ctrlPr>
                                <a:rPr lang="vi-VN" i="1">
                                  <a:latin typeface="Cambria Math" panose="02040503050406030204" pitchFamily="18" charset="0"/>
                                </a:rPr>
                              </m:ctrlPr>
                            </m:naryPr>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𝑆</m:t>
                              </m:r>
                            </m:sub>
                            <m:sup/>
                            <m:e>
                              <m:sSub>
                                <m:sSubPr>
                                  <m:ctrlPr>
                                    <a:rPr lang="vi-VN"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𝑚</m:t>
                                  </m:r>
                                </m:sub>
                              </m:sSub>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𝑚</m:t>
                                  </m:r>
                                </m:sub>
                              </m:sSub>
                            </m:e>
                          </m:nary>
                          <m:sSubSup>
                            <m:sSubSupPr>
                              <m:ctrlPr>
                                <a:rPr lang="vi-VN"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𝑚</m:t>
                              </m:r>
                            </m:sub>
                            <m:sup>
                              <m:r>
                                <a:rPr lang="en-US" i="1">
                                  <a:latin typeface="Cambria Math" panose="02040503050406030204" pitchFamily="18" charset="0"/>
                                </a:rPr>
                                <m:t>𝑇</m:t>
                              </m:r>
                            </m:sup>
                          </m:sSubSup>
                          <m:r>
                            <a:rPr lang="en-US" i="1">
                              <a:latin typeface="Cambria Math" panose="02040503050406030204" pitchFamily="18" charset="0"/>
                            </a:rPr>
                            <m:t>𝑥</m:t>
                          </m:r>
                          <m:r>
                            <a:rPr lang="en-US" i="1">
                              <a:latin typeface="Cambria Math" panose="02040503050406030204" pitchFamily="18" charset="0"/>
                            </a:rPr>
                            <m:t>+</m:t>
                          </m:r>
                          <m:f>
                            <m:fPr>
                              <m:ctrlPr>
                                <a:rPr lang="vi-VN" i="1">
                                  <a:latin typeface="Cambria Math" panose="02040503050406030204" pitchFamily="18" charset="0"/>
                                </a:rPr>
                              </m:ctrlPr>
                            </m:fPr>
                            <m:num>
                              <m:r>
                                <a:rPr lang="en-US" i="1">
                                  <a:latin typeface="Cambria Math" panose="02040503050406030204" pitchFamily="18" charset="0"/>
                                </a:rPr>
                                <m:t>1</m:t>
                              </m:r>
                            </m:num>
                            <m:den>
                              <m:sSub>
                                <m:sSubPr>
                                  <m:ctrlPr>
                                    <a:rPr lang="vi-VN"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𝑀</m:t>
                                  </m:r>
                                </m:sub>
                              </m:sSub>
                            </m:den>
                          </m:f>
                          <m:nary>
                            <m:naryPr>
                              <m:chr m:val="∑"/>
                              <m:limLoc m:val="undOvr"/>
                              <m:supHide m:val="on"/>
                              <m:ctrlPr>
                                <a:rPr lang="vi-VN" i="1">
                                  <a:latin typeface="Cambria Math" panose="02040503050406030204" pitchFamily="18" charset="0"/>
                                </a:rPr>
                              </m:ctrlPr>
                            </m:naryPr>
                            <m:sub>
                              <m:r>
                                <a:rPr lang="en-US" i="1">
                                  <a:latin typeface="Cambria Math" panose="02040503050406030204" pitchFamily="18" charset="0"/>
                                </a:rPr>
                                <m:t>𝑛</m:t>
                              </m:r>
                              <m:r>
                                <a:rPr lang="en-US" i="1">
                                  <a:latin typeface="Cambria Math" panose="02040503050406030204" pitchFamily="18" charset="0"/>
                                </a:rPr>
                                <m:t>𝜖</m:t>
                              </m:r>
                              <m:r>
                                <a:rPr lang="en-US" i="1">
                                  <a:latin typeface="Cambria Math" panose="02040503050406030204" pitchFamily="18" charset="0"/>
                                </a:rPr>
                                <m:t>𝑀</m:t>
                              </m:r>
                            </m:sub>
                            <m:sup/>
                            <m:e>
                              <m:d>
                                <m:dPr>
                                  <m:ctrlPr>
                                    <a:rPr lang="vi-VN" i="1">
                                      <a:latin typeface="Cambria Math" panose="02040503050406030204" pitchFamily="18" charset="0"/>
                                    </a:rPr>
                                  </m:ctrlPr>
                                </m:dPr>
                                <m:e>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nary>
                                    <m:naryPr>
                                      <m:chr m:val="∑"/>
                                      <m:limLoc m:val="undOvr"/>
                                      <m:supHide m:val="on"/>
                                      <m:ctrlPr>
                                        <a:rPr lang="vi-VN" i="1">
                                          <a:latin typeface="Cambria Math" panose="02040503050406030204" pitchFamily="18" charset="0"/>
                                        </a:rPr>
                                      </m:ctrlPr>
                                    </m:naryPr>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𝑆</m:t>
                                      </m:r>
                                    </m:sub>
                                    <m:sup/>
                                    <m:e>
                                      <m:sSub>
                                        <m:sSubPr>
                                          <m:ctrlPr>
                                            <a:rPr lang="vi-VN"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𝑚</m:t>
                                          </m:r>
                                        </m:sub>
                                      </m:sSub>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𝑚</m:t>
                                          </m:r>
                                        </m:sub>
                                      </m:sSub>
                                      <m:sSubSup>
                                        <m:sSubSupPr>
                                          <m:ctrlPr>
                                            <a:rPr lang="vi-VN"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𝑚</m:t>
                                          </m:r>
                                        </m:sub>
                                        <m:sup>
                                          <m:r>
                                            <a:rPr lang="en-US" i="1">
                                              <a:latin typeface="Cambria Math" panose="02040503050406030204" pitchFamily="18" charset="0"/>
                                            </a:rPr>
                                            <m:t>𝑇</m:t>
                                          </m:r>
                                        </m:sup>
                                      </m:sSubSup>
                                      <m:sSub>
                                        <m:sSubPr>
                                          <m:ctrlPr>
                                            <a:rPr lang="vi-V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nary>
                                  <m:r>
                                    <a:rPr lang="en-US" i="1">
                                      <a:latin typeface="Cambria Math" panose="02040503050406030204" pitchFamily="18" charset="0"/>
                                    </a:rPr>
                                    <m:t> </m:t>
                                  </m:r>
                                </m:e>
                              </m:d>
                            </m:e>
                          </m:nary>
                        </m:e>
                      </m:d>
                    </m:oMath>
                  </m:oMathPara>
                </a14:m>
                <a:endParaRPr lang="vi-VN" dirty="0"/>
              </a:p>
              <a:p>
                <a:pPr algn="just"/>
                <a:r>
                  <a:rPr lang="en-US" dirty="0" err="1"/>
                  <a:t>Trong</a:t>
                </a:r>
                <a:r>
                  <a:rPr lang="en-US" dirty="0"/>
                  <a:t> </a:t>
                </a:r>
                <a:r>
                  <a:rPr lang="en-US" dirty="0" err="1"/>
                  <a:t>đó</a:t>
                </a:r>
                <a:r>
                  <a:rPr lang="en-US" dirty="0"/>
                  <a:t> M= {n: 0 &lt; </a:t>
                </a:r>
                <a14:m>
                  <m:oMath xmlns:m="http://schemas.openxmlformats.org/officeDocument/2006/math">
                    <m:sSub>
                      <m:sSubPr>
                        <m:ctrlPr>
                          <a:rPr lang="vi-VN"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𝑛</m:t>
                        </m:r>
                      </m:sub>
                    </m:sSub>
                    <m:r>
                      <a:rPr lang="en-US" i="1">
                        <a:latin typeface="Cambria Math" panose="02040503050406030204" pitchFamily="18" charset="0"/>
                      </a:rPr>
                      <m:t>&lt;</m:t>
                    </m:r>
                    <m:r>
                      <a:rPr lang="en-US" i="1">
                        <a:latin typeface="Cambria Math" panose="02040503050406030204" pitchFamily="18" charset="0"/>
                      </a:rPr>
                      <m:t>𝐶</m:t>
                    </m:r>
                    <m:r>
                      <a:rPr lang="en-US" i="1">
                        <a:latin typeface="Cambria Math" panose="02040503050406030204" pitchFamily="18" charset="0"/>
                      </a:rPr>
                      <m:t>}</m:t>
                    </m:r>
                  </m:oMath>
                </a14:m>
                <a:r>
                  <a:rPr lang="en-US" dirty="0"/>
                  <a:t> </a:t>
                </a:r>
                <a:r>
                  <a:rPr lang="en-US" dirty="0" err="1"/>
                  <a:t>là</a:t>
                </a:r>
                <a:r>
                  <a:rPr lang="en-US" dirty="0"/>
                  <a:t> </a:t>
                </a:r>
                <a:r>
                  <a:rPr lang="en-US" dirty="0" err="1"/>
                  <a:t>tập</a:t>
                </a:r>
                <a:r>
                  <a:rPr lang="en-US" dirty="0"/>
                  <a:t> </a:t>
                </a:r>
                <a:r>
                  <a:rPr lang="en-US" dirty="0" err="1"/>
                  <a:t>hợp</a:t>
                </a:r>
                <a:r>
                  <a:rPr lang="en-US" dirty="0"/>
                  <a:t> </a:t>
                </a:r>
                <a:r>
                  <a:rPr lang="en-US" dirty="0" err="1"/>
                  <a:t>những</a:t>
                </a:r>
                <a:r>
                  <a:rPr lang="en-US" dirty="0"/>
                  <a:t> </a:t>
                </a:r>
                <a:r>
                  <a:rPr lang="en-US" dirty="0" err="1"/>
                  <a:t>điểm</a:t>
                </a:r>
                <a:r>
                  <a:rPr lang="en-US" dirty="0"/>
                  <a:t> </a:t>
                </a:r>
                <a:r>
                  <a:rPr lang="en-US" dirty="0" err="1"/>
                  <a:t>nằm</a:t>
                </a:r>
                <a:r>
                  <a:rPr lang="en-US" dirty="0"/>
                  <a:t> </a:t>
                </a:r>
                <a:r>
                  <a:rPr lang="en-US" dirty="0" err="1"/>
                  <a:t>trên</a:t>
                </a:r>
                <a:r>
                  <a:rPr lang="en-US" dirty="0"/>
                  <a:t> margin; S = {n: 0 &lt; </a:t>
                </a:r>
                <a14:m>
                  <m:oMath xmlns:m="http://schemas.openxmlformats.org/officeDocument/2006/math">
                    <m:sSub>
                      <m:sSubPr>
                        <m:ctrlPr>
                          <a:rPr lang="vi-VN"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𝑛</m:t>
                        </m:r>
                      </m:sub>
                    </m:sSub>
                    <m:r>
                      <a:rPr lang="en-US" i="1">
                        <a:latin typeface="Cambria Math" panose="02040503050406030204" pitchFamily="18" charset="0"/>
                      </a:rPr>
                      <m:t>}</m:t>
                    </m:r>
                  </m:oMath>
                </a14:m>
                <a:r>
                  <a:rPr lang="en-US" dirty="0"/>
                  <a:t> </a:t>
                </a:r>
                <a:r>
                  <a:rPr lang="en-US" dirty="0" err="1"/>
                  <a:t>là</a:t>
                </a:r>
                <a:r>
                  <a:rPr lang="en-US" dirty="0"/>
                  <a:t> </a:t>
                </a:r>
                <a:r>
                  <a:rPr lang="en-US" dirty="0" err="1"/>
                  <a:t>tập</a:t>
                </a:r>
                <a:r>
                  <a:rPr lang="en-US" dirty="0"/>
                  <a:t> </a:t>
                </a:r>
                <a:r>
                  <a:rPr lang="en-US" dirty="0" err="1"/>
                  <a:t>hợp</a:t>
                </a:r>
                <a:r>
                  <a:rPr lang="en-US" dirty="0"/>
                  <a:t> </a:t>
                </a:r>
                <a:r>
                  <a:rPr lang="en-US" dirty="0" err="1"/>
                  <a:t>các</a:t>
                </a:r>
                <a:r>
                  <a:rPr lang="en-US" dirty="0"/>
                  <a:t> </a:t>
                </a:r>
                <a:r>
                  <a:rPr lang="en-US" i="1" dirty="0"/>
                  <a:t>support vector</a:t>
                </a:r>
                <a:r>
                  <a:rPr lang="en-US" dirty="0"/>
                  <a:t> (vector </a:t>
                </a:r>
                <a:r>
                  <a:rPr lang="en-US" dirty="0" err="1"/>
                  <a:t>hỗ</a:t>
                </a:r>
                <a:r>
                  <a:rPr lang="en-US" dirty="0"/>
                  <a:t> </a:t>
                </a:r>
                <a:r>
                  <a:rPr lang="en-US" dirty="0" err="1"/>
                  <a:t>trợ</a:t>
                </a:r>
                <a:r>
                  <a:rPr lang="en-US" dirty="0"/>
                  <a:t>), </a:t>
                </a:r>
                <a14:m>
                  <m:oMath xmlns:m="http://schemas.openxmlformats.org/officeDocument/2006/math">
                    <m:sSub>
                      <m:sSubPr>
                        <m:ctrlPr>
                          <a:rPr lang="vi-VN"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𝑀</m:t>
                        </m:r>
                      </m:sub>
                    </m:sSub>
                  </m:oMath>
                </a14:m>
                <a:r>
                  <a:rPr lang="en-US" dirty="0"/>
                  <a:t> </a:t>
                </a:r>
                <a:r>
                  <a:rPr lang="en-US" dirty="0" err="1"/>
                  <a:t>là</a:t>
                </a:r>
                <a:r>
                  <a:rPr lang="en-US" dirty="0"/>
                  <a:t> </a:t>
                </a:r>
                <a:r>
                  <a:rPr lang="en-US" dirty="0" err="1"/>
                  <a:t>số</a:t>
                </a:r>
                <a:r>
                  <a:rPr lang="en-US" dirty="0"/>
                  <a:t> </a:t>
                </a:r>
                <a:r>
                  <a:rPr lang="en-US" dirty="0" err="1"/>
                  <a:t>phần</a:t>
                </a:r>
                <a:r>
                  <a:rPr lang="en-US" dirty="0"/>
                  <a:t> </a:t>
                </a:r>
                <a:r>
                  <a:rPr lang="en-US" dirty="0" err="1"/>
                  <a:t>tử</a:t>
                </a:r>
                <a:r>
                  <a:rPr lang="en-US" dirty="0"/>
                  <a:t> </a:t>
                </a:r>
                <a:r>
                  <a:rPr lang="en-US" dirty="0" err="1"/>
                  <a:t>của</a:t>
                </a:r>
                <a:r>
                  <a:rPr lang="en-US" dirty="0"/>
                  <a:t> M.</a:t>
                </a:r>
                <a:endParaRPr lang="vi-VN" dirty="0"/>
              </a:p>
              <a:p>
                <a:pPr algn="just"/>
                <a:r>
                  <a:rPr lang="en-US" dirty="0" err="1"/>
                  <a:t>Giả</a:t>
                </a:r>
                <a:r>
                  <a:rPr lang="en-US" dirty="0"/>
                  <a:t> </a:t>
                </a:r>
                <a:r>
                  <a:rPr lang="en-US" dirty="0" err="1"/>
                  <a:t>sử</a:t>
                </a:r>
                <a:r>
                  <a:rPr lang="en-US" dirty="0"/>
                  <a:t> </a:t>
                </a:r>
                <a:r>
                  <a:rPr lang="en-US" dirty="0" err="1"/>
                  <a:t>có</a:t>
                </a:r>
                <a:r>
                  <a:rPr lang="en-US" dirty="0"/>
                  <a:t> </a:t>
                </a:r>
                <a:r>
                  <a:rPr lang="en-US" dirty="0" err="1"/>
                  <a:t>thể</a:t>
                </a:r>
                <a:r>
                  <a:rPr lang="en-US" dirty="0"/>
                  <a:t> </a:t>
                </a:r>
                <a:r>
                  <a:rPr lang="en-US" dirty="0" err="1"/>
                  <a:t>tìm</a:t>
                </a:r>
                <a:r>
                  <a:rPr lang="en-US" dirty="0"/>
                  <a:t> </a:t>
                </a:r>
                <a:r>
                  <a:rPr lang="en-US" dirty="0" err="1"/>
                  <a:t>được</a:t>
                </a:r>
                <a:r>
                  <a:rPr lang="en-US" dirty="0"/>
                  <a:t> </a:t>
                </a:r>
                <a:r>
                  <a:rPr lang="en-US" dirty="0" err="1"/>
                  <a:t>một</a:t>
                </a:r>
                <a:r>
                  <a:rPr lang="en-US" dirty="0"/>
                  <a:t> </a:t>
                </a:r>
                <a:r>
                  <a:rPr lang="en-US" dirty="0" err="1"/>
                  <a:t>hàm</a:t>
                </a:r>
                <a:r>
                  <a:rPr lang="en-US" dirty="0"/>
                  <a:t> ϕ(.) </a:t>
                </a:r>
                <a:r>
                  <a:rPr lang="en-US" dirty="0" err="1"/>
                  <a:t>sao</a:t>
                </a:r>
                <a:r>
                  <a:rPr lang="en-US" dirty="0"/>
                  <a:t> </a:t>
                </a:r>
                <a:r>
                  <a:rPr lang="en-US" dirty="0" err="1"/>
                  <a:t>cho</a:t>
                </a:r>
                <a:r>
                  <a:rPr lang="en-US" dirty="0"/>
                  <a:t> </a:t>
                </a:r>
                <a:r>
                  <a:rPr lang="en-US" dirty="0" err="1"/>
                  <a:t>mỗi</a:t>
                </a:r>
                <a:r>
                  <a:rPr lang="en-US" dirty="0"/>
                  <a:t> </a:t>
                </a:r>
                <a:r>
                  <a:rPr lang="en-US" dirty="0" err="1"/>
                  <a:t>điểm</a:t>
                </a:r>
                <a:r>
                  <a:rPr lang="en-US" dirty="0"/>
                  <a:t> </a:t>
                </a:r>
                <a:r>
                  <a:rPr lang="en-US" dirty="0" err="1"/>
                  <a:t>dữ</a:t>
                </a:r>
                <a:r>
                  <a:rPr lang="en-US" dirty="0"/>
                  <a:t> </a:t>
                </a:r>
                <a:r>
                  <a:rPr lang="en-US" dirty="0" err="1"/>
                  <a:t>liệu</a:t>
                </a:r>
                <a:r>
                  <a:rPr lang="en-US" dirty="0"/>
                  <a:t> x </a:t>
                </a:r>
                <a:r>
                  <a:rPr lang="en-US" dirty="0" err="1"/>
                  <a:t>biến</a:t>
                </a:r>
                <a:r>
                  <a:rPr lang="en-US" dirty="0"/>
                  <a:t> </a:t>
                </a:r>
                <a:r>
                  <a:rPr lang="en-US" dirty="0" err="1"/>
                  <a:t>đổi</a:t>
                </a:r>
                <a:r>
                  <a:rPr lang="en-US" dirty="0"/>
                  <a:t> </a:t>
                </a:r>
                <a:r>
                  <a:rPr lang="en-US" dirty="0" err="1"/>
                  <a:t>thành</a:t>
                </a:r>
                <a:r>
                  <a:rPr lang="en-US" dirty="0"/>
                  <a:t> </a:t>
                </a:r>
                <a:r>
                  <a:rPr lang="en-US" dirty="0" err="1"/>
                  <a:t>điểm</a:t>
                </a:r>
                <a:r>
                  <a:rPr lang="en-US" dirty="0"/>
                  <a:t> </a:t>
                </a:r>
                <a:r>
                  <a:rPr lang="en-US" dirty="0" err="1"/>
                  <a:t>dữ</a:t>
                </a:r>
                <a:r>
                  <a:rPr lang="en-US" dirty="0"/>
                  <a:t> </a:t>
                </a:r>
                <a:r>
                  <a:rPr lang="en-US" dirty="0" err="1"/>
                  <a:t>liệu</a:t>
                </a:r>
                <a:r>
                  <a:rPr lang="en-US" dirty="0"/>
                  <a:t> ϕ(x) </a:t>
                </a:r>
                <a:r>
                  <a:rPr lang="en-US" dirty="0" err="1"/>
                  <a:t>và</a:t>
                </a:r>
                <a:r>
                  <a:rPr lang="en-US" dirty="0"/>
                  <a:t> </a:t>
                </a:r>
                <a:r>
                  <a:rPr lang="en-US" dirty="0" err="1"/>
                  <a:t>trong</a:t>
                </a:r>
                <a:r>
                  <a:rPr lang="en-US" dirty="0"/>
                  <a:t> </a:t>
                </a:r>
                <a:r>
                  <a:rPr lang="en-US" dirty="0" err="1"/>
                  <a:t>không</a:t>
                </a:r>
                <a:r>
                  <a:rPr lang="en-US" dirty="0"/>
                  <a:t> </a:t>
                </a:r>
                <a:r>
                  <a:rPr lang="en-US" dirty="0" err="1"/>
                  <a:t>gian</a:t>
                </a:r>
                <a:r>
                  <a:rPr lang="en-US" dirty="0"/>
                  <a:t> </a:t>
                </a:r>
                <a:r>
                  <a:rPr lang="en-US" dirty="0" err="1"/>
                  <a:t>mới</a:t>
                </a:r>
                <a:r>
                  <a:rPr lang="en-US" dirty="0"/>
                  <a:t> </a:t>
                </a:r>
                <a:r>
                  <a:rPr lang="en-US" dirty="0" err="1"/>
                  <a:t>này</a:t>
                </a:r>
                <a:r>
                  <a:rPr lang="en-US" dirty="0"/>
                  <a:t> </a:t>
                </a:r>
                <a:r>
                  <a:rPr lang="en-US" dirty="0" err="1"/>
                  <a:t>dữ</a:t>
                </a:r>
                <a:r>
                  <a:rPr lang="en-US" dirty="0"/>
                  <a:t> </a:t>
                </a:r>
                <a:r>
                  <a:rPr lang="en-US" dirty="0" err="1"/>
                  <a:t>liệu</a:t>
                </a:r>
                <a:r>
                  <a:rPr lang="en-US" dirty="0"/>
                  <a:t> </a:t>
                </a:r>
                <a:r>
                  <a:rPr lang="en-US" dirty="0" err="1"/>
                  <a:t>trở</a:t>
                </a:r>
                <a:r>
                  <a:rPr lang="en-US" dirty="0"/>
                  <a:t> </a:t>
                </a:r>
                <a:r>
                  <a:rPr lang="en-US" dirty="0" err="1"/>
                  <a:t>nên</a:t>
                </a:r>
                <a:r>
                  <a:rPr lang="en-US" dirty="0"/>
                  <a:t> </a:t>
                </a:r>
                <a:r>
                  <a:rPr lang="en-US" dirty="0" err="1"/>
                  <a:t>gần</a:t>
                </a:r>
                <a:r>
                  <a:rPr lang="en-US" dirty="0"/>
                  <a:t> </a:t>
                </a:r>
                <a:r>
                  <a:rPr lang="en-US" dirty="0" err="1"/>
                  <a:t>phân</a:t>
                </a:r>
                <a:r>
                  <a:rPr lang="en-US" dirty="0"/>
                  <a:t> </a:t>
                </a:r>
                <a:r>
                  <a:rPr lang="en-US" dirty="0" err="1"/>
                  <a:t>tách</a:t>
                </a:r>
                <a:r>
                  <a:rPr lang="en-US" dirty="0"/>
                  <a:t> </a:t>
                </a:r>
                <a:r>
                  <a:rPr lang="en-US" dirty="0" err="1"/>
                  <a:t>tuyến</a:t>
                </a:r>
                <a:r>
                  <a:rPr lang="en-US" dirty="0"/>
                  <a:t> </a:t>
                </a:r>
                <a:r>
                  <a:rPr lang="en-US" dirty="0" err="1"/>
                  <a:t>tính</a:t>
                </a:r>
                <a:r>
                  <a:rPr lang="en-US" dirty="0"/>
                  <a:t> </a:t>
                </a:r>
                <a:r>
                  <a:rPr lang="en-US" dirty="0" err="1"/>
                  <a:t>và</a:t>
                </a:r>
                <a:r>
                  <a:rPr lang="en-US" dirty="0"/>
                  <a:t> </a:t>
                </a:r>
                <a:r>
                  <a:rPr lang="en-US" dirty="0" err="1"/>
                  <a:t>vì</a:t>
                </a:r>
                <a:r>
                  <a:rPr lang="en-US" dirty="0"/>
                  <a:t> </a:t>
                </a:r>
                <a:r>
                  <a:rPr lang="en-US" dirty="0" err="1"/>
                  <a:t>vậy</a:t>
                </a:r>
                <a:r>
                  <a:rPr lang="en-US" dirty="0"/>
                  <a:t> </a:t>
                </a:r>
                <a:r>
                  <a:rPr lang="en-US" dirty="0" err="1"/>
                  <a:t>nghiệm</a:t>
                </a:r>
                <a:r>
                  <a:rPr lang="en-US" dirty="0"/>
                  <a:t> </a:t>
                </a:r>
                <a:r>
                  <a:rPr lang="en-US" dirty="0" err="1"/>
                  <a:t>của</a:t>
                </a:r>
                <a:r>
                  <a:rPr lang="en-US" dirty="0"/>
                  <a:t> </a:t>
                </a:r>
                <a:r>
                  <a:rPr lang="en-US" dirty="0" err="1"/>
                  <a:t>bài</a:t>
                </a:r>
                <a:r>
                  <a:rPr lang="en-US" dirty="0"/>
                  <a:t> </a:t>
                </a:r>
                <a:r>
                  <a:rPr lang="en-US" dirty="0" err="1"/>
                  <a:t>toán</a:t>
                </a:r>
                <a:r>
                  <a:rPr lang="en-US" dirty="0"/>
                  <a:t> soft margin </a:t>
                </a:r>
                <a:r>
                  <a:rPr lang="en-US" dirty="0" err="1"/>
                  <a:t>sẽ</a:t>
                </a:r>
                <a:r>
                  <a:rPr lang="en-US" dirty="0"/>
                  <a:t> </a:t>
                </a:r>
                <a:r>
                  <a:rPr lang="en-US" dirty="0" err="1"/>
                  <a:t>cho</a:t>
                </a:r>
                <a:r>
                  <a:rPr lang="en-US" dirty="0"/>
                  <a:t> </a:t>
                </a:r>
                <a:r>
                  <a:rPr lang="en-US" dirty="0" err="1"/>
                  <a:t>bộ</a:t>
                </a:r>
                <a:r>
                  <a:rPr lang="en-US" dirty="0"/>
                  <a:t> </a:t>
                </a:r>
                <a:r>
                  <a:rPr lang="en-US" dirty="0" err="1"/>
                  <a:t>phân</a:t>
                </a:r>
                <a:r>
                  <a:rPr lang="en-US" dirty="0"/>
                  <a:t> </a:t>
                </a:r>
                <a:r>
                  <a:rPr lang="en-US" dirty="0" err="1"/>
                  <a:t>lớp</a:t>
                </a:r>
                <a:r>
                  <a:rPr lang="en-US" dirty="0"/>
                  <a:t> </a:t>
                </a:r>
                <a:r>
                  <a:rPr lang="en-US" dirty="0" err="1"/>
                  <a:t>tốt</a:t>
                </a:r>
                <a:r>
                  <a:rPr lang="en-US" dirty="0"/>
                  <a:t>.</a:t>
                </a:r>
                <a:endParaRPr lang="vi-VN" dirty="0"/>
              </a:p>
              <a:p>
                <a:r>
                  <a:rPr lang="en-US" dirty="0" err="1"/>
                  <a:t>Trong</a:t>
                </a:r>
                <a:r>
                  <a:rPr lang="en-US" dirty="0"/>
                  <a:t> </a:t>
                </a:r>
                <a:r>
                  <a:rPr lang="en-US" dirty="0" err="1"/>
                  <a:t>không</a:t>
                </a:r>
                <a:r>
                  <a:rPr lang="en-US" dirty="0"/>
                  <a:t> </a:t>
                </a:r>
                <a:r>
                  <a:rPr lang="en-US" dirty="0" err="1"/>
                  <a:t>gian</a:t>
                </a:r>
                <a:r>
                  <a:rPr lang="en-US" dirty="0"/>
                  <a:t> </a:t>
                </a:r>
                <a:r>
                  <a:rPr lang="en-US" dirty="0" err="1"/>
                  <a:t>mới</a:t>
                </a:r>
                <a:r>
                  <a:rPr lang="en-US" dirty="0"/>
                  <a:t> </a:t>
                </a:r>
                <a:r>
                  <a:rPr lang="en-US" dirty="0" err="1"/>
                  <a:t>bài</a:t>
                </a:r>
                <a:r>
                  <a:rPr lang="en-US" dirty="0"/>
                  <a:t> </a:t>
                </a:r>
                <a:r>
                  <a:rPr lang="en-US" dirty="0" err="1"/>
                  <a:t>toán</a:t>
                </a:r>
                <a:r>
                  <a:rPr lang="en-US" dirty="0"/>
                  <a:t> (1) </a:t>
                </a:r>
                <a:r>
                  <a:rPr lang="en-US" dirty="0" err="1"/>
                  <a:t>trở</a:t>
                </a:r>
                <a:r>
                  <a:rPr lang="en-US" dirty="0"/>
                  <a:t> </a:t>
                </a:r>
                <a:r>
                  <a:rPr lang="en-US" dirty="0" err="1"/>
                  <a:t>thành</a:t>
                </a:r>
                <a:r>
                  <a:rPr lang="en-US" dirty="0"/>
                  <a:t>:</a:t>
                </a:r>
                <a:endParaRPr lang="vi-VN" dirty="0"/>
              </a:p>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λ</m:t>
                      </m:r>
                      <m:r>
                        <a:rPr lang="en-US" i="1">
                          <a:latin typeface="Cambria Math" panose="02040503050406030204" pitchFamily="18" charset="0"/>
                        </a:rPr>
                        <m:t>=</m:t>
                      </m:r>
                      <m:func>
                        <m:funcPr>
                          <m:ctrlPr>
                            <a:rPr lang="vi-VN"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vi-VN" i="1">
                                  <a:latin typeface="Cambria Math" panose="02040503050406030204" pitchFamily="18" charset="0"/>
                                </a:rPr>
                              </m:ctrlPr>
                            </m:funcPr>
                            <m:fName>
                              <m:limLow>
                                <m:limLowPr>
                                  <m:ctrlPr>
                                    <a:rPr lang="vi-VN" i="1">
                                      <a:latin typeface="Cambria Math" panose="02040503050406030204" pitchFamily="18" charset="0"/>
                                    </a:rPr>
                                  </m:ctrlPr>
                                </m:limLowPr>
                                <m:e>
                                  <m:r>
                                    <m:rPr>
                                      <m:sty m:val="p"/>
                                    </m:rPr>
                                    <a:rPr lang="en-US">
                                      <a:latin typeface="Cambria Math" panose="02040503050406030204" pitchFamily="18" charset="0"/>
                                    </a:rPr>
                                    <m:t>max</m:t>
                                  </m:r>
                                </m:e>
                                <m:lim>
                                  <m:r>
                                    <m:rPr>
                                      <m:sty m:val="p"/>
                                    </m:rPr>
                                    <a:rPr lang="en-US">
                                      <a:latin typeface="Cambria Math" panose="02040503050406030204" pitchFamily="18" charset="0"/>
                                    </a:rPr>
                                    <m:t>λ</m:t>
                                  </m:r>
                                </m:lim>
                              </m:limLow>
                            </m:fName>
                            <m:e>
                              <m:nary>
                                <m:naryPr>
                                  <m:chr m:val="∑"/>
                                  <m:limLoc m:val="undOvr"/>
                                  <m:ctrlPr>
                                    <a:rPr lang="vi-VN" i="1">
                                      <a:latin typeface="Cambria Math" panose="02040503050406030204" pitchFamily="18" charset="0"/>
                                    </a:rPr>
                                  </m:ctrlPr>
                                </m:naryPr>
                                <m:sub>
                                  <m: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vi-VN"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𝑛</m:t>
                                      </m:r>
                                    </m:sub>
                                  </m:sSub>
                                </m:e>
                              </m:nary>
                              <m:r>
                                <a:rPr lang="en-US" i="1">
                                  <a:latin typeface="Cambria Math" panose="02040503050406030204" pitchFamily="18" charset="0"/>
                                </a:rPr>
                                <m:t>−</m:t>
                              </m:r>
                              <m:f>
                                <m:fPr>
                                  <m:ctrlPr>
                                    <a:rPr lang="vi-VN"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func>
                        </m:e>
                      </m:func>
                      <m:nary>
                        <m:naryPr>
                          <m:chr m:val="∑"/>
                          <m:limLoc m:val="undOvr"/>
                          <m:ctrlPr>
                            <a:rPr lang="vi-VN" i="1">
                              <a:latin typeface="Cambria Math" panose="02040503050406030204" pitchFamily="18" charset="0"/>
                            </a:rPr>
                          </m:ctrlPr>
                        </m:naryPr>
                        <m:sub>
                          <m: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rPr>
                            <m:t>𝑁</m:t>
                          </m:r>
                        </m:sup>
                        <m:e>
                          <m:nary>
                            <m:naryPr>
                              <m:chr m:val="∑"/>
                              <m:limLoc m:val="undOvr"/>
                              <m:ctrlPr>
                                <a:rPr lang="vi-VN" i="1">
                                  <a:latin typeface="Cambria Math" panose="02040503050406030204" pitchFamily="18" charset="0"/>
                                </a:rPr>
                              </m:ctrlPr>
                            </m:naryPr>
                            <m:sub>
                              <m:r>
                                <a:rPr lang="en-US" i="1">
                                  <a:latin typeface="Cambria Math" panose="02040503050406030204" pitchFamily="18" charset="0"/>
                                </a:rPr>
                                <m:t>𝑚</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vi-VN"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𝑛</m:t>
                                  </m:r>
                                </m:sub>
                              </m:sSub>
                              <m:sSub>
                                <m:sSubPr>
                                  <m:ctrlPr>
                                    <a:rPr lang="vi-VN"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𝑚</m:t>
                                  </m:r>
                                </m:sub>
                              </m:sSub>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𝑚</m:t>
                                  </m:r>
                                </m:sub>
                              </m:sSub>
                              <m:r>
                                <m:rPr>
                                  <m:sty m:val="p"/>
                                </m:rPr>
                                <a:rPr lang="en-US">
                                  <a:latin typeface="Cambria Math" panose="02040503050406030204" pitchFamily="18" charset="0"/>
                                </a:rPr>
                                <m:t>ϕ</m:t>
                              </m:r>
                              <m:r>
                                <a:rPr lang="en-US">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sSup>
                                <m:sSupPr>
                                  <m:ctrlPr>
                                    <a:rPr lang="vi-VN"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𝑇</m:t>
                                  </m:r>
                                </m:sup>
                              </m:sSup>
                              <m:r>
                                <m:rPr>
                                  <m:sty m:val="p"/>
                                </m:rPr>
                                <a:rPr lang="en-US">
                                  <a:latin typeface="Cambria Math" panose="02040503050406030204" pitchFamily="18" charset="0"/>
                                </a:rPr>
                                <m:t>ϕ</m:t>
                              </m:r>
                              <m:r>
                                <a:rPr lang="en-US">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𝑚</m:t>
                                  </m:r>
                                </m:sub>
                              </m:sSub>
                              <m:r>
                                <a:rPr lang="en-US" i="1">
                                  <a:latin typeface="Cambria Math" panose="02040503050406030204" pitchFamily="18" charset="0"/>
                                </a:rPr>
                                <m:t>)</m:t>
                              </m:r>
                            </m:e>
                          </m:nary>
                        </m:e>
                      </m:nary>
                      <m:r>
                        <a:rPr lang="en-US" i="1">
                          <a:latin typeface="Cambria Math" panose="02040503050406030204" pitchFamily="18" charset="0"/>
                        </a:rPr>
                        <m:t>            (2)</m:t>
                      </m:r>
                    </m:oMath>
                  </m:oMathPara>
                </a14:m>
                <a:endParaRPr lang="vi-VN" dirty="0"/>
              </a:p>
              <a:p>
                <a:r>
                  <a:rPr lang="en-US" dirty="0"/>
                  <a:t>		</a:t>
                </a:r>
                <a:r>
                  <a:rPr lang="en-US" dirty="0" err="1"/>
                  <a:t>thỏa</a:t>
                </a:r>
                <a:r>
                  <a:rPr lang="en-US" dirty="0"/>
                  <a:t> </a:t>
                </a:r>
                <a:r>
                  <a:rPr lang="en-US" dirty="0" err="1"/>
                  <a:t>mãn</a:t>
                </a:r>
                <a:r>
                  <a:rPr lang="en-US" dirty="0"/>
                  <a:t> </a:t>
                </a:r>
                <a14:m>
                  <m:oMath xmlns:m="http://schemas.openxmlformats.org/officeDocument/2006/math">
                    <m:nary>
                      <m:naryPr>
                        <m:chr m:val="∑"/>
                        <m:limLoc m:val="undOvr"/>
                        <m:ctrlPr>
                          <a:rPr lang="vi-VN" i="1">
                            <a:latin typeface="Cambria Math" panose="02040503050406030204" pitchFamily="18" charset="0"/>
                          </a:rPr>
                        </m:ctrlPr>
                      </m:naryPr>
                      <m:sub>
                        <m: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vi-VN"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𝑛</m:t>
                            </m:r>
                          </m:sub>
                        </m:sSub>
                        <m:r>
                          <a:rPr lang="en-US" i="1">
                            <a:latin typeface="Cambria Math" panose="02040503050406030204" pitchFamily="18" charset="0"/>
                          </a:rPr>
                          <m:t> </m:t>
                        </m:r>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=0</m:t>
                        </m:r>
                      </m:e>
                    </m:nary>
                  </m:oMath>
                </a14:m>
                <a:r>
                  <a:rPr lang="en-US" dirty="0"/>
                  <a:t>  </a:t>
                </a:r>
                <a:endParaRPr lang="vi-VN" dirty="0"/>
              </a:p>
              <a:p>
                <a:r>
                  <a:rPr lang="en-US" dirty="0"/>
                  <a:t>		</a:t>
                </a:r>
                <a14:m>
                  <m:oMath xmlns:m="http://schemas.openxmlformats.org/officeDocument/2006/math">
                    <m:r>
                      <a:rPr lang="en-US" i="1">
                        <a:latin typeface="Cambria Math" panose="02040503050406030204" pitchFamily="18" charset="0"/>
                      </a:rPr>
                      <m:t>0≤</m:t>
                    </m:r>
                    <m:sSub>
                      <m:sSubPr>
                        <m:ctrlPr>
                          <a:rPr lang="vi-VN"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  </m:t>
                    </m:r>
                    <m:r>
                      <a:rPr lang="en-US" i="1">
                        <a:latin typeface="Cambria Math" panose="02040503050406030204" pitchFamily="18" charset="0"/>
                      </a:rPr>
                      <m:t>𝑛</m:t>
                    </m:r>
                    <m:r>
                      <a:rPr lang="en-US" i="1">
                        <a:latin typeface="Cambria Math" panose="02040503050406030204" pitchFamily="18" charset="0"/>
                      </a:rPr>
                      <m:t>=1,2,…,</m:t>
                    </m:r>
                    <m:r>
                      <a:rPr lang="en-US" i="1">
                        <a:latin typeface="Cambria Math" panose="02040503050406030204" pitchFamily="18" charset="0"/>
                      </a:rPr>
                      <m:t>𝑁</m:t>
                    </m:r>
                    <m:r>
                      <a:rPr lang="en-US" i="1">
                        <a:latin typeface="Cambria Math" panose="02040503050406030204" pitchFamily="18" charset="0"/>
                      </a:rPr>
                      <m:t> </m:t>
                    </m:r>
                  </m:oMath>
                </a14:m>
                <a:endParaRPr lang="vi-VN" dirty="0"/>
              </a:p>
              <a:p>
                <a:pPr marL="0" indent="0" algn="just">
                  <a:buNone/>
                </a:pPr>
                <a:endParaRPr lang="vi-VN" sz="2000" dirty="0"/>
              </a:p>
            </p:txBody>
          </p:sp>
        </mc:Choice>
        <mc:Fallback xmlns="">
          <p:sp>
            <p:nvSpPr>
              <p:cNvPr id="3" name="Content Placeholder 2">
                <a:extLst>
                  <a:ext uri="{FF2B5EF4-FFF2-40B4-BE49-F238E27FC236}">
                    <a16:creationId xmlns:a16="http://schemas.microsoft.com/office/drawing/2014/main" id="{ECFEC923-D31E-4B35-87FA-450948DECAA8}"/>
                  </a:ext>
                </a:extLst>
              </p:cNvPr>
              <p:cNvSpPr>
                <a:spLocks noGrp="1" noRot="1" noChangeAspect="1" noMove="1" noResize="1" noEditPoints="1" noAdjustHandles="1" noChangeArrowheads="1" noChangeShapeType="1" noTextEdit="1"/>
              </p:cNvSpPr>
              <p:nvPr>
                <p:ph idx="1"/>
              </p:nvPr>
            </p:nvSpPr>
            <p:spPr>
              <a:xfrm>
                <a:off x="410817" y="365124"/>
                <a:ext cx="11343861" cy="6447155"/>
              </a:xfrm>
              <a:blipFill>
                <a:blip r:embed="rId2"/>
                <a:stretch>
                  <a:fillRect l="-699" t="-568" r="-699"/>
                </a:stretch>
              </a:blipFill>
            </p:spPr>
            <p:txBody>
              <a:bodyPr/>
              <a:lstStyle/>
              <a:p>
                <a:r>
                  <a:rPr lang="vi-VN">
                    <a:noFill/>
                  </a:rPr>
                  <a:t> </a:t>
                </a:r>
              </a:p>
            </p:txBody>
          </p:sp>
        </mc:Fallback>
      </mc:AlternateContent>
    </p:spTree>
    <p:extLst>
      <p:ext uri="{BB962C8B-B14F-4D97-AF65-F5344CB8AC3E}">
        <p14:creationId xmlns:p14="http://schemas.microsoft.com/office/powerpoint/2010/main" val="3465888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F192-7EE4-4563-9037-C45C0E7D6591}"/>
              </a:ext>
            </a:extLst>
          </p:cNvPr>
          <p:cNvSpPr>
            <a:spLocks noGrp="1"/>
          </p:cNvSpPr>
          <p:nvPr>
            <p:ph type="title"/>
          </p:nvPr>
        </p:nvSpPr>
        <p:spPr>
          <a:xfrm flipV="1">
            <a:off x="838200" y="319406"/>
            <a:ext cx="10515600" cy="45719"/>
          </a:xfrm>
        </p:spPr>
        <p:txBody>
          <a:bodyPr>
            <a:normAutofit fontScale="90000"/>
          </a:bodyPr>
          <a:lstStyle/>
          <a:p>
            <a:endParaRPr lang="vi-V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FEC923-D31E-4B35-87FA-450948DECAA8}"/>
                  </a:ext>
                </a:extLst>
              </p:cNvPr>
              <p:cNvSpPr>
                <a:spLocks noGrp="1"/>
              </p:cNvSpPr>
              <p:nvPr>
                <p:ph idx="1"/>
              </p:nvPr>
            </p:nvSpPr>
            <p:spPr>
              <a:xfrm>
                <a:off x="410817" y="365124"/>
                <a:ext cx="11343861" cy="6447155"/>
              </a:xfrm>
            </p:spPr>
            <p:txBody>
              <a:bodyPr>
                <a:normAutofit/>
              </a:bodyPr>
              <a:lstStyle/>
              <a:p>
                <a:r>
                  <a:rPr lang="en-US" dirty="0" err="1"/>
                  <a:t>Và</a:t>
                </a:r>
                <a:r>
                  <a:rPr lang="en-US" dirty="0"/>
                  <a:t> </a:t>
                </a:r>
                <a:r>
                  <a:rPr lang="en-US" dirty="0" err="1"/>
                  <a:t>nhãn</a:t>
                </a:r>
                <a:r>
                  <a:rPr lang="en-US" dirty="0"/>
                  <a:t> </a:t>
                </a:r>
                <a:r>
                  <a:rPr lang="en-US" dirty="0" err="1"/>
                  <a:t>của</a:t>
                </a:r>
                <a:r>
                  <a:rPr lang="en-US" dirty="0"/>
                  <a:t> </a:t>
                </a:r>
                <a:r>
                  <a:rPr lang="en-US" dirty="0" err="1"/>
                  <a:t>điểm</a:t>
                </a:r>
                <a:r>
                  <a:rPr lang="en-US" dirty="0"/>
                  <a:t> </a:t>
                </a:r>
                <a:r>
                  <a:rPr lang="en-US" dirty="0" err="1"/>
                  <a:t>dữ</a:t>
                </a:r>
                <a:r>
                  <a:rPr lang="en-US" dirty="0"/>
                  <a:t> </a:t>
                </a:r>
                <a:r>
                  <a:rPr lang="en-US" dirty="0" err="1"/>
                  <a:t>liệu</a:t>
                </a:r>
                <a:r>
                  <a:rPr lang="en-US" dirty="0"/>
                  <a:t> </a:t>
                </a:r>
                <a:r>
                  <a:rPr lang="en-US" dirty="0" err="1"/>
                  <a:t>mới</a:t>
                </a:r>
                <a:r>
                  <a:rPr lang="en-US" dirty="0"/>
                  <a:t> </a:t>
                </a:r>
                <a:r>
                  <a:rPr lang="en-US" dirty="0" err="1"/>
                  <a:t>được</a:t>
                </a:r>
                <a:r>
                  <a:rPr lang="en-US" dirty="0"/>
                  <a:t> </a:t>
                </a:r>
                <a:r>
                  <a:rPr lang="en-US" dirty="0" err="1"/>
                  <a:t>xác</a:t>
                </a:r>
                <a:r>
                  <a:rPr lang="en-US" dirty="0"/>
                  <a:t> </a:t>
                </a:r>
                <a:r>
                  <a:rPr lang="en-US" dirty="0" err="1"/>
                  <a:t>định</a:t>
                </a:r>
                <a:r>
                  <a:rPr lang="en-US" dirty="0"/>
                  <a:t> </a:t>
                </a:r>
                <a:r>
                  <a:rPr lang="en-US" dirty="0" err="1"/>
                  <a:t>bởi</a:t>
                </a:r>
                <a:r>
                  <a:rPr lang="en-US" dirty="0"/>
                  <a:t> </a:t>
                </a:r>
                <a:r>
                  <a:rPr lang="en-US" dirty="0" err="1"/>
                  <a:t>dấu</a:t>
                </a:r>
                <a:r>
                  <a:rPr lang="en-US" dirty="0"/>
                  <a:t> </a:t>
                </a:r>
                <a:r>
                  <a:rPr lang="en-US" dirty="0" err="1"/>
                  <a:t>của</a:t>
                </a:r>
                <a:r>
                  <a:rPr lang="en-US" dirty="0"/>
                  <a:t> </a:t>
                </a:r>
                <a:r>
                  <a:rPr lang="en-US" dirty="0" err="1"/>
                  <a:t>biểu</a:t>
                </a:r>
                <a:r>
                  <a:rPr lang="en-US" dirty="0"/>
                  <a:t> </a:t>
                </a:r>
                <a:r>
                  <a:rPr lang="en-US" dirty="0" err="1"/>
                  <a:t>thức</a:t>
                </a:r>
                <a:r>
                  <a:rPr lang="en-US" dirty="0"/>
                  <a:t>:</a:t>
                </a:r>
                <a:endParaRPr lang="vi-VN" dirty="0"/>
              </a:p>
              <a:p>
                <a14:m>
                  <m:oMath xmlns:m="http://schemas.openxmlformats.org/officeDocument/2006/math">
                    <m:sSup>
                      <m:sSupPr>
                        <m:ctrlPr>
                          <a:rPr lang="vi-VN"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𝑇</m:t>
                        </m:r>
                      </m:sup>
                    </m:sSup>
                    <m:r>
                      <m:rPr>
                        <m:sty m:val="p"/>
                      </m:rPr>
                      <a:rPr lang="en-US">
                        <a:latin typeface="Cambria Math" panose="02040503050406030204" pitchFamily="18" charset="0"/>
                      </a:rPr>
                      <m:t>ϕ</m:t>
                    </m:r>
                    <m:d>
                      <m:dPr>
                        <m:ctrlPr>
                          <a:rPr lang="vi-VN" i="1">
                            <a:latin typeface="Cambria Math" panose="02040503050406030204" pitchFamily="18" charset="0"/>
                          </a:rPr>
                        </m:ctrlPr>
                      </m:dPr>
                      <m:e>
                        <m:r>
                          <m:rPr>
                            <m:sty m:val="p"/>
                          </m:rPr>
                          <a:rPr lang="en-US">
                            <a:latin typeface="Cambria Math" panose="02040503050406030204" pitchFamily="18" charset="0"/>
                          </a:rPr>
                          <m:t>x</m:t>
                        </m:r>
                      </m:e>
                    </m:d>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nary>
                      <m:naryPr>
                        <m:chr m:val="∑"/>
                        <m:limLoc m:val="undOvr"/>
                        <m:supHide m:val="on"/>
                        <m:ctrlPr>
                          <a:rPr lang="vi-VN" i="1">
                            <a:latin typeface="Cambria Math" panose="02040503050406030204" pitchFamily="18" charset="0"/>
                          </a:rPr>
                        </m:ctrlPr>
                      </m:naryPr>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𝑆</m:t>
                        </m:r>
                      </m:sub>
                      <m:sup/>
                      <m:e>
                        <m:sSub>
                          <m:sSubPr>
                            <m:ctrlPr>
                              <a:rPr lang="vi-VN"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𝑚</m:t>
                            </m:r>
                          </m:sub>
                        </m:sSub>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𝑚</m:t>
                            </m:r>
                          </m:sub>
                        </m:sSub>
                      </m:e>
                    </m:nary>
                    <m:r>
                      <m:rPr>
                        <m:sty m:val="p"/>
                      </m:rPr>
                      <a:rPr lang="en-US">
                        <a:latin typeface="Cambria Math" panose="02040503050406030204" pitchFamily="18" charset="0"/>
                      </a:rPr>
                      <m:t>ϕ</m:t>
                    </m:r>
                    <m:r>
                      <a:rPr lang="en-US">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sSup>
                      <m:sSupPr>
                        <m:ctrlPr>
                          <a:rPr lang="vi-VN"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𝑇</m:t>
                        </m:r>
                      </m:sup>
                    </m:sSup>
                    <m:r>
                      <m:rPr>
                        <m:sty m:val="p"/>
                      </m:rPr>
                      <a:rPr lang="en-US">
                        <a:latin typeface="Cambria Math" panose="02040503050406030204" pitchFamily="18" charset="0"/>
                      </a:rPr>
                      <m:t>ϕ</m:t>
                    </m:r>
                    <m:r>
                      <a:rPr lang="en-US">
                        <a:latin typeface="Cambria Math" panose="02040503050406030204" pitchFamily="18" charset="0"/>
                      </a:rPr>
                      <m:t>(</m:t>
                    </m:r>
                    <m:r>
                      <m:rPr>
                        <m:sty m:val="p"/>
                      </m:rPr>
                      <a:rPr lang="en-US">
                        <a:latin typeface="Cambria Math" panose="02040503050406030204" pitchFamily="18" charset="0"/>
                      </a:rPr>
                      <m:t>x</m:t>
                    </m:r>
                    <m:r>
                      <a:rPr lang="en-US" i="1">
                        <a:latin typeface="Cambria Math" panose="02040503050406030204" pitchFamily="18" charset="0"/>
                      </a:rPr>
                      <m:t>)+</m:t>
                    </m:r>
                    <m:f>
                      <m:fPr>
                        <m:ctrlPr>
                          <a:rPr lang="vi-VN" i="1">
                            <a:latin typeface="Cambria Math" panose="02040503050406030204" pitchFamily="18" charset="0"/>
                          </a:rPr>
                        </m:ctrlPr>
                      </m:fPr>
                      <m:num>
                        <m:r>
                          <a:rPr lang="en-US" i="1">
                            <a:latin typeface="Cambria Math" panose="02040503050406030204" pitchFamily="18" charset="0"/>
                          </a:rPr>
                          <m:t>1</m:t>
                        </m:r>
                      </m:num>
                      <m:den>
                        <m:sSub>
                          <m:sSubPr>
                            <m:ctrlPr>
                              <a:rPr lang="vi-VN"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𝑀</m:t>
                            </m:r>
                          </m:sub>
                        </m:sSub>
                      </m:den>
                    </m:f>
                    <m:nary>
                      <m:naryPr>
                        <m:chr m:val="∑"/>
                        <m:limLoc m:val="undOvr"/>
                        <m:supHide m:val="on"/>
                        <m:ctrlPr>
                          <a:rPr lang="vi-VN" i="1">
                            <a:latin typeface="Cambria Math" panose="02040503050406030204" pitchFamily="18" charset="0"/>
                          </a:rPr>
                        </m:ctrlPr>
                      </m:naryPr>
                      <m:sub>
                        <m:r>
                          <a:rPr lang="en-US" i="1">
                            <a:latin typeface="Cambria Math" panose="02040503050406030204" pitchFamily="18" charset="0"/>
                          </a:rPr>
                          <m:t>𝑛</m:t>
                        </m:r>
                        <m:r>
                          <a:rPr lang="en-US" i="1">
                            <a:latin typeface="Cambria Math" panose="02040503050406030204" pitchFamily="18" charset="0"/>
                          </a:rPr>
                          <m:t>𝜖</m:t>
                        </m:r>
                        <m:r>
                          <a:rPr lang="en-US" i="1">
                            <a:latin typeface="Cambria Math" panose="02040503050406030204" pitchFamily="18" charset="0"/>
                          </a:rPr>
                          <m:t>𝑀</m:t>
                        </m:r>
                      </m:sub>
                      <m:sup/>
                      <m:e>
                        <m:d>
                          <m:dPr>
                            <m:ctrlPr>
                              <a:rPr lang="vi-VN" i="1">
                                <a:latin typeface="Cambria Math" panose="02040503050406030204" pitchFamily="18" charset="0"/>
                              </a:rPr>
                            </m:ctrlPr>
                          </m:dPr>
                          <m:e>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nary>
                              <m:naryPr>
                                <m:chr m:val="∑"/>
                                <m:limLoc m:val="undOvr"/>
                                <m:supHide m:val="on"/>
                                <m:ctrlPr>
                                  <a:rPr lang="vi-VN" i="1">
                                    <a:latin typeface="Cambria Math" panose="02040503050406030204" pitchFamily="18" charset="0"/>
                                  </a:rPr>
                                </m:ctrlPr>
                              </m:naryPr>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𝑆</m:t>
                                </m:r>
                              </m:sub>
                              <m:sup/>
                              <m:e>
                                <m:sSub>
                                  <m:sSubPr>
                                    <m:ctrlPr>
                                      <a:rPr lang="vi-VN"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𝑚</m:t>
                                    </m:r>
                                  </m:sub>
                                </m:sSub>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𝑚</m:t>
                                    </m:r>
                                  </m:sub>
                                </m:sSub>
                                <m:r>
                                  <m:rPr>
                                    <m:sty m:val="p"/>
                                  </m:rPr>
                                  <a:rPr lang="en-US">
                                    <a:latin typeface="Cambria Math" panose="02040503050406030204" pitchFamily="18" charset="0"/>
                                  </a:rPr>
                                  <m:t>ϕ</m:t>
                                </m:r>
                                <m:r>
                                  <a:rPr lang="en-US">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𝑚</m:t>
                                    </m:r>
                                  </m:sub>
                                </m:sSub>
                                <m:sSup>
                                  <m:sSupPr>
                                    <m:ctrlPr>
                                      <a:rPr lang="vi-VN"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𝑇</m:t>
                                    </m:r>
                                  </m:sup>
                                </m:sSup>
                                <m:r>
                                  <m:rPr>
                                    <m:sty m:val="p"/>
                                  </m:rPr>
                                  <a:rPr lang="en-US">
                                    <a:latin typeface="Cambria Math" panose="02040503050406030204" pitchFamily="18" charset="0"/>
                                  </a:rPr>
                                  <m:t>ϕ</m:t>
                                </m:r>
                                <m:r>
                                  <a:rPr lang="en-US">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e>
                            </m:nary>
                            <m:r>
                              <a:rPr lang="en-US" i="1">
                                <a:latin typeface="Cambria Math" panose="02040503050406030204" pitchFamily="18" charset="0"/>
                              </a:rPr>
                              <m:t> </m:t>
                            </m:r>
                          </m:e>
                        </m:d>
                      </m:e>
                    </m:nary>
                  </m:oMath>
                </a14:m>
                <a:r>
                  <a:rPr lang="en-US" dirty="0"/>
                  <a:t> (3)</a:t>
                </a:r>
                <a:endParaRPr lang="vi-VN" dirty="0"/>
              </a:p>
              <a:p>
                <a:pPr algn="just"/>
                <a:r>
                  <a:rPr lang="en-US" dirty="0" err="1"/>
                  <a:t>Có</a:t>
                </a:r>
                <a:r>
                  <a:rPr lang="en-US" dirty="0"/>
                  <a:t> </a:t>
                </a:r>
                <a:r>
                  <a:rPr lang="en-US" dirty="0" err="1"/>
                  <a:t>một</a:t>
                </a:r>
                <a:r>
                  <a:rPr lang="en-US" dirty="0"/>
                  <a:t> </a:t>
                </a:r>
                <a:r>
                  <a:rPr lang="en-US" dirty="0" err="1"/>
                  <a:t>lợi</a:t>
                </a:r>
                <a:r>
                  <a:rPr lang="en-US" dirty="0"/>
                  <a:t> </a:t>
                </a:r>
                <a:r>
                  <a:rPr lang="en-US" dirty="0" err="1"/>
                  <a:t>thế</a:t>
                </a:r>
                <a:r>
                  <a:rPr lang="en-US" dirty="0"/>
                  <a:t> </a:t>
                </a:r>
                <a:r>
                  <a:rPr lang="en-US" dirty="0" err="1"/>
                  <a:t>là</a:t>
                </a:r>
                <a:r>
                  <a:rPr lang="en-US" dirty="0"/>
                  <a:t> </a:t>
                </a:r>
                <a:r>
                  <a:rPr lang="en-US" dirty="0" err="1"/>
                  <a:t>trong</a:t>
                </a:r>
                <a:r>
                  <a:rPr lang="en-US" dirty="0"/>
                  <a:t> </a:t>
                </a:r>
                <a:r>
                  <a:rPr lang="en-US" dirty="0" err="1"/>
                  <a:t>biểu</a:t>
                </a:r>
                <a:r>
                  <a:rPr lang="en-US" dirty="0"/>
                  <a:t> </a:t>
                </a:r>
                <a:r>
                  <a:rPr lang="en-US" dirty="0" err="1"/>
                  <a:t>thức</a:t>
                </a:r>
                <a:r>
                  <a:rPr lang="en-US" dirty="0"/>
                  <a:t> (2) </a:t>
                </a:r>
                <a:r>
                  <a:rPr lang="en-US" dirty="0" err="1"/>
                  <a:t>và</a:t>
                </a:r>
                <a:r>
                  <a:rPr lang="en-US" dirty="0"/>
                  <a:t> (3) </a:t>
                </a:r>
                <a:r>
                  <a:rPr lang="en-US" dirty="0" err="1"/>
                  <a:t>chúng</a:t>
                </a:r>
                <a:r>
                  <a:rPr lang="en-US" dirty="0"/>
                  <a:t> ta </a:t>
                </a:r>
                <a:r>
                  <a:rPr lang="en-US" dirty="0" err="1"/>
                  <a:t>không</a:t>
                </a:r>
                <a:r>
                  <a:rPr lang="en-US" dirty="0"/>
                  <a:t> </a:t>
                </a:r>
                <a:r>
                  <a:rPr lang="en-US" dirty="0" err="1"/>
                  <a:t>cần</a:t>
                </a:r>
                <a:r>
                  <a:rPr lang="en-US" dirty="0"/>
                  <a:t> </a:t>
                </a:r>
                <a:r>
                  <a:rPr lang="en-US" dirty="0" err="1"/>
                  <a:t>tính</a:t>
                </a:r>
                <a:r>
                  <a:rPr lang="en-US" dirty="0"/>
                  <a:t> </a:t>
                </a:r>
                <a:r>
                  <a:rPr lang="en-US" dirty="0" err="1"/>
                  <a:t>trực</a:t>
                </a:r>
                <a:r>
                  <a:rPr lang="en-US" dirty="0"/>
                  <a:t> </a:t>
                </a:r>
                <a:r>
                  <a:rPr lang="en-US" dirty="0" err="1"/>
                  <a:t>tiếp</a:t>
                </a:r>
                <a:r>
                  <a:rPr lang="en-US" dirty="0"/>
                  <a:t> </a:t>
                </a:r>
                <a14:m>
                  <m:oMath xmlns:m="http://schemas.openxmlformats.org/officeDocument/2006/math">
                    <m:r>
                      <m:rPr>
                        <m:sty m:val="p"/>
                      </m:rPr>
                      <a:rPr lang="en-US">
                        <a:latin typeface="Cambria Math" panose="02040503050406030204" pitchFamily="18" charset="0"/>
                      </a:rPr>
                      <m:t>ϕ</m:t>
                    </m:r>
                    <m:d>
                      <m:dPr>
                        <m:ctrlPr>
                          <a:rPr lang="vi-VN" i="1">
                            <a:latin typeface="Cambria Math" panose="02040503050406030204" pitchFamily="18" charset="0"/>
                          </a:rPr>
                        </m:ctrlPr>
                      </m:dPr>
                      <m:e>
                        <m:r>
                          <m:rPr>
                            <m:sty m:val="p"/>
                          </m:rPr>
                          <a:rPr lang="en-US">
                            <a:latin typeface="Cambria Math" panose="02040503050406030204" pitchFamily="18" charset="0"/>
                          </a:rPr>
                          <m:t>x</m:t>
                        </m:r>
                      </m:e>
                    </m:d>
                  </m:oMath>
                </a14:m>
                <a:r>
                  <a:rPr lang="en-US" dirty="0"/>
                  <a:t> </a:t>
                </a:r>
                <a:r>
                  <a:rPr lang="en-US" dirty="0" err="1"/>
                  <a:t>cho</a:t>
                </a:r>
                <a:r>
                  <a:rPr lang="en-US" dirty="0"/>
                  <a:t> </a:t>
                </a:r>
                <a:r>
                  <a:rPr lang="en-US" dirty="0" err="1"/>
                  <a:t>mọi</a:t>
                </a:r>
                <a:r>
                  <a:rPr lang="en-US" dirty="0"/>
                  <a:t> </a:t>
                </a:r>
                <a:r>
                  <a:rPr lang="en-US" dirty="0" err="1"/>
                  <a:t>điểm</a:t>
                </a:r>
                <a:r>
                  <a:rPr lang="en-US" dirty="0"/>
                  <a:t> </a:t>
                </a:r>
                <a:r>
                  <a:rPr lang="en-US" dirty="0" err="1"/>
                  <a:t>dữ</a:t>
                </a:r>
                <a:r>
                  <a:rPr lang="en-US" dirty="0"/>
                  <a:t> </a:t>
                </a:r>
                <a:r>
                  <a:rPr lang="en-US" dirty="0" err="1"/>
                  <a:t>liệu</a:t>
                </a:r>
                <a:r>
                  <a:rPr lang="en-US" dirty="0"/>
                  <a:t>. </a:t>
                </a:r>
                <a:r>
                  <a:rPr lang="en-US" dirty="0" err="1"/>
                  <a:t>Chúng</a:t>
                </a:r>
                <a:r>
                  <a:rPr lang="en-US" dirty="0"/>
                  <a:t> ta </a:t>
                </a:r>
                <a:r>
                  <a:rPr lang="en-US" dirty="0" err="1"/>
                  <a:t>chỉ</a:t>
                </a:r>
                <a:r>
                  <a:rPr lang="en-US" dirty="0"/>
                  <a:t> </a:t>
                </a:r>
                <a:r>
                  <a:rPr lang="en-US" dirty="0" err="1"/>
                  <a:t>cần</a:t>
                </a:r>
                <a:r>
                  <a:rPr lang="en-US" dirty="0"/>
                  <a:t> </a:t>
                </a:r>
                <a:r>
                  <a:rPr lang="en-US" dirty="0" err="1"/>
                  <a:t>tính</a:t>
                </a:r>
                <a:r>
                  <a:rPr lang="en-US" dirty="0"/>
                  <a:t> </a:t>
                </a:r>
                <a14:m>
                  <m:oMath xmlns:m="http://schemas.openxmlformats.org/officeDocument/2006/math">
                    <m:r>
                      <m:rPr>
                        <m:sty m:val="p"/>
                      </m:rPr>
                      <a:rPr lang="en-US">
                        <a:latin typeface="Cambria Math" panose="02040503050406030204" pitchFamily="18" charset="0"/>
                      </a:rPr>
                      <m:t>ϕ</m:t>
                    </m:r>
                    <m:r>
                      <a:rPr lang="en-US">
                        <a:latin typeface="Cambria Math" panose="02040503050406030204" pitchFamily="18" charset="0"/>
                      </a:rPr>
                      <m:t>(</m:t>
                    </m:r>
                    <m:r>
                      <m:rPr>
                        <m:sty m:val="p"/>
                      </m:rPr>
                      <a:rPr lang="en-US">
                        <a:latin typeface="Cambria Math" panose="02040503050406030204" pitchFamily="18" charset="0"/>
                      </a:rPr>
                      <m:t>x</m:t>
                    </m:r>
                    <m:sSup>
                      <m:sSupPr>
                        <m:ctrlPr>
                          <a:rPr lang="vi-VN"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𝑇</m:t>
                        </m:r>
                      </m:sup>
                    </m:sSup>
                    <m:r>
                      <m:rPr>
                        <m:sty m:val="p"/>
                      </m:rPr>
                      <a:rPr lang="en-US">
                        <a:latin typeface="Cambria Math" panose="02040503050406030204" pitchFamily="18" charset="0"/>
                      </a:rPr>
                      <m:t>ϕ</m:t>
                    </m:r>
                    <m:r>
                      <a:rPr lang="en-US">
                        <a:latin typeface="Cambria Math" panose="02040503050406030204" pitchFamily="18" charset="0"/>
                      </a:rPr>
                      <m:t>(</m:t>
                    </m:r>
                    <m:r>
                      <m:rPr>
                        <m:sty m:val="p"/>
                      </m:rPr>
                      <a:rPr lang="en-US">
                        <a:latin typeface="Cambria Math" panose="02040503050406030204" pitchFamily="18" charset="0"/>
                      </a:rPr>
                      <m:t>z</m:t>
                    </m:r>
                    <m:r>
                      <a:rPr lang="en-US" i="1">
                        <a:latin typeface="Cambria Math" panose="02040503050406030204" pitchFamily="18" charset="0"/>
                      </a:rPr>
                      <m:t>)</m:t>
                    </m:r>
                  </m:oMath>
                </a14:m>
                <a:r>
                  <a:rPr lang="en-US" dirty="0"/>
                  <a:t> </a:t>
                </a:r>
                <a:r>
                  <a:rPr lang="en-US" dirty="0" err="1"/>
                  <a:t>cho</a:t>
                </a:r>
                <a:r>
                  <a:rPr lang="en-US" dirty="0"/>
                  <a:t> </a:t>
                </a:r>
                <a:r>
                  <a:rPr lang="en-US" dirty="0" err="1"/>
                  <a:t>hai</a:t>
                </a:r>
                <a:r>
                  <a:rPr lang="en-US" dirty="0"/>
                  <a:t> </a:t>
                </a:r>
                <a:r>
                  <a:rPr lang="en-US" dirty="0" err="1"/>
                  <a:t>điểm</a:t>
                </a:r>
                <a:r>
                  <a:rPr lang="en-US" dirty="0"/>
                  <a:t> </a:t>
                </a:r>
                <a:r>
                  <a:rPr lang="en-US" dirty="0" err="1"/>
                  <a:t>dữ</a:t>
                </a:r>
                <a:r>
                  <a:rPr lang="en-US" dirty="0"/>
                  <a:t> </a:t>
                </a:r>
                <a:r>
                  <a:rPr lang="en-US" dirty="0" err="1"/>
                  <a:t>liệu</a:t>
                </a:r>
                <a:r>
                  <a:rPr lang="en-US" dirty="0"/>
                  <a:t> </a:t>
                </a:r>
                <a:r>
                  <a:rPr lang="en-US" dirty="0" err="1"/>
                  <a:t>x,z</a:t>
                </a:r>
                <a:r>
                  <a:rPr lang="en-US" dirty="0"/>
                  <a:t>. Do </a:t>
                </a:r>
                <a:r>
                  <a:rPr lang="en-US" dirty="0" err="1"/>
                  <a:t>vậy</a:t>
                </a:r>
                <a:r>
                  <a:rPr lang="en-US" dirty="0"/>
                  <a:t> </a:t>
                </a:r>
                <a:r>
                  <a:rPr lang="en-US" dirty="0" err="1"/>
                  <a:t>không</a:t>
                </a:r>
                <a:r>
                  <a:rPr lang="en-US" dirty="0"/>
                  <a:t> </a:t>
                </a:r>
                <a:r>
                  <a:rPr lang="en-US" dirty="0" err="1"/>
                  <a:t>cần</a:t>
                </a:r>
                <a:r>
                  <a:rPr lang="en-US" dirty="0"/>
                  <a:t> </a:t>
                </a:r>
                <a:r>
                  <a:rPr lang="en-US" dirty="0" err="1"/>
                  <a:t>xác</a:t>
                </a:r>
                <a:r>
                  <a:rPr lang="en-US" dirty="0"/>
                  <a:t> </a:t>
                </a:r>
                <a:r>
                  <a:rPr lang="en-US" dirty="0" err="1"/>
                  <a:t>định</a:t>
                </a:r>
                <a:r>
                  <a:rPr lang="en-US" dirty="0"/>
                  <a:t> </a:t>
                </a:r>
                <a:r>
                  <a:rPr lang="en-US" dirty="0" err="1"/>
                  <a:t>hàm</a:t>
                </a:r>
                <a:r>
                  <a:rPr lang="en-US" dirty="0"/>
                  <a:t> </a:t>
                </a:r>
                <a14:m>
                  <m:oMath xmlns:m="http://schemas.openxmlformats.org/officeDocument/2006/math">
                    <m:r>
                      <m:rPr>
                        <m:sty m:val="p"/>
                      </m:rPr>
                      <a:rPr lang="en-US">
                        <a:latin typeface="Cambria Math" panose="02040503050406030204" pitchFamily="18" charset="0"/>
                      </a:rPr>
                      <m:t>ϕ</m:t>
                    </m:r>
                    <m:d>
                      <m:dPr>
                        <m:ctrlPr>
                          <a:rPr lang="vi-VN" i="1">
                            <a:latin typeface="Cambria Math" panose="02040503050406030204" pitchFamily="18" charset="0"/>
                          </a:rPr>
                        </m:ctrlPr>
                      </m:dPr>
                      <m:e>
                        <m:r>
                          <m:rPr>
                            <m:sty m:val="p"/>
                          </m:rPr>
                          <a:rPr lang="en-US">
                            <a:latin typeface="Cambria Math" panose="02040503050406030204" pitchFamily="18" charset="0"/>
                          </a:rPr>
                          <m:t>x</m:t>
                        </m:r>
                      </m:e>
                    </m:d>
                  </m:oMath>
                </a14:m>
                <a:r>
                  <a:rPr lang="en-US" dirty="0"/>
                  <a:t> </a:t>
                </a:r>
                <a:r>
                  <a:rPr lang="en-US" dirty="0" err="1"/>
                  <a:t>mà</a:t>
                </a:r>
                <a:r>
                  <a:rPr lang="en-US" dirty="0"/>
                  <a:t> </a:t>
                </a:r>
                <a:r>
                  <a:rPr lang="en-US" dirty="0" err="1"/>
                  <a:t>chỉ</a:t>
                </a:r>
                <a:r>
                  <a:rPr lang="en-US" dirty="0"/>
                  <a:t> </a:t>
                </a:r>
                <a:r>
                  <a:rPr lang="en-US" dirty="0" err="1"/>
                  <a:t>cần</a:t>
                </a:r>
                <a:r>
                  <a:rPr lang="en-US" dirty="0"/>
                  <a:t> </a:t>
                </a:r>
                <a:r>
                  <a:rPr lang="en-US" dirty="0" err="1"/>
                  <a:t>xác</a:t>
                </a:r>
                <a:r>
                  <a:rPr lang="en-US" dirty="0"/>
                  <a:t> </a:t>
                </a:r>
                <a:r>
                  <a:rPr lang="en-US" dirty="0" err="1"/>
                  <a:t>định</a:t>
                </a:r>
                <a:r>
                  <a:rPr lang="en-US" dirty="0"/>
                  <a:t> </a:t>
                </a:r>
                <a:r>
                  <a:rPr lang="en-US" dirty="0" err="1"/>
                  <a:t>hàm</a:t>
                </a:r>
                <a:r>
                  <a:rPr lang="en-US" dirty="0"/>
                  <a:t>  K</a:t>
                </a:r>
                <a14:m>
                  <m:oMath xmlns:m="http://schemas.openxmlformats.org/officeDocument/2006/math">
                    <m:d>
                      <m:dPr>
                        <m:ctrlPr>
                          <a:rPr lang="vi-VN"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m:t>
                    </m:r>
                    <m:r>
                      <m:rPr>
                        <m:sty m:val="p"/>
                      </m:rPr>
                      <a:rPr lang="en-US">
                        <a:latin typeface="Cambria Math" panose="02040503050406030204" pitchFamily="18" charset="0"/>
                      </a:rPr>
                      <m:t>ϕ</m:t>
                    </m:r>
                    <m:r>
                      <a:rPr lang="en-US">
                        <a:latin typeface="Cambria Math" panose="02040503050406030204" pitchFamily="18" charset="0"/>
                      </a:rPr>
                      <m:t>(</m:t>
                    </m:r>
                    <m:r>
                      <m:rPr>
                        <m:sty m:val="p"/>
                      </m:rPr>
                      <a:rPr lang="en-US">
                        <a:latin typeface="Cambria Math" panose="02040503050406030204" pitchFamily="18" charset="0"/>
                      </a:rPr>
                      <m:t>x</m:t>
                    </m:r>
                    <m:sSup>
                      <m:sSupPr>
                        <m:ctrlPr>
                          <a:rPr lang="vi-VN"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𝑇</m:t>
                        </m:r>
                      </m:sup>
                    </m:sSup>
                    <m:r>
                      <m:rPr>
                        <m:sty m:val="p"/>
                      </m:rPr>
                      <a:rPr lang="en-US">
                        <a:latin typeface="Cambria Math" panose="02040503050406030204" pitchFamily="18" charset="0"/>
                      </a:rPr>
                      <m:t>ϕ</m:t>
                    </m:r>
                    <m:r>
                      <a:rPr lang="en-US">
                        <a:latin typeface="Cambria Math" panose="02040503050406030204" pitchFamily="18" charset="0"/>
                      </a:rPr>
                      <m:t>(</m:t>
                    </m:r>
                    <m:r>
                      <m:rPr>
                        <m:sty m:val="p"/>
                      </m:rPr>
                      <a:rPr lang="en-US">
                        <a:latin typeface="Cambria Math" panose="02040503050406030204" pitchFamily="18" charset="0"/>
                      </a:rPr>
                      <m:t>z</m:t>
                    </m:r>
                    <m:r>
                      <a:rPr lang="en-US" i="1">
                        <a:latin typeface="Cambria Math" panose="02040503050406030204" pitchFamily="18" charset="0"/>
                      </a:rPr>
                      <m:t>)</m:t>
                    </m:r>
                  </m:oMath>
                </a14:m>
                <a:r>
                  <a:rPr lang="en-US" dirty="0"/>
                  <a:t>. </a:t>
                </a:r>
                <a:r>
                  <a:rPr lang="en-US" dirty="0" err="1"/>
                  <a:t>Đây</a:t>
                </a:r>
                <a:r>
                  <a:rPr lang="en-US" dirty="0"/>
                  <a:t> </a:t>
                </a:r>
                <a:r>
                  <a:rPr lang="en-US" dirty="0" err="1"/>
                  <a:t>chính</a:t>
                </a:r>
                <a:r>
                  <a:rPr lang="en-US" dirty="0"/>
                  <a:t> </a:t>
                </a:r>
                <a:r>
                  <a:rPr lang="en-US" dirty="0" err="1"/>
                  <a:t>là</a:t>
                </a:r>
                <a:r>
                  <a:rPr lang="en-US" dirty="0"/>
                  <a:t> </a:t>
                </a:r>
                <a:r>
                  <a:rPr lang="en-US" dirty="0" err="1"/>
                  <a:t>thủ</a:t>
                </a:r>
                <a:r>
                  <a:rPr lang="en-US" dirty="0"/>
                  <a:t> </a:t>
                </a:r>
                <a:r>
                  <a:rPr lang="en-US" dirty="0" err="1"/>
                  <a:t>thuật</a:t>
                </a:r>
                <a:r>
                  <a:rPr lang="en-US" dirty="0"/>
                  <a:t> kernel (kernel trick) </a:t>
                </a:r>
                <a:r>
                  <a:rPr lang="en-US" dirty="0" err="1"/>
                  <a:t>đã</a:t>
                </a:r>
                <a:r>
                  <a:rPr lang="en-US" dirty="0"/>
                  <a:t> </a:t>
                </a:r>
                <a:r>
                  <a:rPr lang="en-US" dirty="0" err="1"/>
                  <a:t>nêu</a:t>
                </a:r>
                <a:r>
                  <a:rPr lang="en-US" dirty="0"/>
                  <a:t> ở </a:t>
                </a:r>
                <a:r>
                  <a:rPr lang="en-US" dirty="0" err="1"/>
                  <a:t>trên</a:t>
                </a:r>
                <a:r>
                  <a:rPr lang="en-US" dirty="0"/>
                  <a:t>.</a:t>
                </a:r>
              </a:p>
              <a:p>
                <a:pPr algn="just"/>
                <a:r>
                  <a:rPr lang="en-US" dirty="0" err="1"/>
                  <a:t>Sử</a:t>
                </a:r>
                <a:r>
                  <a:rPr lang="en-US" dirty="0"/>
                  <a:t> </a:t>
                </a:r>
                <a:r>
                  <a:rPr lang="en-US" dirty="0" err="1"/>
                  <a:t>dụng</a:t>
                </a:r>
                <a:r>
                  <a:rPr lang="en-US" dirty="0"/>
                  <a:t> </a:t>
                </a:r>
                <a:r>
                  <a:rPr lang="en-US" dirty="0" err="1"/>
                  <a:t>hàm</a:t>
                </a:r>
                <a:r>
                  <a:rPr lang="en-US" dirty="0"/>
                  <a:t> kernel </a:t>
                </a:r>
                <a:r>
                  <a:rPr lang="en-US" dirty="0" err="1"/>
                  <a:t>trên</a:t>
                </a:r>
                <a:r>
                  <a:rPr lang="en-US" dirty="0"/>
                  <a:t> , ta </a:t>
                </a:r>
                <a:r>
                  <a:rPr lang="en-US" dirty="0" err="1"/>
                  <a:t>có</a:t>
                </a:r>
                <a:r>
                  <a:rPr lang="en-US" dirty="0"/>
                  <a:t> </a:t>
                </a:r>
                <a:r>
                  <a:rPr lang="en-US" dirty="0" err="1"/>
                  <a:t>thể</a:t>
                </a:r>
                <a:r>
                  <a:rPr lang="en-US" dirty="0"/>
                  <a:t> </a:t>
                </a:r>
                <a:r>
                  <a:rPr lang="en-US" dirty="0" err="1"/>
                  <a:t>viết</a:t>
                </a:r>
                <a:r>
                  <a:rPr lang="en-US" dirty="0"/>
                  <a:t> </a:t>
                </a:r>
                <a:r>
                  <a:rPr lang="en-US" dirty="0" err="1"/>
                  <a:t>lại</a:t>
                </a:r>
                <a:r>
                  <a:rPr lang="en-US" dirty="0"/>
                  <a:t> </a:t>
                </a:r>
                <a:r>
                  <a:rPr lang="en-US" dirty="0" err="1"/>
                  <a:t>bài</a:t>
                </a:r>
                <a:r>
                  <a:rPr lang="en-US" dirty="0"/>
                  <a:t> </a:t>
                </a:r>
                <a:r>
                  <a:rPr lang="en-US" dirty="0" err="1"/>
                  <a:t>toán</a:t>
                </a:r>
                <a:r>
                  <a:rPr lang="en-US" dirty="0"/>
                  <a:t> (2) </a:t>
                </a:r>
                <a:r>
                  <a:rPr lang="en-US" dirty="0" err="1"/>
                  <a:t>và</a:t>
                </a:r>
                <a:r>
                  <a:rPr lang="en-US" dirty="0"/>
                  <a:t> </a:t>
                </a:r>
                <a:r>
                  <a:rPr lang="en-US" dirty="0" err="1"/>
                  <a:t>biểu</a:t>
                </a:r>
                <a:r>
                  <a:rPr lang="en-US" dirty="0"/>
                  <a:t> </a:t>
                </a:r>
                <a:r>
                  <a:rPr lang="en-US" dirty="0" err="1"/>
                  <a:t>thức</a:t>
                </a:r>
                <a:r>
                  <a:rPr lang="en-US" dirty="0"/>
                  <a:t> (3) </a:t>
                </a:r>
                <a:r>
                  <a:rPr lang="en-US" dirty="0" err="1"/>
                  <a:t>như</a:t>
                </a:r>
                <a:r>
                  <a:rPr lang="en-US" dirty="0"/>
                  <a:t> </a:t>
                </a:r>
                <a:r>
                  <a:rPr lang="en-US" dirty="0" err="1"/>
                  <a:t>sau</a:t>
                </a:r>
                <a:r>
                  <a:rPr lang="en-US" dirty="0"/>
                  <a:t>:</a:t>
                </a:r>
                <a:endParaRPr lang="vi-VN" dirty="0"/>
              </a:p>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λ</m:t>
                      </m:r>
                      <m:r>
                        <a:rPr lang="en-US" i="1">
                          <a:latin typeface="Cambria Math" panose="02040503050406030204" pitchFamily="18" charset="0"/>
                        </a:rPr>
                        <m:t>=</m:t>
                      </m:r>
                      <m:func>
                        <m:funcPr>
                          <m:ctrlPr>
                            <a:rPr lang="vi-VN"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vi-VN" i="1">
                                  <a:latin typeface="Cambria Math" panose="02040503050406030204" pitchFamily="18" charset="0"/>
                                </a:rPr>
                              </m:ctrlPr>
                            </m:funcPr>
                            <m:fName>
                              <m:limLow>
                                <m:limLowPr>
                                  <m:ctrlPr>
                                    <a:rPr lang="vi-VN" i="1">
                                      <a:latin typeface="Cambria Math" panose="02040503050406030204" pitchFamily="18" charset="0"/>
                                    </a:rPr>
                                  </m:ctrlPr>
                                </m:limLowPr>
                                <m:e>
                                  <m:r>
                                    <m:rPr>
                                      <m:sty m:val="p"/>
                                    </m:rPr>
                                    <a:rPr lang="en-US">
                                      <a:latin typeface="Cambria Math" panose="02040503050406030204" pitchFamily="18" charset="0"/>
                                    </a:rPr>
                                    <m:t>max</m:t>
                                  </m:r>
                                </m:e>
                                <m:lim>
                                  <m:r>
                                    <m:rPr>
                                      <m:sty m:val="p"/>
                                    </m:rPr>
                                    <a:rPr lang="en-US">
                                      <a:latin typeface="Cambria Math" panose="02040503050406030204" pitchFamily="18" charset="0"/>
                                    </a:rPr>
                                    <m:t>λ</m:t>
                                  </m:r>
                                </m:lim>
                              </m:limLow>
                            </m:fName>
                            <m:e>
                              <m:nary>
                                <m:naryPr>
                                  <m:chr m:val="∑"/>
                                  <m:limLoc m:val="undOvr"/>
                                  <m:ctrlPr>
                                    <a:rPr lang="vi-VN" i="1">
                                      <a:latin typeface="Cambria Math" panose="02040503050406030204" pitchFamily="18" charset="0"/>
                                    </a:rPr>
                                  </m:ctrlPr>
                                </m:naryPr>
                                <m:sub>
                                  <m: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vi-VN"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𝑛</m:t>
                                      </m:r>
                                    </m:sub>
                                  </m:sSub>
                                </m:e>
                              </m:nary>
                              <m:r>
                                <a:rPr lang="en-US" i="1">
                                  <a:latin typeface="Cambria Math" panose="02040503050406030204" pitchFamily="18" charset="0"/>
                                </a:rPr>
                                <m:t>−</m:t>
                              </m:r>
                              <m:f>
                                <m:fPr>
                                  <m:ctrlPr>
                                    <a:rPr lang="vi-VN"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func>
                        </m:e>
                      </m:func>
                      <m:nary>
                        <m:naryPr>
                          <m:chr m:val="∑"/>
                          <m:limLoc m:val="undOvr"/>
                          <m:ctrlPr>
                            <a:rPr lang="vi-VN" i="1">
                              <a:latin typeface="Cambria Math" panose="02040503050406030204" pitchFamily="18" charset="0"/>
                            </a:rPr>
                          </m:ctrlPr>
                        </m:naryPr>
                        <m:sub>
                          <m: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rPr>
                            <m:t>𝑁</m:t>
                          </m:r>
                        </m:sup>
                        <m:e>
                          <m:nary>
                            <m:naryPr>
                              <m:chr m:val="∑"/>
                              <m:limLoc m:val="undOvr"/>
                              <m:ctrlPr>
                                <a:rPr lang="vi-VN" i="1">
                                  <a:latin typeface="Cambria Math" panose="02040503050406030204" pitchFamily="18" charset="0"/>
                                </a:rPr>
                              </m:ctrlPr>
                            </m:naryPr>
                            <m:sub>
                              <m:r>
                                <a:rPr lang="en-US" i="1">
                                  <a:latin typeface="Cambria Math" panose="02040503050406030204" pitchFamily="18" charset="0"/>
                                </a:rPr>
                                <m:t>𝑚</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vi-VN"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𝑛</m:t>
                                  </m:r>
                                </m:sub>
                              </m:sSub>
                              <m:sSub>
                                <m:sSubPr>
                                  <m:ctrlPr>
                                    <a:rPr lang="vi-VN"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𝑚</m:t>
                                  </m:r>
                                </m:sub>
                              </m:sSub>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𝑚</m:t>
                                  </m:r>
                                </m:sub>
                              </m:sSub>
                              <m:r>
                                <m:rPr>
                                  <m:sty m:val="p"/>
                                </m:rPr>
                                <a:rPr lang="en-US">
                                  <a:latin typeface="Cambria Math" panose="02040503050406030204" pitchFamily="18" charset="0"/>
                                </a:rPr>
                                <m:t>K</m:t>
                              </m:r>
                              <m:r>
                                <a:rPr lang="en-US">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𝑚</m:t>
                                  </m:r>
                                </m:sub>
                              </m:sSub>
                              <m:r>
                                <a:rPr lang="en-US" i="1">
                                  <a:latin typeface="Cambria Math" panose="02040503050406030204" pitchFamily="18" charset="0"/>
                                </a:rPr>
                                <m:t>)</m:t>
                              </m:r>
                            </m:e>
                          </m:nary>
                        </m:e>
                      </m:nary>
                      <m:r>
                        <a:rPr lang="en-US" i="1">
                          <a:latin typeface="Cambria Math" panose="02040503050406030204" pitchFamily="18" charset="0"/>
                        </a:rPr>
                        <m:t>            (4)</m:t>
                      </m:r>
                    </m:oMath>
                  </m:oMathPara>
                </a14:m>
                <a:endParaRPr lang="vi-VN" dirty="0"/>
              </a:p>
              <a:p>
                <a:r>
                  <a:rPr lang="en-US" dirty="0"/>
                  <a:t>		</a:t>
                </a:r>
                <a:r>
                  <a:rPr lang="en-US" sz="2000" i="1" dirty="0" err="1"/>
                  <a:t>thỏa</a:t>
                </a:r>
                <a:r>
                  <a:rPr lang="en-US" sz="2000" i="1" dirty="0"/>
                  <a:t> </a:t>
                </a:r>
                <a:r>
                  <a:rPr lang="en-US" sz="2000" i="1" dirty="0" err="1"/>
                  <a:t>mãn</a:t>
                </a:r>
                <a:r>
                  <a:rPr lang="en-US" sz="2000" i="1" dirty="0"/>
                  <a:t> </a:t>
                </a:r>
                <a14:m>
                  <m:oMath xmlns:m="http://schemas.openxmlformats.org/officeDocument/2006/math">
                    <m:nary>
                      <m:naryPr>
                        <m:chr m:val="∑"/>
                        <m:limLoc m:val="undOvr"/>
                        <m:ctrlPr>
                          <a:rPr lang="vi-VN" i="1">
                            <a:latin typeface="Cambria Math" panose="02040503050406030204" pitchFamily="18" charset="0"/>
                          </a:rPr>
                        </m:ctrlPr>
                      </m:naryPr>
                      <m:sub>
                        <m: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vi-VN"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𝑛</m:t>
                            </m:r>
                          </m:sub>
                        </m:sSub>
                        <m:r>
                          <a:rPr lang="en-US" i="1">
                            <a:latin typeface="Cambria Math" panose="02040503050406030204" pitchFamily="18" charset="0"/>
                          </a:rPr>
                          <m:t> </m:t>
                        </m:r>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=0</m:t>
                        </m:r>
                      </m:e>
                    </m:nary>
                  </m:oMath>
                </a14:m>
                <a:r>
                  <a:rPr lang="en-US" dirty="0"/>
                  <a:t>  </a:t>
                </a:r>
                <a:endParaRPr lang="vi-VN" dirty="0"/>
              </a:p>
              <a:p>
                <a:r>
                  <a:rPr lang="en-US" dirty="0"/>
                  <a:t>		</a:t>
                </a:r>
                <a14:m>
                  <m:oMath xmlns:m="http://schemas.openxmlformats.org/officeDocument/2006/math">
                    <m:r>
                      <a:rPr lang="en-US" i="1">
                        <a:latin typeface="Cambria Math" panose="02040503050406030204" pitchFamily="18" charset="0"/>
                      </a:rPr>
                      <m:t>0≤</m:t>
                    </m:r>
                    <m:sSub>
                      <m:sSubPr>
                        <m:ctrlPr>
                          <a:rPr lang="vi-VN"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  </m:t>
                    </m:r>
                    <m:r>
                      <a:rPr lang="en-US" i="1">
                        <a:latin typeface="Cambria Math" panose="02040503050406030204" pitchFamily="18" charset="0"/>
                      </a:rPr>
                      <m:t>𝑛</m:t>
                    </m:r>
                    <m:r>
                      <a:rPr lang="en-US" i="1">
                        <a:latin typeface="Cambria Math" panose="02040503050406030204" pitchFamily="18" charset="0"/>
                      </a:rPr>
                      <m:t>=1,2,…,</m:t>
                    </m:r>
                    <m:r>
                      <a:rPr lang="en-US" i="1">
                        <a:latin typeface="Cambria Math" panose="02040503050406030204" pitchFamily="18" charset="0"/>
                      </a:rPr>
                      <m:t>𝑁</m:t>
                    </m:r>
                    <m:r>
                      <a:rPr lang="en-US" i="1">
                        <a:latin typeface="Cambria Math" panose="02040503050406030204" pitchFamily="18" charset="0"/>
                      </a:rPr>
                      <m:t> </m:t>
                    </m:r>
                  </m:oMath>
                </a14:m>
                <a:endParaRPr lang="vi-VN" dirty="0"/>
              </a:p>
              <a:p>
                <a:r>
                  <a:rPr lang="fr-FR" dirty="0" err="1"/>
                  <a:t>Và</a:t>
                </a:r>
                <a:r>
                  <a:rPr lang="fr-FR" dirty="0"/>
                  <a:t> </a:t>
                </a:r>
                <a:endParaRPr lang="vi-VN" dirty="0"/>
              </a:p>
              <a:p>
                <a14:m>
                  <m:oMath xmlns:m="http://schemas.openxmlformats.org/officeDocument/2006/math">
                    <m:sSup>
                      <m:sSupPr>
                        <m:ctrlPr>
                          <a:rPr lang="vi-VN"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𝑇</m:t>
                        </m:r>
                      </m:sup>
                    </m:sSup>
                    <m:r>
                      <m:rPr>
                        <m:sty m:val="p"/>
                      </m:rPr>
                      <a:rPr lang="en-US">
                        <a:latin typeface="Cambria Math" panose="02040503050406030204" pitchFamily="18" charset="0"/>
                      </a:rPr>
                      <m:t>ϕ</m:t>
                    </m:r>
                    <m:d>
                      <m:dPr>
                        <m:ctrlPr>
                          <a:rPr lang="vi-VN" i="1">
                            <a:latin typeface="Cambria Math" panose="02040503050406030204" pitchFamily="18" charset="0"/>
                          </a:rPr>
                        </m:ctrlPr>
                      </m:dPr>
                      <m:e>
                        <m:r>
                          <m:rPr>
                            <m:sty m:val="p"/>
                          </m:rPr>
                          <a:rPr lang="fr-FR">
                            <a:latin typeface="Cambria Math" panose="02040503050406030204" pitchFamily="18" charset="0"/>
                          </a:rPr>
                          <m:t>x</m:t>
                        </m:r>
                      </m:e>
                    </m:d>
                    <m:r>
                      <a:rPr lang="fr-FR" i="1">
                        <a:latin typeface="Cambria Math" panose="02040503050406030204" pitchFamily="18" charset="0"/>
                      </a:rPr>
                      <m:t>+</m:t>
                    </m:r>
                    <m:r>
                      <a:rPr lang="en-US" i="1">
                        <a:latin typeface="Cambria Math" panose="02040503050406030204" pitchFamily="18" charset="0"/>
                      </a:rPr>
                      <m:t>𝑏</m:t>
                    </m:r>
                    <m:r>
                      <a:rPr lang="fr-FR" i="1">
                        <a:latin typeface="Cambria Math" panose="02040503050406030204" pitchFamily="18" charset="0"/>
                      </a:rPr>
                      <m:t>=</m:t>
                    </m:r>
                    <m:nary>
                      <m:naryPr>
                        <m:chr m:val="∑"/>
                        <m:limLoc m:val="undOvr"/>
                        <m:supHide m:val="on"/>
                        <m:ctrlPr>
                          <a:rPr lang="vi-VN" i="1">
                            <a:latin typeface="Cambria Math" panose="02040503050406030204" pitchFamily="18" charset="0"/>
                          </a:rPr>
                        </m:ctrlPr>
                      </m:naryPr>
                      <m:sub>
                        <m:r>
                          <a:rPr lang="en-US" i="1">
                            <a:latin typeface="Cambria Math" panose="02040503050406030204" pitchFamily="18" charset="0"/>
                          </a:rPr>
                          <m:t>𝑚</m:t>
                        </m:r>
                        <m:r>
                          <a:rPr lang="fr-FR" i="1">
                            <a:latin typeface="Cambria Math" panose="02040503050406030204" pitchFamily="18" charset="0"/>
                          </a:rPr>
                          <m:t>∈</m:t>
                        </m:r>
                        <m:r>
                          <a:rPr lang="en-US" i="1">
                            <a:latin typeface="Cambria Math" panose="02040503050406030204" pitchFamily="18" charset="0"/>
                          </a:rPr>
                          <m:t>𝑆</m:t>
                        </m:r>
                      </m:sub>
                      <m:sup/>
                      <m:e>
                        <m:sSub>
                          <m:sSubPr>
                            <m:ctrlPr>
                              <a:rPr lang="vi-VN"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𝑚</m:t>
                            </m:r>
                          </m:sub>
                        </m:sSub>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𝑚</m:t>
                            </m:r>
                          </m:sub>
                        </m:sSub>
                      </m:e>
                    </m:nary>
                    <m:r>
                      <m:rPr>
                        <m:sty m:val="p"/>
                      </m:rPr>
                      <a:rPr lang="fr-FR">
                        <a:latin typeface="Cambria Math" panose="02040503050406030204" pitchFamily="18" charset="0"/>
                      </a:rPr>
                      <m:t>K</m:t>
                    </m:r>
                    <m:r>
                      <a:rPr lang="fr-FR">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fr-FR">
                        <a:latin typeface="Cambria Math" panose="02040503050406030204" pitchFamily="18" charset="0"/>
                      </a:rPr>
                      <m:t>,</m:t>
                    </m:r>
                    <m:r>
                      <m:rPr>
                        <m:sty m:val="p"/>
                      </m:rPr>
                      <a:rPr lang="fr-FR">
                        <a:latin typeface="Cambria Math" panose="02040503050406030204" pitchFamily="18" charset="0"/>
                      </a:rPr>
                      <m:t>x</m:t>
                    </m:r>
                    <m:r>
                      <a:rPr lang="fr-FR" i="1">
                        <a:latin typeface="Cambria Math" panose="02040503050406030204" pitchFamily="18" charset="0"/>
                      </a:rPr>
                      <m:t>)+</m:t>
                    </m:r>
                    <m:f>
                      <m:fPr>
                        <m:ctrlPr>
                          <a:rPr lang="vi-VN" i="1">
                            <a:latin typeface="Cambria Math" panose="02040503050406030204" pitchFamily="18" charset="0"/>
                          </a:rPr>
                        </m:ctrlPr>
                      </m:fPr>
                      <m:num>
                        <m:r>
                          <a:rPr lang="fr-FR" i="1">
                            <a:latin typeface="Cambria Math" panose="02040503050406030204" pitchFamily="18" charset="0"/>
                          </a:rPr>
                          <m:t>1</m:t>
                        </m:r>
                      </m:num>
                      <m:den>
                        <m:sSub>
                          <m:sSubPr>
                            <m:ctrlPr>
                              <a:rPr lang="vi-VN"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𝑀</m:t>
                            </m:r>
                          </m:sub>
                        </m:sSub>
                      </m:den>
                    </m:f>
                    <m:nary>
                      <m:naryPr>
                        <m:chr m:val="∑"/>
                        <m:limLoc m:val="undOvr"/>
                        <m:supHide m:val="on"/>
                        <m:ctrlPr>
                          <a:rPr lang="vi-VN" i="1">
                            <a:latin typeface="Cambria Math" panose="02040503050406030204" pitchFamily="18" charset="0"/>
                          </a:rPr>
                        </m:ctrlPr>
                      </m:naryPr>
                      <m:sub>
                        <m:r>
                          <a:rPr lang="en-US" i="1">
                            <a:latin typeface="Cambria Math" panose="02040503050406030204" pitchFamily="18" charset="0"/>
                          </a:rPr>
                          <m:t>𝑛</m:t>
                        </m:r>
                        <m:r>
                          <a:rPr lang="en-US" i="1">
                            <a:latin typeface="Cambria Math" panose="02040503050406030204" pitchFamily="18" charset="0"/>
                          </a:rPr>
                          <m:t>𝜖</m:t>
                        </m:r>
                        <m:r>
                          <a:rPr lang="en-US" i="1">
                            <a:latin typeface="Cambria Math" panose="02040503050406030204" pitchFamily="18" charset="0"/>
                          </a:rPr>
                          <m:t>𝑀</m:t>
                        </m:r>
                      </m:sub>
                      <m:sup/>
                      <m:e>
                        <m:d>
                          <m:dPr>
                            <m:ctrlPr>
                              <a:rPr lang="vi-VN" i="1">
                                <a:latin typeface="Cambria Math" panose="02040503050406030204" pitchFamily="18" charset="0"/>
                              </a:rPr>
                            </m:ctrlPr>
                          </m:dPr>
                          <m:e>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fr-FR" i="1">
                                <a:latin typeface="Cambria Math" panose="02040503050406030204" pitchFamily="18" charset="0"/>
                              </a:rPr>
                              <m:t>−</m:t>
                            </m:r>
                            <m:nary>
                              <m:naryPr>
                                <m:chr m:val="∑"/>
                                <m:limLoc m:val="undOvr"/>
                                <m:supHide m:val="on"/>
                                <m:ctrlPr>
                                  <a:rPr lang="vi-VN" i="1">
                                    <a:latin typeface="Cambria Math" panose="02040503050406030204" pitchFamily="18" charset="0"/>
                                  </a:rPr>
                                </m:ctrlPr>
                              </m:naryPr>
                              <m:sub>
                                <m:r>
                                  <a:rPr lang="en-US" i="1">
                                    <a:latin typeface="Cambria Math" panose="02040503050406030204" pitchFamily="18" charset="0"/>
                                  </a:rPr>
                                  <m:t>𝑚</m:t>
                                </m:r>
                                <m:r>
                                  <a:rPr lang="fr-FR" i="1">
                                    <a:latin typeface="Cambria Math" panose="02040503050406030204" pitchFamily="18" charset="0"/>
                                  </a:rPr>
                                  <m:t>∈</m:t>
                                </m:r>
                                <m:r>
                                  <a:rPr lang="en-US" i="1">
                                    <a:latin typeface="Cambria Math" panose="02040503050406030204" pitchFamily="18" charset="0"/>
                                  </a:rPr>
                                  <m:t>𝑆</m:t>
                                </m:r>
                              </m:sub>
                              <m:sup/>
                              <m:e>
                                <m:sSub>
                                  <m:sSubPr>
                                    <m:ctrlPr>
                                      <a:rPr lang="vi-VN"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𝑚</m:t>
                                    </m:r>
                                  </m:sub>
                                </m:sSub>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𝑚</m:t>
                                    </m:r>
                                  </m:sub>
                                </m:sSub>
                                <m:r>
                                  <m:rPr>
                                    <m:sty m:val="p"/>
                                  </m:rPr>
                                  <a:rPr lang="fr-FR">
                                    <a:latin typeface="Cambria Math" panose="02040503050406030204" pitchFamily="18" charset="0"/>
                                  </a:rPr>
                                  <m:t>K</m:t>
                                </m:r>
                                <m:r>
                                  <a:rPr lang="fr-FR">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𝑚</m:t>
                                    </m:r>
                                  </m:sub>
                                </m:sSub>
                                <m:r>
                                  <a:rPr lang="fr-FR" i="1">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fr-FR" i="1">
                                    <a:latin typeface="Cambria Math" panose="02040503050406030204" pitchFamily="18" charset="0"/>
                                  </a:rPr>
                                  <m:t>)</m:t>
                                </m:r>
                              </m:e>
                            </m:nary>
                            <m:r>
                              <a:rPr lang="en-US" i="1">
                                <a:latin typeface="Cambria Math" panose="02040503050406030204" pitchFamily="18" charset="0"/>
                              </a:rPr>
                              <m:t> </m:t>
                            </m:r>
                          </m:e>
                        </m:d>
                      </m:e>
                    </m:nary>
                  </m:oMath>
                </a14:m>
                <a:r>
                  <a:rPr lang="fr-FR" dirty="0"/>
                  <a:t>      (5)</a:t>
                </a:r>
              </a:p>
              <a:p>
                <a:r>
                  <a:rPr lang="fr-FR" dirty="0"/>
                  <a:t>SVM </a:t>
                </a:r>
                <a:r>
                  <a:rPr lang="fr-FR" dirty="0" err="1"/>
                  <a:t>với</a:t>
                </a:r>
                <a:r>
                  <a:rPr lang="fr-FR" dirty="0"/>
                  <a:t> </a:t>
                </a:r>
                <a:r>
                  <a:rPr lang="fr-FR" dirty="0" err="1"/>
                  <a:t>các</a:t>
                </a:r>
                <a:r>
                  <a:rPr lang="fr-FR" dirty="0"/>
                  <a:t> </a:t>
                </a:r>
                <a:r>
                  <a:rPr lang="fr-FR" dirty="0" err="1"/>
                  <a:t>nhân</a:t>
                </a:r>
                <a:r>
                  <a:rPr lang="fr-FR" dirty="0"/>
                  <a:t> phi </a:t>
                </a:r>
                <a:r>
                  <a:rPr lang="fr-FR" dirty="0" err="1"/>
                  <a:t>tuyến</a:t>
                </a:r>
                <a:r>
                  <a:rPr lang="fr-FR" dirty="0"/>
                  <a:t> là </a:t>
                </a:r>
                <a:r>
                  <a:rPr lang="fr-FR" dirty="0" err="1"/>
                  <a:t>các</a:t>
                </a:r>
                <a:r>
                  <a:rPr lang="fr-FR" dirty="0"/>
                  <a:t> </a:t>
                </a:r>
                <a:r>
                  <a:rPr lang="fr-FR" dirty="0" err="1"/>
                  <a:t>trình</a:t>
                </a:r>
                <a:r>
                  <a:rPr lang="fr-FR" dirty="0"/>
                  <a:t> </a:t>
                </a:r>
                <a:r>
                  <a:rPr lang="fr-FR" dirty="0" err="1"/>
                  <a:t>phân</a:t>
                </a:r>
                <a:r>
                  <a:rPr lang="fr-FR" dirty="0"/>
                  <a:t> </a:t>
                </a:r>
                <a:r>
                  <a:rPr lang="fr-FR" dirty="0" err="1"/>
                  <a:t>loại</a:t>
                </a:r>
                <a:r>
                  <a:rPr lang="fr-FR" dirty="0"/>
                  <a:t> </a:t>
                </a:r>
                <a:r>
                  <a:rPr lang="fr-FR" dirty="0" err="1"/>
                  <a:t>cực</a:t>
                </a:r>
                <a:r>
                  <a:rPr lang="fr-FR" dirty="0"/>
                  <a:t> </a:t>
                </a:r>
                <a:r>
                  <a:rPr lang="fr-FR" dirty="0" err="1"/>
                  <a:t>kỳ</a:t>
                </a:r>
                <a:r>
                  <a:rPr lang="fr-FR" dirty="0"/>
                  <a:t> </a:t>
                </a:r>
                <a:r>
                  <a:rPr lang="fr-FR" dirty="0" err="1"/>
                  <a:t>mạnh</a:t>
                </a:r>
                <a:r>
                  <a:rPr lang="fr-FR" dirty="0"/>
                  <a:t>, </a:t>
                </a:r>
                <a:endParaRPr lang="vi-VN" dirty="0"/>
              </a:p>
              <a:p>
                <a:pPr algn="just"/>
                <a:endParaRPr lang="vi-VN" dirty="0"/>
              </a:p>
              <a:p>
                <a:pPr marL="0" indent="0" algn="just">
                  <a:buNone/>
                </a:pPr>
                <a:endParaRPr lang="vi-VN" sz="2000" dirty="0"/>
              </a:p>
            </p:txBody>
          </p:sp>
        </mc:Choice>
        <mc:Fallback xmlns="">
          <p:sp>
            <p:nvSpPr>
              <p:cNvPr id="3" name="Content Placeholder 2">
                <a:extLst>
                  <a:ext uri="{FF2B5EF4-FFF2-40B4-BE49-F238E27FC236}">
                    <a16:creationId xmlns:a16="http://schemas.microsoft.com/office/drawing/2014/main" id="{ECFEC923-D31E-4B35-87FA-450948DECAA8}"/>
                  </a:ext>
                </a:extLst>
              </p:cNvPr>
              <p:cNvSpPr>
                <a:spLocks noGrp="1" noRot="1" noChangeAspect="1" noMove="1" noResize="1" noEditPoints="1" noAdjustHandles="1" noChangeArrowheads="1" noChangeShapeType="1" noTextEdit="1"/>
              </p:cNvSpPr>
              <p:nvPr>
                <p:ph idx="1"/>
              </p:nvPr>
            </p:nvSpPr>
            <p:spPr>
              <a:xfrm>
                <a:off x="410817" y="365124"/>
                <a:ext cx="11343861" cy="6447155"/>
              </a:xfrm>
              <a:blipFill>
                <a:blip r:embed="rId2"/>
                <a:stretch>
                  <a:fillRect l="-699" t="-568" r="-699" b="-1892"/>
                </a:stretch>
              </a:blipFill>
            </p:spPr>
            <p:txBody>
              <a:bodyPr/>
              <a:lstStyle/>
              <a:p>
                <a:r>
                  <a:rPr lang="vi-VN">
                    <a:noFill/>
                  </a:rPr>
                  <a:t> </a:t>
                </a:r>
              </a:p>
            </p:txBody>
          </p:sp>
        </mc:Fallback>
      </mc:AlternateContent>
    </p:spTree>
    <p:extLst>
      <p:ext uri="{BB962C8B-B14F-4D97-AF65-F5344CB8AC3E}">
        <p14:creationId xmlns:p14="http://schemas.microsoft.com/office/powerpoint/2010/main" val="13573223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F192-7EE4-4563-9037-C45C0E7D6591}"/>
              </a:ext>
            </a:extLst>
          </p:cNvPr>
          <p:cNvSpPr>
            <a:spLocks noGrp="1"/>
          </p:cNvSpPr>
          <p:nvPr>
            <p:ph type="title"/>
          </p:nvPr>
        </p:nvSpPr>
        <p:spPr>
          <a:xfrm flipV="1">
            <a:off x="838200" y="319406"/>
            <a:ext cx="10515600" cy="45719"/>
          </a:xfrm>
        </p:spPr>
        <p:txBody>
          <a:bodyPr>
            <a:normAutofit fontScale="90000"/>
          </a:bodyPr>
          <a:lstStyle/>
          <a:p>
            <a:endParaRPr lang="vi-VN" dirty="0"/>
          </a:p>
        </p:txBody>
      </p:sp>
      <p:sp>
        <p:nvSpPr>
          <p:cNvPr id="3" name="Content Placeholder 2">
            <a:extLst>
              <a:ext uri="{FF2B5EF4-FFF2-40B4-BE49-F238E27FC236}">
                <a16:creationId xmlns:a16="http://schemas.microsoft.com/office/drawing/2014/main" id="{ECFEC923-D31E-4B35-87FA-450948DECAA8}"/>
              </a:ext>
            </a:extLst>
          </p:cNvPr>
          <p:cNvSpPr>
            <a:spLocks noGrp="1"/>
          </p:cNvSpPr>
          <p:nvPr>
            <p:ph idx="1"/>
          </p:nvPr>
        </p:nvSpPr>
        <p:spPr>
          <a:xfrm>
            <a:off x="410817" y="365124"/>
            <a:ext cx="11343861" cy="6447155"/>
          </a:xfrm>
        </p:spPr>
        <p:txBody>
          <a:bodyPr>
            <a:normAutofit/>
          </a:bodyPr>
          <a:lstStyle/>
          <a:p>
            <a:pPr algn="just"/>
            <a:r>
              <a:rPr lang="vi-VN" sz="2000" dirty="0"/>
              <a:t>Kernel SVM</a:t>
            </a:r>
            <a:r>
              <a:rPr lang="fr-FR" sz="2000" dirty="0"/>
              <a:t> </a:t>
            </a:r>
            <a:r>
              <a:rPr lang="fr-FR" sz="2000" dirty="0" err="1"/>
              <a:t>có</a:t>
            </a:r>
            <a:r>
              <a:rPr lang="fr-FR" sz="2000" dirty="0"/>
              <a:t> </a:t>
            </a:r>
            <a:r>
              <a:rPr lang="fr-FR" sz="2000" dirty="0" err="1"/>
              <a:t>một</a:t>
            </a:r>
            <a:r>
              <a:rPr lang="fr-FR" sz="2000" dirty="0"/>
              <a:t> </a:t>
            </a:r>
            <a:r>
              <a:rPr lang="fr-FR" sz="2000" dirty="0" err="1"/>
              <a:t>số</a:t>
            </a:r>
            <a:r>
              <a:rPr lang="fr-FR" sz="2000" dirty="0"/>
              <a:t> </a:t>
            </a:r>
            <a:r>
              <a:rPr lang="fr-FR" sz="2000" dirty="0" err="1"/>
              <a:t>nhược</a:t>
            </a:r>
            <a:r>
              <a:rPr lang="fr-FR" sz="2000" dirty="0"/>
              <a:t> </a:t>
            </a:r>
            <a:r>
              <a:rPr lang="fr-FR" sz="2000" dirty="0" err="1"/>
              <a:t>điểm</a:t>
            </a:r>
            <a:r>
              <a:rPr lang="fr-FR" sz="2000" dirty="0"/>
              <a:t>, </a:t>
            </a:r>
            <a:r>
              <a:rPr lang="fr-FR" sz="2000" dirty="0" err="1"/>
              <a:t>như</a:t>
            </a:r>
            <a:r>
              <a:rPr lang="fr-FR" sz="2000" dirty="0"/>
              <a:t> </a:t>
            </a:r>
            <a:r>
              <a:rPr lang="fr-FR" sz="2000" dirty="0" err="1"/>
              <a:t>được</a:t>
            </a:r>
            <a:r>
              <a:rPr lang="fr-FR" sz="2000" dirty="0"/>
              <a:t> </a:t>
            </a:r>
            <a:r>
              <a:rPr lang="fr-FR" sz="2000" dirty="0" err="1"/>
              <a:t>hiển</a:t>
            </a:r>
            <a:r>
              <a:rPr lang="fr-FR" sz="2000" dirty="0"/>
              <a:t> </a:t>
            </a:r>
            <a:r>
              <a:rPr lang="fr-FR" sz="2000" dirty="0" err="1"/>
              <a:t>thị</a:t>
            </a:r>
            <a:r>
              <a:rPr lang="fr-FR" sz="2000" dirty="0"/>
              <a:t> </a:t>
            </a:r>
            <a:r>
              <a:rPr lang="fr-FR" sz="2000" dirty="0" err="1"/>
              <a:t>trong</a:t>
            </a:r>
            <a:r>
              <a:rPr lang="fr-FR" sz="2000" dirty="0"/>
              <a:t> </a:t>
            </a:r>
            <a:r>
              <a:rPr lang="fr-FR" sz="2000" dirty="0" err="1"/>
              <a:t>bảng</a:t>
            </a:r>
            <a:r>
              <a:rPr lang="fr-FR" sz="2000" dirty="0"/>
              <a:t> </a:t>
            </a:r>
            <a:r>
              <a:rPr lang="fr-FR" sz="2000" dirty="0" err="1"/>
              <a:t>sau</a:t>
            </a:r>
            <a:r>
              <a:rPr lang="fr-FR" sz="2000" dirty="0"/>
              <a:t>:</a:t>
            </a:r>
            <a:endParaRPr lang="vi-VN" sz="2000" dirty="0"/>
          </a:p>
          <a:p>
            <a:r>
              <a:rPr lang="en-US" i="1" dirty="0" err="1"/>
              <a:t>Ưu</a:t>
            </a:r>
            <a:r>
              <a:rPr lang="en-US" i="1" dirty="0"/>
              <a:t> </a:t>
            </a:r>
            <a:r>
              <a:rPr lang="en-US" i="1" dirty="0" err="1"/>
              <a:t>điểm</a:t>
            </a:r>
            <a:endParaRPr lang="vi-VN" dirty="0"/>
          </a:p>
          <a:p>
            <a:pPr marL="342900" lvl="0" indent="-342900">
              <a:buFont typeface="Arial" panose="020B0604020202020204" pitchFamily="34" charset="0"/>
              <a:buChar char="•"/>
            </a:pPr>
            <a:r>
              <a:rPr lang="en-US" dirty="0" err="1"/>
              <a:t>Có</a:t>
            </a:r>
            <a:r>
              <a:rPr lang="en-US" dirty="0"/>
              <a:t> </a:t>
            </a:r>
            <a:r>
              <a:rPr lang="en-US" dirty="0" err="1"/>
              <a:t>thể</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phân</a:t>
            </a:r>
            <a:r>
              <a:rPr lang="en-US" dirty="0"/>
              <a:t> </a:t>
            </a:r>
            <a:r>
              <a:rPr lang="en-US" dirty="0" err="1"/>
              <a:t>loại</a:t>
            </a:r>
            <a:r>
              <a:rPr lang="en-US" dirty="0"/>
              <a:t> </a:t>
            </a:r>
            <a:r>
              <a:rPr lang="en-US" dirty="0" err="1"/>
              <a:t>hoặc</a:t>
            </a:r>
            <a:r>
              <a:rPr lang="en-US" dirty="0"/>
              <a:t> </a:t>
            </a:r>
            <a:r>
              <a:rPr lang="en-US" dirty="0" err="1"/>
              <a:t>các</a:t>
            </a:r>
            <a:r>
              <a:rPr lang="en-US" dirty="0"/>
              <a:t> </a:t>
            </a:r>
            <a:r>
              <a:rPr lang="en-US" dirty="0" err="1"/>
              <a:t>vấn</a:t>
            </a:r>
            <a:r>
              <a:rPr lang="en-US" dirty="0"/>
              <a:t> </a:t>
            </a:r>
            <a:r>
              <a:rPr lang="en-US" dirty="0" err="1"/>
              <a:t>đề</a:t>
            </a:r>
            <a:r>
              <a:rPr lang="en-US" dirty="0"/>
              <a:t> </a:t>
            </a:r>
            <a:r>
              <a:rPr lang="en-US" dirty="0" err="1"/>
              <a:t>dự</a:t>
            </a:r>
            <a:r>
              <a:rPr lang="en-US" dirty="0"/>
              <a:t> </a:t>
            </a:r>
            <a:r>
              <a:rPr lang="en-US" dirty="0" err="1"/>
              <a:t>báo</a:t>
            </a:r>
            <a:r>
              <a:rPr lang="en-US" dirty="0"/>
              <a:t> </a:t>
            </a:r>
            <a:r>
              <a:rPr lang="en-US" dirty="0" err="1"/>
              <a:t>số</a:t>
            </a:r>
            <a:endParaRPr lang="vi-VN" dirty="0"/>
          </a:p>
          <a:p>
            <a:pPr marL="342900" lvl="0" indent="-342900">
              <a:buFont typeface="Arial" panose="020B0604020202020204" pitchFamily="34" charset="0"/>
              <a:buChar char="•"/>
            </a:pPr>
            <a:r>
              <a:rPr lang="en-US" dirty="0" err="1"/>
              <a:t>Không</a:t>
            </a:r>
            <a:r>
              <a:rPr lang="en-US" dirty="0"/>
              <a:t> </a:t>
            </a:r>
            <a:r>
              <a:rPr lang="en-US" dirty="0" err="1"/>
              <a:t>bị</a:t>
            </a:r>
            <a:r>
              <a:rPr lang="en-US" dirty="0"/>
              <a:t> </a:t>
            </a:r>
            <a:r>
              <a:rPr lang="en-US" dirty="0" err="1"/>
              <a:t>ảnh</a:t>
            </a:r>
            <a:r>
              <a:rPr lang="en-US" dirty="0"/>
              <a:t> </a:t>
            </a:r>
            <a:r>
              <a:rPr lang="en-US" dirty="0" err="1"/>
              <a:t>hưởng</a:t>
            </a:r>
            <a:r>
              <a:rPr lang="en-US" dirty="0"/>
              <a:t> </a:t>
            </a:r>
            <a:r>
              <a:rPr lang="en-US" dirty="0" err="1"/>
              <a:t>quá</a:t>
            </a:r>
            <a:r>
              <a:rPr lang="en-US" dirty="0"/>
              <a:t> </a:t>
            </a:r>
            <a:r>
              <a:rPr lang="en-US" dirty="0" err="1"/>
              <a:t>mức</a:t>
            </a:r>
            <a:r>
              <a:rPr lang="en-US" dirty="0"/>
              <a:t> </a:t>
            </a:r>
            <a:r>
              <a:rPr lang="en-US" dirty="0" err="1"/>
              <a:t>bởi</a:t>
            </a:r>
            <a:r>
              <a:rPr lang="en-US" dirty="0"/>
              <a:t> </a:t>
            </a:r>
            <a:r>
              <a:rPr lang="en-US" dirty="0" err="1"/>
              <a:t>dữ</a:t>
            </a:r>
            <a:r>
              <a:rPr lang="en-US" dirty="0"/>
              <a:t> </a:t>
            </a:r>
            <a:r>
              <a:rPr lang="en-US" dirty="0" err="1"/>
              <a:t>liệu</a:t>
            </a:r>
            <a:r>
              <a:rPr lang="en-US" dirty="0"/>
              <a:t> </a:t>
            </a:r>
            <a:r>
              <a:rPr lang="en-US" dirty="0" err="1"/>
              <a:t>bị</a:t>
            </a:r>
            <a:r>
              <a:rPr lang="en-US" dirty="0"/>
              <a:t> </a:t>
            </a:r>
            <a:r>
              <a:rPr lang="en-US" dirty="0" err="1"/>
              <a:t>nhiễu</a:t>
            </a:r>
            <a:r>
              <a:rPr lang="en-US" dirty="0"/>
              <a:t> </a:t>
            </a:r>
            <a:r>
              <a:rPr lang="en-US" dirty="0" err="1"/>
              <a:t>và</a:t>
            </a:r>
            <a:r>
              <a:rPr lang="en-US" dirty="0"/>
              <a:t> </a:t>
            </a:r>
            <a:r>
              <a:rPr lang="en-US" dirty="0" err="1"/>
              <a:t>không</a:t>
            </a:r>
            <a:r>
              <a:rPr lang="en-US" dirty="0"/>
              <a:t> </a:t>
            </a:r>
            <a:r>
              <a:rPr lang="en-US" dirty="0" err="1"/>
              <a:t>dễ</a:t>
            </a:r>
            <a:r>
              <a:rPr lang="en-US" dirty="0"/>
              <a:t> </a:t>
            </a:r>
            <a:r>
              <a:rPr lang="en-US" dirty="0" err="1"/>
              <a:t>bị</a:t>
            </a:r>
            <a:r>
              <a:rPr lang="en-US" dirty="0"/>
              <a:t> </a:t>
            </a:r>
            <a:r>
              <a:rPr lang="en-US" dirty="0" err="1"/>
              <a:t>ảnh</a:t>
            </a:r>
            <a:r>
              <a:rPr lang="en-US" dirty="0"/>
              <a:t> </a:t>
            </a:r>
            <a:r>
              <a:rPr lang="en-US" dirty="0" err="1"/>
              <a:t>hưởng</a:t>
            </a:r>
            <a:r>
              <a:rPr lang="en-US" dirty="0"/>
              <a:t> </a:t>
            </a:r>
            <a:r>
              <a:rPr lang="en-US" dirty="0" err="1"/>
              <a:t>bởi</a:t>
            </a:r>
            <a:r>
              <a:rPr lang="en-US" dirty="0"/>
              <a:t> overfitting </a:t>
            </a:r>
            <a:endParaRPr lang="vi-VN" dirty="0"/>
          </a:p>
          <a:p>
            <a:pPr marL="342900" lvl="0" indent="-342900">
              <a:buFont typeface="Arial" panose="020B0604020202020204" pitchFamily="34" charset="0"/>
              <a:buChar char="•"/>
            </a:pPr>
            <a:r>
              <a:rPr lang="en-US" dirty="0" err="1"/>
              <a:t>Dễ</a:t>
            </a:r>
            <a:r>
              <a:rPr lang="en-US" dirty="0"/>
              <a:t> </a:t>
            </a:r>
            <a:r>
              <a:rPr lang="en-US" dirty="0" err="1"/>
              <a:t>sử</a:t>
            </a:r>
            <a:r>
              <a:rPr lang="en-US" dirty="0"/>
              <a:t> </a:t>
            </a:r>
            <a:r>
              <a:rPr lang="en-US" dirty="0" err="1"/>
              <a:t>dụng</a:t>
            </a:r>
            <a:r>
              <a:rPr lang="en-US" dirty="0"/>
              <a:t> </a:t>
            </a:r>
            <a:r>
              <a:rPr lang="en-US" dirty="0" err="1"/>
              <a:t>hơn</a:t>
            </a:r>
            <a:r>
              <a:rPr lang="en-US" dirty="0"/>
              <a:t> </a:t>
            </a:r>
            <a:r>
              <a:rPr lang="en-US" dirty="0" err="1"/>
              <a:t>các</a:t>
            </a:r>
            <a:r>
              <a:rPr lang="en-US" dirty="0"/>
              <a:t> </a:t>
            </a:r>
            <a:r>
              <a:rPr lang="en-US" dirty="0" err="1"/>
              <a:t>mạng</a:t>
            </a:r>
            <a:r>
              <a:rPr lang="en-US" dirty="0"/>
              <a:t> </a:t>
            </a:r>
            <a:r>
              <a:rPr lang="en-US" dirty="0" err="1"/>
              <a:t>nơron</a:t>
            </a:r>
            <a:r>
              <a:rPr lang="en-US" dirty="0"/>
              <a:t>, </a:t>
            </a:r>
            <a:r>
              <a:rPr lang="en-US" dirty="0" err="1"/>
              <a:t>đặc</a:t>
            </a:r>
            <a:r>
              <a:rPr lang="en-US" dirty="0"/>
              <a:t> </a:t>
            </a:r>
            <a:r>
              <a:rPr lang="en-US" dirty="0" err="1"/>
              <a:t>biệt</a:t>
            </a:r>
            <a:r>
              <a:rPr lang="en-US" dirty="0"/>
              <a:t> </a:t>
            </a:r>
            <a:r>
              <a:rPr lang="en-US" dirty="0" err="1"/>
              <a:t>là</a:t>
            </a:r>
            <a:r>
              <a:rPr lang="en-US" dirty="0"/>
              <a:t> </a:t>
            </a:r>
            <a:r>
              <a:rPr lang="en-US" dirty="0" err="1"/>
              <a:t>phương</a:t>
            </a:r>
            <a:r>
              <a:rPr lang="en-US" dirty="0"/>
              <a:t> </a:t>
            </a:r>
            <a:r>
              <a:rPr lang="en-US" dirty="0" err="1"/>
              <a:t>pháp</a:t>
            </a:r>
            <a:r>
              <a:rPr lang="en-US" dirty="0"/>
              <a:t> </a:t>
            </a:r>
            <a:r>
              <a:rPr lang="en-US" dirty="0" err="1"/>
              <a:t>này</a:t>
            </a:r>
            <a:r>
              <a:rPr lang="en-US" dirty="0"/>
              <a:t> </a:t>
            </a:r>
            <a:r>
              <a:rPr lang="en-US" dirty="0" err="1"/>
              <a:t>có</a:t>
            </a:r>
            <a:r>
              <a:rPr lang="en-US" dirty="0"/>
              <a:t> </a:t>
            </a:r>
            <a:r>
              <a:rPr lang="en-US" dirty="0" err="1"/>
              <a:t>một</a:t>
            </a:r>
            <a:r>
              <a:rPr lang="en-US" dirty="0"/>
              <a:t> </a:t>
            </a:r>
            <a:r>
              <a:rPr lang="en-US" dirty="0" err="1"/>
              <a:t>số</a:t>
            </a:r>
            <a:r>
              <a:rPr lang="en-US" dirty="0"/>
              <a:t> </a:t>
            </a:r>
            <a:r>
              <a:rPr lang="en-US" dirty="0" err="1"/>
              <a:t>thuật</a:t>
            </a:r>
            <a:r>
              <a:rPr lang="en-US" dirty="0"/>
              <a:t> </a:t>
            </a:r>
            <a:r>
              <a:rPr lang="en-US" dirty="0" err="1"/>
              <a:t>toán</a:t>
            </a:r>
            <a:r>
              <a:rPr lang="en-US" dirty="0"/>
              <a:t> SVM </a:t>
            </a:r>
            <a:r>
              <a:rPr lang="en-US" dirty="0" err="1"/>
              <a:t>được</a:t>
            </a:r>
            <a:r>
              <a:rPr lang="en-US" dirty="0"/>
              <a:t> </a:t>
            </a:r>
            <a:r>
              <a:rPr lang="en-US" dirty="0" err="1"/>
              <a:t>hỗ</a:t>
            </a:r>
            <a:r>
              <a:rPr lang="en-US" dirty="0"/>
              <a:t> </a:t>
            </a:r>
            <a:r>
              <a:rPr lang="en-US" dirty="0" err="1"/>
              <a:t>trợ</a:t>
            </a:r>
            <a:r>
              <a:rPr lang="en-US" dirty="0"/>
              <a:t> </a:t>
            </a:r>
            <a:r>
              <a:rPr lang="en-US" dirty="0" err="1"/>
              <a:t>tốt</a:t>
            </a:r>
            <a:endParaRPr lang="vi-VN" dirty="0"/>
          </a:p>
          <a:p>
            <a:pPr marL="342900" lvl="0" indent="-342900">
              <a:buFont typeface="Arial" panose="020B0604020202020204" pitchFamily="34" charset="0"/>
              <a:buChar char="•"/>
            </a:pPr>
            <a:r>
              <a:rPr lang="en-US" dirty="0" err="1"/>
              <a:t>Nổi</a:t>
            </a:r>
            <a:r>
              <a:rPr lang="en-US" dirty="0"/>
              <a:t> </a:t>
            </a:r>
            <a:r>
              <a:rPr lang="en-US" dirty="0" err="1"/>
              <a:t>tiếng</a:t>
            </a:r>
            <a:r>
              <a:rPr lang="en-US" dirty="0"/>
              <a:t> </a:t>
            </a:r>
            <a:r>
              <a:rPr lang="en-US" dirty="0" err="1"/>
              <a:t>nhờ</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cao</a:t>
            </a:r>
            <a:r>
              <a:rPr lang="en-US" dirty="0"/>
              <a:t> </a:t>
            </a:r>
            <a:r>
              <a:rPr lang="en-US" dirty="0" err="1"/>
              <a:t>và</a:t>
            </a:r>
            <a:r>
              <a:rPr lang="en-US" dirty="0"/>
              <a:t> </a:t>
            </a:r>
            <a:r>
              <a:rPr lang="en-US" dirty="0" err="1"/>
              <a:t>thắng</a:t>
            </a:r>
            <a:r>
              <a:rPr lang="en-US" dirty="0"/>
              <a:t> </a:t>
            </a:r>
            <a:r>
              <a:rPr lang="en-US" dirty="0" err="1"/>
              <a:t>nhiều</a:t>
            </a:r>
            <a:r>
              <a:rPr lang="en-US" dirty="0"/>
              <a:t> </a:t>
            </a:r>
            <a:r>
              <a:rPr lang="en-US" dirty="0" err="1"/>
              <a:t>trong</a:t>
            </a:r>
            <a:r>
              <a:rPr lang="en-US" dirty="0"/>
              <a:t> </a:t>
            </a:r>
            <a:r>
              <a:rPr lang="en-US" dirty="0" err="1"/>
              <a:t>các</a:t>
            </a:r>
            <a:r>
              <a:rPr lang="en-US" dirty="0"/>
              <a:t> </a:t>
            </a:r>
            <a:r>
              <a:rPr lang="en-US" dirty="0" err="1"/>
              <a:t>cuộc</a:t>
            </a:r>
            <a:r>
              <a:rPr lang="en-US" dirty="0"/>
              <a:t> </a:t>
            </a:r>
            <a:r>
              <a:rPr lang="en-US" dirty="0" err="1"/>
              <a:t>thi</a:t>
            </a:r>
            <a:r>
              <a:rPr lang="en-US" dirty="0"/>
              <a:t> </a:t>
            </a:r>
            <a:r>
              <a:rPr lang="en-US" dirty="0" err="1"/>
              <a:t>khai</a:t>
            </a:r>
            <a:r>
              <a:rPr lang="en-US" dirty="0"/>
              <a:t> </a:t>
            </a:r>
            <a:r>
              <a:rPr lang="en-US" dirty="0" err="1"/>
              <a:t>thác</a:t>
            </a:r>
            <a:r>
              <a:rPr lang="en-US" dirty="0"/>
              <a:t> </a:t>
            </a:r>
            <a:r>
              <a:rPr lang="en-US" dirty="0" err="1"/>
              <a:t>dữ</a:t>
            </a:r>
            <a:r>
              <a:rPr lang="en-US" dirty="0"/>
              <a:t> </a:t>
            </a:r>
            <a:r>
              <a:rPr lang="en-US" dirty="0" err="1"/>
              <a:t>liệu</a:t>
            </a:r>
            <a:endParaRPr lang="vi-VN" dirty="0"/>
          </a:p>
          <a:p>
            <a:r>
              <a:rPr lang="en-US" i="1" dirty="0" err="1"/>
              <a:t>Nhược</a:t>
            </a:r>
            <a:r>
              <a:rPr lang="en-US" i="1" dirty="0"/>
              <a:t> </a:t>
            </a:r>
            <a:r>
              <a:rPr lang="en-US" i="1" dirty="0" err="1"/>
              <a:t>điểm</a:t>
            </a:r>
            <a:r>
              <a:rPr lang="en-US" i="1" dirty="0"/>
              <a:t>:</a:t>
            </a:r>
            <a:endParaRPr lang="vi-VN" dirty="0"/>
          </a:p>
          <a:p>
            <a:pPr marL="342900" lvl="0" indent="-342900">
              <a:buFont typeface="Arial" panose="020B0604020202020204" pitchFamily="34" charset="0"/>
              <a:buChar char="•"/>
            </a:pPr>
            <a:r>
              <a:rPr lang="en-US" dirty="0" err="1"/>
              <a:t>Việc</a:t>
            </a:r>
            <a:r>
              <a:rPr lang="en-US" dirty="0"/>
              <a:t> </a:t>
            </a:r>
            <a:r>
              <a:rPr lang="en-US" dirty="0" err="1"/>
              <a:t>tìm</a:t>
            </a:r>
            <a:r>
              <a:rPr lang="en-US" dirty="0"/>
              <a:t> </a:t>
            </a:r>
            <a:r>
              <a:rPr lang="en-US" dirty="0" err="1"/>
              <a:t>kiếm</a:t>
            </a:r>
            <a:r>
              <a:rPr lang="en-US" dirty="0"/>
              <a:t> </a:t>
            </a:r>
            <a:r>
              <a:rPr lang="en-US" dirty="0" err="1"/>
              <a:t>mô</a:t>
            </a:r>
            <a:r>
              <a:rPr lang="en-US" dirty="0"/>
              <a:t> </a:t>
            </a:r>
            <a:r>
              <a:rPr lang="en-US" dirty="0" err="1"/>
              <a:t>hình</a:t>
            </a:r>
            <a:r>
              <a:rPr lang="en-US" dirty="0"/>
              <a:t> </a:t>
            </a:r>
            <a:r>
              <a:rPr lang="en-US" dirty="0" err="1"/>
              <a:t>tốt</a:t>
            </a:r>
            <a:r>
              <a:rPr lang="en-US" dirty="0"/>
              <a:t> </a:t>
            </a:r>
            <a:r>
              <a:rPr lang="en-US" dirty="0" err="1"/>
              <a:t>nhất</a:t>
            </a:r>
            <a:r>
              <a:rPr lang="en-US" dirty="0"/>
              <a:t> </a:t>
            </a:r>
            <a:r>
              <a:rPr lang="en-US" dirty="0" err="1"/>
              <a:t>đòi</a:t>
            </a:r>
            <a:r>
              <a:rPr lang="en-US" dirty="0"/>
              <a:t> </a:t>
            </a:r>
            <a:r>
              <a:rPr lang="en-US" dirty="0" err="1"/>
              <a:t>hỏi</a:t>
            </a:r>
            <a:r>
              <a:rPr lang="en-US" dirty="0"/>
              <a:t> </a:t>
            </a:r>
            <a:r>
              <a:rPr lang="en-US" dirty="0" err="1"/>
              <a:t>phải</a:t>
            </a:r>
            <a:r>
              <a:rPr lang="en-US" dirty="0"/>
              <a:t>  </a:t>
            </a:r>
            <a:r>
              <a:rPr lang="en-US" dirty="0" err="1"/>
              <a:t>thử</a:t>
            </a:r>
            <a:r>
              <a:rPr lang="en-US" dirty="0"/>
              <a:t> </a:t>
            </a:r>
            <a:r>
              <a:rPr lang="en-US" dirty="0" err="1"/>
              <a:t>nghiệm</a:t>
            </a:r>
            <a:r>
              <a:rPr lang="en-US" dirty="0"/>
              <a:t> </a:t>
            </a:r>
            <a:r>
              <a:rPr lang="en-US" dirty="0" err="1"/>
              <a:t>nhiều</a:t>
            </a:r>
            <a:r>
              <a:rPr lang="en-US" dirty="0"/>
              <a:t> </a:t>
            </a:r>
            <a:r>
              <a:rPr lang="en-US" dirty="0" err="1"/>
              <a:t>sự</a:t>
            </a:r>
            <a:r>
              <a:rPr lang="en-US" dirty="0"/>
              <a:t> </a:t>
            </a:r>
            <a:r>
              <a:rPr lang="en-US" dirty="0" err="1"/>
              <a:t>kết</a:t>
            </a:r>
            <a:r>
              <a:rPr lang="en-US" dirty="0"/>
              <a:t> </a:t>
            </a:r>
            <a:r>
              <a:rPr lang="en-US" dirty="0" err="1"/>
              <a:t>hợp</a:t>
            </a:r>
            <a:r>
              <a:rPr lang="en-US" dirty="0"/>
              <a:t> </a:t>
            </a:r>
            <a:r>
              <a:rPr lang="en-US" dirty="0" err="1"/>
              <a:t>khác</a:t>
            </a:r>
            <a:r>
              <a:rPr lang="en-US" dirty="0"/>
              <a:t> </a:t>
            </a:r>
            <a:r>
              <a:rPr lang="en-US" dirty="0" err="1"/>
              <a:t>nhau</a:t>
            </a:r>
            <a:r>
              <a:rPr lang="en-US" dirty="0"/>
              <a:t> </a:t>
            </a:r>
            <a:r>
              <a:rPr lang="en-US" dirty="0" err="1"/>
              <a:t>của</a:t>
            </a:r>
            <a:r>
              <a:rPr lang="en-US" dirty="0"/>
              <a:t> </a:t>
            </a:r>
            <a:r>
              <a:rPr lang="en-US" dirty="0" err="1"/>
              <a:t>nhân</a:t>
            </a:r>
            <a:r>
              <a:rPr lang="en-US" dirty="0"/>
              <a:t> </a:t>
            </a:r>
            <a:r>
              <a:rPr lang="en-US" dirty="0" err="1"/>
              <a:t>và</a:t>
            </a:r>
            <a:r>
              <a:rPr lang="en-US" dirty="0"/>
              <a:t> </a:t>
            </a:r>
            <a:r>
              <a:rPr lang="en-US" dirty="0" err="1"/>
              <a:t>thông</a:t>
            </a:r>
            <a:r>
              <a:rPr lang="en-US" dirty="0"/>
              <a:t> </a:t>
            </a:r>
            <a:r>
              <a:rPr lang="en-US" dirty="0" err="1"/>
              <a:t>số</a:t>
            </a:r>
            <a:r>
              <a:rPr lang="en-US" dirty="0"/>
              <a:t> </a:t>
            </a:r>
            <a:r>
              <a:rPr lang="en-US" dirty="0" err="1"/>
              <a:t>mô</a:t>
            </a:r>
            <a:r>
              <a:rPr lang="en-US" dirty="0"/>
              <a:t> </a:t>
            </a:r>
            <a:r>
              <a:rPr lang="en-US" dirty="0" err="1"/>
              <a:t>hình</a:t>
            </a:r>
            <a:endParaRPr lang="vi-VN" dirty="0"/>
          </a:p>
          <a:p>
            <a:pPr marL="342900" lvl="0" indent="-342900">
              <a:buFont typeface="Arial" panose="020B0604020202020204" pitchFamily="34" charset="0"/>
              <a:buChar char="•"/>
            </a:pPr>
            <a:r>
              <a:rPr lang="en-US" dirty="0" err="1"/>
              <a:t>Quá</a:t>
            </a:r>
            <a:r>
              <a:rPr lang="en-US" dirty="0"/>
              <a:t> </a:t>
            </a:r>
            <a:r>
              <a:rPr lang="en-US" dirty="0" err="1"/>
              <a:t>trình</a:t>
            </a:r>
            <a:r>
              <a:rPr lang="en-US" dirty="0"/>
              <a:t> </a:t>
            </a:r>
            <a:r>
              <a:rPr lang="en-US" dirty="0" err="1"/>
              <a:t>huấn</a:t>
            </a:r>
            <a:r>
              <a:rPr lang="en-US" dirty="0"/>
              <a:t> </a:t>
            </a:r>
            <a:r>
              <a:rPr lang="en-US" dirty="0" err="1"/>
              <a:t>luyện</a:t>
            </a:r>
            <a:r>
              <a:rPr lang="en-US" dirty="0"/>
              <a:t> </a:t>
            </a:r>
            <a:r>
              <a:rPr lang="en-US" dirty="0" err="1"/>
              <a:t>có</a:t>
            </a:r>
            <a:r>
              <a:rPr lang="en-US" dirty="0"/>
              <a:t> </a:t>
            </a:r>
            <a:r>
              <a:rPr lang="en-US" dirty="0" err="1"/>
              <a:t>thể</a:t>
            </a:r>
            <a:r>
              <a:rPr lang="en-US" dirty="0"/>
              <a:t> </a:t>
            </a:r>
            <a:r>
              <a:rPr lang="en-US" dirty="0" err="1"/>
              <a:t>bị</a:t>
            </a:r>
            <a:r>
              <a:rPr lang="en-US" dirty="0"/>
              <a:t> </a:t>
            </a:r>
            <a:r>
              <a:rPr lang="en-US" dirty="0" err="1"/>
              <a:t>chậm</a:t>
            </a:r>
            <a:r>
              <a:rPr lang="en-US" dirty="0"/>
              <a:t>, </a:t>
            </a:r>
            <a:r>
              <a:rPr lang="en-US" dirty="0" err="1"/>
              <a:t>đặc</a:t>
            </a:r>
            <a:r>
              <a:rPr lang="en-US" dirty="0"/>
              <a:t> </a:t>
            </a:r>
            <a:r>
              <a:rPr lang="en-US" dirty="0" err="1"/>
              <a:t>biệt</a:t>
            </a:r>
            <a:r>
              <a:rPr lang="en-US" dirty="0"/>
              <a:t> </a:t>
            </a:r>
            <a:r>
              <a:rPr lang="en-US" dirty="0" err="1"/>
              <a:t>nếu</a:t>
            </a:r>
            <a:r>
              <a:rPr lang="en-US" dirty="0"/>
              <a:t> </a:t>
            </a:r>
            <a:r>
              <a:rPr lang="en-US" dirty="0" err="1"/>
              <a:t>tập</a:t>
            </a:r>
            <a:r>
              <a:rPr lang="en-US" dirty="0"/>
              <a:t> </a:t>
            </a:r>
            <a:r>
              <a:rPr lang="en-US" dirty="0" err="1"/>
              <a:t>dữ</a:t>
            </a:r>
            <a:r>
              <a:rPr lang="en-US" dirty="0"/>
              <a:t> </a:t>
            </a:r>
            <a:r>
              <a:rPr lang="en-US" dirty="0" err="1"/>
              <a:t>liệu</a:t>
            </a:r>
            <a:r>
              <a:rPr lang="en-US" dirty="0"/>
              <a:t> </a:t>
            </a:r>
            <a:r>
              <a:rPr lang="en-US" dirty="0" err="1"/>
              <a:t>đầu</a:t>
            </a:r>
            <a:r>
              <a:rPr lang="en-US" dirty="0"/>
              <a:t> </a:t>
            </a:r>
            <a:r>
              <a:rPr lang="en-US" dirty="0" err="1"/>
              <a:t>vào</a:t>
            </a:r>
            <a:r>
              <a:rPr lang="en-US" dirty="0"/>
              <a:t> </a:t>
            </a:r>
            <a:r>
              <a:rPr lang="en-US" dirty="0" err="1"/>
              <a:t>có</a:t>
            </a:r>
            <a:r>
              <a:rPr lang="en-US" dirty="0"/>
              <a:t> </a:t>
            </a:r>
            <a:r>
              <a:rPr lang="en-US" dirty="0" err="1"/>
              <a:t>số</a:t>
            </a:r>
            <a:r>
              <a:rPr lang="en-US" dirty="0"/>
              <a:t> </a:t>
            </a:r>
            <a:r>
              <a:rPr lang="en-US" dirty="0" err="1"/>
              <a:t>lượng</a:t>
            </a:r>
            <a:r>
              <a:rPr lang="en-US" dirty="0"/>
              <a:t> </a:t>
            </a:r>
            <a:r>
              <a:rPr lang="en-US" dirty="0" err="1"/>
              <a:t>lớn</a:t>
            </a:r>
            <a:r>
              <a:rPr lang="en-US" dirty="0"/>
              <a:t> </a:t>
            </a:r>
            <a:r>
              <a:rPr lang="en-US" dirty="0" err="1"/>
              <a:t>các</a:t>
            </a:r>
            <a:r>
              <a:rPr lang="en-US" dirty="0"/>
              <a:t> </a:t>
            </a:r>
            <a:r>
              <a:rPr lang="en-US" dirty="0" err="1"/>
              <a:t>mẫu</a:t>
            </a:r>
            <a:r>
              <a:rPr lang="en-US" dirty="0"/>
              <a:t> </a:t>
            </a:r>
            <a:r>
              <a:rPr lang="en-US" dirty="0" err="1"/>
              <a:t>hoặc</a:t>
            </a:r>
            <a:r>
              <a:rPr lang="en-US" dirty="0"/>
              <a:t> </a:t>
            </a:r>
            <a:r>
              <a:rPr lang="en-US" dirty="0" err="1"/>
              <a:t>các</a:t>
            </a:r>
            <a:r>
              <a:rPr lang="en-US" dirty="0"/>
              <a:t> </a:t>
            </a:r>
            <a:r>
              <a:rPr lang="en-US" dirty="0" err="1"/>
              <a:t>tính</a:t>
            </a:r>
            <a:r>
              <a:rPr lang="en-US" dirty="0"/>
              <a:t> </a:t>
            </a:r>
            <a:r>
              <a:rPr lang="en-US" dirty="0" err="1"/>
              <a:t>năng</a:t>
            </a:r>
            <a:r>
              <a:rPr lang="en-US" dirty="0"/>
              <a:t> </a:t>
            </a:r>
            <a:r>
              <a:rPr lang="en-US" dirty="0" err="1"/>
              <a:t>của</a:t>
            </a:r>
            <a:r>
              <a:rPr lang="en-US" dirty="0"/>
              <a:t> </a:t>
            </a:r>
            <a:r>
              <a:rPr lang="en-US" dirty="0" err="1"/>
              <a:t>các</a:t>
            </a:r>
            <a:r>
              <a:rPr lang="en-US" dirty="0"/>
              <a:t> </a:t>
            </a:r>
            <a:r>
              <a:rPr lang="en-US" dirty="0" err="1"/>
              <a:t>ví</a:t>
            </a:r>
            <a:r>
              <a:rPr lang="en-US" dirty="0"/>
              <a:t> </a:t>
            </a:r>
            <a:r>
              <a:rPr lang="en-US" dirty="0" err="1"/>
              <a:t>dụ</a:t>
            </a:r>
            <a:r>
              <a:rPr lang="en-US" dirty="0"/>
              <a:t>.</a:t>
            </a:r>
            <a:endParaRPr lang="vi-VN" dirty="0"/>
          </a:p>
          <a:p>
            <a:pPr marL="342900" lvl="0" indent="-342900">
              <a:buFont typeface="Arial" panose="020B0604020202020204" pitchFamily="34" charset="0"/>
              <a:buChar char="•"/>
            </a:pPr>
            <a:r>
              <a:rPr lang="en-US" dirty="0" err="1"/>
              <a:t>Kết</a:t>
            </a:r>
            <a:r>
              <a:rPr lang="en-US" dirty="0"/>
              <a:t> </a:t>
            </a:r>
            <a:r>
              <a:rPr lang="en-US" dirty="0" err="1"/>
              <a:t>quả</a:t>
            </a:r>
            <a:r>
              <a:rPr lang="en-US" dirty="0"/>
              <a:t> </a:t>
            </a:r>
            <a:r>
              <a:rPr lang="en-US" dirty="0" err="1"/>
              <a:t>đưa</a:t>
            </a:r>
            <a:r>
              <a:rPr lang="en-US" dirty="0"/>
              <a:t> ra </a:t>
            </a:r>
            <a:r>
              <a:rPr lang="en-US" dirty="0" err="1"/>
              <a:t>theo</a:t>
            </a:r>
            <a:r>
              <a:rPr lang="en-US" dirty="0"/>
              <a:t> </a:t>
            </a:r>
            <a:r>
              <a:rPr lang="en-US" dirty="0" err="1"/>
              <a:t>nguyên</a:t>
            </a:r>
            <a:r>
              <a:rPr lang="en-US" dirty="0"/>
              <a:t> </a:t>
            </a:r>
            <a:r>
              <a:rPr lang="en-US" dirty="0" err="1"/>
              <a:t>lý</a:t>
            </a:r>
            <a:r>
              <a:rPr lang="en-US" dirty="0"/>
              <a:t> </a:t>
            </a:r>
            <a:r>
              <a:rPr lang="en-US" dirty="0" err="1"/>
              <a:t>hộp</a:t>
            </a:r>
            <a:r>
              <a:rPr lang="en-US" dirty="0"/>
              <a:t> </a:t>
            </a:r>
            <a:r>
              <a:rPr lang="en-US" dirty="0" err="1"/>
              <a:t>đen</a:t>
            </a:r>
            <a:r>
              <a:rPr lang="en-US" dirty="0"/>
              <a:t> </a:t>
            </a:r>
            <a:r>
              <a:rPr lang="en-US" dirty="0" err="1"/>
              <a:t>phức</a:t>
            </a:r>
            <a:r>
              <a:rPr lang="en-US" dirty="0"/>
              <a:t> </a:t>
            </a:r>
            <a:r>
              <a:rPr lang="en-US" dirty="0" err="1"/>
              <a:t>tạp</a:t>
            </a:r>
            <a:r>
              <a:rPr lang="en-US" dirty="0"/>
              <a:t> </a:t>
            </a:r>
            <a:r>
              <a:rPr lang="en-US" dirty="0" err="1"/>
              <a:t>mà</a:t>
            </a:r>
            <a:r>
              <a:rPr lang="en-US" dirty="0"/>
              <a:t> </a:t>
            </a:r>
            <a:r>
              <a:rPr lang="en-US" dirty="0" err="1"/>
              <a:t>rất</a:t>
            </a:r>
            <a:r>
              <a:rPr lang="en-US" dirty="0"/>
              <a:t> </a:t>
            </a:r>
            <a:r>
              <a:rPr lang="en-US" dirty="0" err="1"/>
              <a:t>khó</a:t>
            </a:r>
            <a:r>
              <a:rPr lang="en-US" dirty="0"/>
              <a:t> </a:t>
            </a:r>
            <a:r>
              <a:rPr lang="en-US" dirty="0" err="1"/>
              <a:t>giải</a:t>
            </a:r>
            <a:r>
              <a:rPr lang="en-US" dirty="0"/>
              <a:t> </a:t>
            </a:r>
            <a:r>
              <a:rPr lang="en-US" dirty="0" err="1"/>
              <a:t>thích</a:t>
            </a:r>
            <a:r>
              <a:rPr lang="en-US" dirty="0"/>
              <a:t>, </a:t>
            </a:r>
            <a:r>
              <a:rPr lang="en-US" dirty="0" err="1"/>
              <a:t>không</a:t>
            </a:r>
            <a:r>
              <a:rPr lang="en-US" dirty="0"/>
              <a:t> </a:t>
            </a:r>
            <a:r>
              <a:rPr lang="en-US" dirty="0" err="1"/>
              <a:t>nói</a:t>
            </a:r>
            <a:r>
              <a:rPr lang="en-US" dirty="0"/>
              <a:t> </a:t>
            </a:r>
            <a:r>
              <a:rPr lang="en-US" dirty="0" err="1"/>
              <a:t>là</a:t>
            </a:r>
            <a:r>
              <a:rPr lang="en-US" dirty="0"/>
              <a:t> </a:t>
            </a:r>
            <a:r>
              <a:rPr lang="en-US" dirty="0" err="1"/>
              <a:t>không</a:t>
            </a:r>
            <a:r>
              <a:rPr lang="en-US" dirty="0"/>
              <a:t> </a:t>
            </a:r>
            <a:r>
              <a:rPr lang="en-US" dirty="0" err="1"/>
              <a:t>thể</a:t>
            </a:r>
            <a:r>
              <a:rPr lang="en-US" dirty="0"/>
              <a:t>.</a:t>
            </a:r>
            <a:endParaRPr lang="vi-VN" dirty="0"/>
          </a:p>
          <a:p>
            <a:pPr marL="0" indent="0" algn="just">
              <a:buNone/>
            </a:pPr>
            <a:endParaRPr lang="vi-VN" sz="2000" dirty="0"/>
          </a:p>
        </p:txBody>
      </p:sp>
    </p:spTree>
    <p:extLst>
      <p:ext uri="{BB962C8B-B14F-4D97-AF65-F5344CB8AC3E}">
        <p14:creationId xmlns:p14="http://schemas.microsoft.com/office/powerpoint/2010/main" val="21969061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F192-7EE4-4563-9037-C45C0E7D6591}"/>
              </a:ext>
            </a:extLst>
          </p:cNvPr>
          <p:cNvSpPr>
            <a:spLocks noGrp="1"/>
          </p:cNvSpPr>
          <p:nvPr>
            <p:ph type="title"/>
          </p:nvPr>
        </p:nvSpPr>
        <p:spPr>
          <a:xfrm flipV="1">
            <a:off x="838200" y="319406"/>
            <a:ext cx="10515600" cy="45719"/>
          </a:xfrm>
        </p:spPr>
        <p:txBody>
          <a:bodyPr>
            <a:normAutofit fontScale="90000"/>
          </a:bodyPr>
          <a:lstStyle/>
          <a:p>
            <a:endParaRPr lang="vi-VN" dirty="0"/>
          </a:p>
        </p:txBody>
      </p:sp>
      <p:sp>
        <p:nvSpPr>
          <p:cNvPr id="3" name="Content Placeholder 2">
            <a:extLst>
              <a:ext uri="{FF2B5EF4-FFF2-40B4-BE49-F238E27FC236}">
                <a16:creationId xmlns:a16="http://schemas.microsoft.com/office/drawing/2014/main" id="{ECFEC923-D31E-4B35-87FA-450948DECAA8}"/>
              </a:ext>
            </a:extLst>
          </p:cNvPr>
          <p:cNvSpPr>
            <a:spLocks noGrp="1"/>
          </p:cNvSpPr>
          <p:nvPr>
            <p:ph idx="1"/>
          </p:nvPr>
        </p:nvSpPr>
        <p:spPr>
          <a:xfrm>
            <a:off x="410817" y="365124"/>
            <a:ext cx="11343861" cy="6447155"/>
          </a:xfrm>
        </p:spPr>
        <p:txBody>
          <a:bodyPr>
            <a:normAutofit/>
          </a:bodyPr>
          <a:lstStyle/>
          <a:p>
            <a:pPr marL="0" indent="0" algn="just">
              <a:buNone/>
            </a:pPr>
            <a:r>
              <a:rPr lang="en-US" sz="2000" dirty="0" err="1"/>
              <a:t>Một</a:t>
            </a:r>
            <a:r>
              <a:rPr lang="en-US" sz="2000" dirty="0"/>
              <a:t> </a:t>
            </a:r>
            <a:r>
              <a:rPr lang="en-US" sz="2000" dirty="0" err="1"/>
              <a:t>số</a:t>
            </a:r>
            <a:r>
              <a:rPr lang="en-US" sz="2000" dirty="0"/>
              <a:t> </a:t>
            </a:r>
            <a:r>
              <a:rPr lang="en-US" sz="2000" dirty="0" err="1"/>
              <a:t>hàm</a:t>
            </a:r>
            <a:r>
              <a:rPr lang="en-US" sz="2000" dirty="0"/>
              <a:t> Kernel </a:t>
            </a:r>
            <a:r>
              <a:rPr lang="en-US" sz="2000" dirty="0" err="1"/>
              <a:t>thông</a:t>
            </a:r>
            <a:r>
              <a:rPr lang="en-US" sz="2000" dirty="0"/>
              <a:t> </a:t>
            </a:r>
            <a:r>
              <a:rPr lang="en-US" sz="2000" dirty="0" err="1"/>
              <a:t>dụng</a:t>
            </a:r>
            <a:r>
              <a:rPr lang="en-US" sz="2000" dirty="0"/>
              <a:t>:</a:t>
            </a:r>
          </a:p>
          <a:p>
            <a:pPr marL="457200" indent="-457200" algn="just">
              <a:buFont typeface="+mj-lt"/>
              <a:buAutoNum type="arabicPeriod"/>
            </a:pPr>
            <a:r>
              <a:rPr lang="en-US" b="1" dirty="0" err="1"/>
              <a:t>Nhân</a:t>
            </a:r>
            <a:r>
              <a:rPr lang="en-US" b="1" dirty="0"/>
              <a:t> </a:t>
            </a:r>
            <a:r>
              <a:rPr lang="en-US" b="1" dirty="0" err="1"/>
              <a:t>tuyến</a:t>
            </a:r>
            <a:r>
              <a:rPr lang="en-US" b="1" dirty="0"/>
              <a:t> </a:t>
            </a:r>
            <a:r>
              <a:rPr lang="en-US" b="1" dirty="0" err="1"/>
              <a:t>tính</a:t>
            </a:r>
            <a:r>
              <a:rPr lang="en-US" dirty="0"/>
              <a:t> </a:t>
            </a:r>
            <a:r>
              <a:rPr lang="en-US" dirty="0" err="1"/>
              <a:t>không</a:t>
            </a:r>
            <a:r>
              <a:rPr lang="en-US" dirty="0"/>
              <a:t> </a:t>
            </a:r>
            <a:r>
              <a:rPr lang="en-US" dirty="0" err="1"/>
              <a:t>biến</a:t>
            </a:r>
            <a:r>
              <a:rPr lang="en-US" dirty="0"/>
              <a:t> </a:t>
            </a:r>
            <a:r>
              <a:rPr lang="en-US" dirty="0" err="1"/>
              <a:t>đổi</a:t>
            </a:r>
            <a:r>
              <a:rPr lang="en-US" dirty="0"/>
              <a:t> </a:t>
            </a:r>
            <a:r>
              <a:rPr lang="en-US" dirty="0" err="1"/>
              <a:t>dữ</a:t>
            </a:r>
            <a:r>
              <a:rPr lang="en-US" dirty="0"/>
              <a:t> </a:t>
            </a:r>
            <a:r>
              <a:rPr lang="en-US" dirty="0" err="1"/>
              <a:t>liệu</a:t>
            </a:r>
            <a:r>
              <a:rPr lang="en-US" dirty="0"/>
              <a:t>. Do </a:t>
            </a:r>
            <a:r>
              <a:rPr lang="en-US" dirty="0" err="1"/>
              <a:t>đó</a:t>
            </a:r>
            <a:r>
              <a:rPr lang="en-US" dirty="0"/>
              <a:t>, </a:t>
            </a:r>
            <a:r>
              <a:rPr lang="en-US" dirty="0" err="1"/>
              <a:t>nó</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thể</a:t>
            </a:r>
            <a:r>
              <a:rPr lang="en-US" dirty="0"/>
              <a:t> </a:t>
            </a:r>
            <a:r>
              <a:rPr lang="en-US" dirty="0" err="1"/>
              <a:t>hiện</a:t>
            </a:r>
            <a:r>
              <a:rPr lang="en-US" dirty="0"/>
              <a:t> </a:t>
            </a:r>
            <a:r>
              <a:rPr lang="en-US" dirty="0" err="1"/>
              <a:t>đơn</a:t>
            </a:r>
            <a:r>
              <a:rPr lang="en-US" dirty="0"/>
              <a:t> </a:t>
            </a:r>
            <a:r>
              <a:rPr lang="en-US" dirty="0" err="1"/>
              <a:t>giản</a:t>
            </a:r>
            <a:r>
              <a:rPr lang="en-US" dirty="0"/>
              <a:t> </a:t>
            </a:r>
            <a:r>
              <a:rPr lang="en-US" dirty="0" err="1"/>
              <a:t>là</a:t>
            </a:r>
            <a:r>
              <a:rPr lang="en-US" dirty="0"/>
              <a:t> </a:t>
            </a:r>
            <a:r>
              <a:rPr lang="en-US" dirty="0" err="1"/>
              <a:t>sản</a:t>
            </a:r>
            <a:r>
              <a:rPr lang="en-US" dirty="0"/>
              <a:t> </a:t>
            </a:r>
            <a:r>
              <a:rPr lang="en-US" dirty="0" err="1"/>
              <a:t>phẩm</a:t>
            </a:r>
            <a:r>
              <a:rPr lang="en-US" dirty="0"/>
              <a:t> </a:t>
            </a:r>
            <a:r>
              <a:rPr lang="en-US" dirty="0" err="1"/>
              <a:t>tích</a:t>
            </a:r>
            <a:r>
              <a:rPr lang="en-US" dirty="0"/>
              <a:t> </a:t>
            </a:r>
            <a:r>
              <a:rPr lang="en-US" dirty="0" err="1"/>
              <a:t>vô</a:t>
            </a:r>
            <a:r>
              <a:rPr lang="en-US" dirty="0"/>
              <a:t> </a:t>
            </a:r>
            <a:r>
              <a:rPr lang="en-US" dirty="0" err="1"/>
              <a:t>hướng</a:t>
            </a:r>
            <a:r>
              <a:rPr lang="en-US" dirty="0"/>
              <a:t> </a:t>
            </a:r>
            <a:r>
              <a:rPr lang="en-US" dirty="0" err="1"/>
              <a:t>của</a:t>
            </a:r>
            <a:r>
              <a:rPr lang="en-US" dirty="0"/>
              <a:t> </a:t>
            </a:r>
            <a:r>
              <a:rPr lang="en-US" dirty="0" err="1"/>
              <a:t>các</a:t>
            </a:r>
            <a:r>
              <a:rPr lang="en-US" dirty="0"/>
              <a:t> </a:t>
            </a:r>
            <a:r>
              <a:rPr lang="vi-VN" dirty="0"/>
              <a:t>thuộc tính</a:t>
            </a:r>
            <a:r>
              <a:rPr lang="en-US" dirty="0"/>
              <a:t>:</a:t>
            </a:r>
            <a:endParaRPr lang="vi-VN" dirty="0"/>
          </a:p>
          <a:p>
            <a:pPr marL="457200" indent="-457200" algn="just">
              <a:buFont typeface="+mj-lt"/>
              <a:buAutoNum type="arabicPeriod"/>
            </a:pPr>
            <a:endParaRPr lang="en-US" sz="2000" dirty="0"/>
          </a:p>
          <a:p>
            <a:pPr marL="457200" indent="-457200" algn="just">
              <a:buFont typeface="+mj-lt"/>
              <a:buAutoNum type="arabicPeriod"/>
            </a:pPr>
            <a:r>
              <a:rPr lang="en-US" b="1" dirty="0" err="1"/>
              <a:t>Nhân</a:t>
            </a:r>
            <a:r>
              <a:rPr lang="en-US" b="1" dirty="0"/>
              <a:t> </a:t>
            </a:r>
            <a:r>
              <a:rPr lang="en-US" b="1" dirty="0" err="1"/>
              <a:t>đa</a:t>
            </a:r>
            <a:r>
              <a:rPr lang="en-US" b="1" dirty="0"/>
              <a:t> </a:t>
            </a:r>
            <a:r>
              <a:rPr lang="en-US" b="1" dirty="0" err="1"/>
              <a:t>thức</a:t>
            </a:r>
            <a:r>
              <a:rPr lang="en-US" b="1" dirty="0"/>
              <a:t> </a:t>
            </a:r>
            <a:r>
              <a:rPr lang="en-US" b="1" dirty="0" err="1"/>
              <a:t>bậc</a:t>
            </a:r>
            <a:r>
              <a:rPr lang="en-US" b="1" dirty="0"/>
              <a:t> d</a:t>
            </a:r>
            <a:r>
              <a:rPr lang="en-US" dirty="0"/>
              <a:t> </a:t>
            </a:r>
            <a:r>
              <a:rPr lang="en-US" dirty="0" err="1"/>
              <a:t>là</a:t>
            </a:r>
            <a:r>
              <a:rPr lang="en-US" dirty="0"/>
              <a:t> </a:t>
            </a:r>
            <a:r>
              <a:rPr lang="en-US" dirty="0" err="1"/>
              <a:t>một</a:t>
            </a:r>
            <a:r>
              <a:rPr lang="en-US" dirty="0"/>
              <a:t> </a:t>
            </a:r>
            <a:r>
              <a:rPr lang="en-US" dirty="0" err="1"/>
              <a:t>phép</a:t>
            </a:r>
            <a:r>
              <a:rPr lang="en-US" dirty="0"/>
              <a:t> </a:t>
            </a:r>
            <a:r>
              <a:rPr lang="en-US" dirty="0" err="1"/>
              <a:t>biến</a:t>
            </a:r>
            <a:r>
              <a:rPr lang="en-US" dirty="0"/>
              <a:t> </a:t>
            </a:r>
            <a:r>
              <a:rPr lang="en-US" dirty="0" err="1"/>
              <a:t>đổi</a:t>
            </a:r>
            <a:r>
              <a:rPr lang="en-US" dirty="0"/>
              <a:t> phi </a:t>
            </a:r>
            <a:r>
              <a:rPr lang="en-US" dirty="0" err="1"/>
              <a:t>tuyến</a:t>
            </a:r>
            <a:r>
              <a:rPr lang="en-US" dirty="0"/>
              <a:t> </a:t>
            </a:r>
            <a:r>
              <a:rPr lang="en-US" dirty="0" err="1"/>
              <a:t>đơn</a:t>
            </a:r>
            <a:r>
              <a:rPr lang="en-US" dirty="0"/>
              <a:t> </a:t>
            </a:r>
            <a:r>
              <a:rPr lang="en-US" dirty="0" err="1"/>
              <a:t>giản</a:t>
            </a:r>
            <a:r>
              <a:rPr lang="en-US" dirty="0"/>
              <a:t> </a:t>
            </a:r>
            <a:r>
              <a:rPr lang="en-US" dirty="0" err="1"/>
              <a:t>của</a:t>
            </a:r>
            <a:r>
              <a:rPr lang="en-US" dirty="0"/>
              <a:t> </a:t>
            </a:r>
            <a:r>
              <a:rPr lang="en-US" dirty="0" err="1"/>
              <a:t>dữ</a:t>
            </a:r>
            <a:r>
              <a:rPr lang="en-US" dirty="0"/>
              <a:t> </a:t>
            </a:r>
            <a:r>
              <a:rPr lang="en-US" dirty="0" err="1"/>
              <a:t>liệu</a:t>
            </a:r>
            <a:r>
              <a:rPr lang="en-US" dirty="0"/>
              <a:t>:</a:t>
            </a:r>
            <a:endParaRPr lang="vi-VN" dirty="0"/>
          </a:p>
          <a:p>
            <a:pPr marL="457200" indent="-457200" algn="just">
              <a:buFont typeface="+mj-lt"/>
              <a:buAutoNum type="arabicPeriod"/>
            </a:pPr>
            <a:endParaRPr lang="en-US" sz="2000" dirty="0"/>
          </a:p>
          <a:p>
            <a:pPr marL="457200" indent="-457200" algn="just">
              <a:buFont typeface="+mj-lt"/>
              <a:buAutoNum type="arabicPeriod"/>
            </a:pPr>
            <a:r>
              <a:rPr lang="en-US" b="1" dirty="0" err="1"/>
              <a:t>Nhân</a:t>
            </a:r>
            <a:r>
              <a:rPr lang="en-US" b="1" dirty="0"/>
              <a:t> sigmoid</a:t>
            </a:r>
            <a:r>
              <a:rPr lang="en-US" dirty="0"/>
              <a:t> </a:t>
            </a:r>
            <a:r>
              <a:rPr lang="en-US" dirty="0" err="1"/>
              <a:t>tạo</a:t>
            </a:r>
            <a:r>
              <a:rPr lang="en-US" dirty="0"/>
              <a:t> ra </a:t>
            </a:r>
            <a:r>
              <a:rPr lang="en-US" dirty="0" err="1"/>
              <a:t>một</a:t>
            </a:r>
            <a:r>
              <a:rPr lang="en-US" dirty="0"/>
              <a:t> </a:t>
            </a:r>
            <a:r>
              <a:rPr lang="en-US" dirty="0" err="1"/>
              <a:t>mô</a:t>
            </a:r>
            <a:r>
              <a:rPr lang="en-US" dirty="0"/>
              <a:t> </a:t>
            </a:r>
            <a:r>
              <a:rPr lang="en-US" dirty="0" err="1"/>
              <a:t>hình</a:t>
            </a:r>
            <a:r>
              <a:rPr lang="en-US" dirty="0"/>
              <a:t> SVM </a:t>
            </a:r>
            <a:r>
              <a:rPr lang="en-US" dirty="0" err="1"/>
              <a:t>tương</a:t>
            </a:r>
            <a:r>
              <a:rPr lang="en-US" dirty="0"/>
              <a:t> </a:t>
            </a:r>
            <a:r>
              <a:rPr lang="en-US" dirty="0" err="1"/>
              <a:t>tự</a:t>
            </a:r>
            <a:r>
              <a:rPr lang="en-US" dirty="0"/>
              <a:t> </a:t>
            </a:r>
            <a:r>
              <a:rPr lang="en-US" dirty="0" err="1"/>
              <a:t>như</a:t>
            </a:r>
            <a:r>
              <a:rPr lang="en-US" dirty="0"/>
              <a:t> </a:t>
            </a:r>
            <a:r>
              <a:rPr lang="en-US" dirty="0" err="1"/>
              <a:t>một</a:t>
            </a:r>
            <a:r>
              <a:rPr lang="en-US" dirty="0"/>
              <a:t> </a:t>
            </a:r>
            <a:r>
              <a:rPr lang="en-US" dirty="0" err="1"/>
              <a:t>mạng</a:t>
            </a:r>
            <a:r>
              <a:rPr lang="en-US" dirty="0"/>
              <a:t> </a:t>
            </a:r>
            <a:r>
              <a:rPr lang="en-US" dirty="0" err="1"/>
              <a:t>nơron</a:t>
            </a:r>
            <a:r>
              <a:rPr lang="en-US" dirty="0"/>
              <a:t> </a:t>
            </a:r>
            <a:r>
              <a:rPr lang="en-US" dirty="0" err="1"/>
              <a:t>sử</a:t>
            </a:r>
            <a:r>
              <a:rPr lang="en-US" dirty="0"/>
              <a:t> </a:t>
            </a:r>
            <a:r>
              <a:rPr lang="en-US" dirty="0" err="1"/>
              <a:t>dụng</a:t>
            </a:r>
            <a:r>
              <a:rPr lang="en-US" dirty="0"/>
              <a:t> </a:t>
            </a:r>
            <a:r>
              <a:rPr lang="en-US" dirty="0" err="1"/>
              <a:t>hàm</a:t>
            </a:r>
            <a:r>
              <a:rPr lang="en-US" dirty="0"/>
              <a:t> </a:t>
            </a:r>
            <a:r>
              <a:rPr lang="en-US" dirty="0" err="1"/>
              <a:t>kích</a:t>
            </a:r>
            <a:r>
              <a:rPr lang="en-US" dirty="0"/>
              <a:t> </a:t>
            </a:r>
            <a:r>
              <a:rPr lang="en-US" dirty="0" err="1"/>
              <a:t>hoạt</a:t>
            </a:r>
            <a:r>
              <a:rPr lang="en-US" dirty="0"/>
              <a:t> </a:t>
            </a:r>
            <a:r>
              <a:rPr lang="en-US" dirty="0" err="1"/>
              <a:t>loại</a:t>
            </a:r>
            <a:r>
              <a:rPr lang="en-US" dirty="0"/>
              <a:t> sigmoid</a:t>
            </a:r>
          </a:p>
          <a:p>
            <a:pPr marL="457200" indent="-457200" algn="just">
              <a:buFont typeface="+mj-lt"/>
              <a:buAutoNum type="arabicPeriod"/>
            </a:pPr>
            <a:endParaRPr lang="en-US" sz="2000" dirty="0"/>
          </a:p>
          <a:p>
            <a:pPr marL="457200" indent="-457200" algn="just">
              <a:buFont typeface="+mj-lt"/>
              <a:buAutoNum type="arabicPeriod"/>
            </a:pPr>
            <a:endParaRPr lang="en-US" sz="2000" dirty="0"/>
          </a:p>
          <a:p>
            <a:pPr marL="457200" indent="-457200" algn="just">
              <a:buFont typeface="+mj-lt"/>
              <a:buAutoNum type="arabicPeriod"/>
            </a:pPr>
            <a:r>
              <a:rPr lang="en-US" b="1" dirty="0" err="1"/>
              <a:t>Nhân</a:t>
            </a:r>
            <a:r>
              <a:rPr lang="en-US" b="1" dirty="0"/>
              <a:t> Gaussian RBF</a:t>
            </a:r>
            <a:r>
              <a:rPr lang="en-US" dirty="0"/>
              <a:t> </a:t>
            </a:r>
            <a:r>
              <a:rPr lang="en-US" dirty="0" err="1"/>
              <a:t>tương</a:t>
            </a:r>
            <a:r>
              <a:rPr lang="en-US" dirty="0"/>
              <a:t> </a:t>
            </a:r>
            <a:r>
              <a:rPr lang="en-US" dirty="0" err="1"/>
              <a:t>tự</a:t>
            </a:r>
            <a:r>
              <a:rPr lang="en-US" dirty="0"/>
              <a:t> </a:t>
            </a:r>
            <a:r>
              <a:rPr lang="en-US" dirty="0" err="1"/>
              <a:t>như</a:t>
            </a:r>
            <a:r>
              <a:rPr lang="en-US" dirty="0"/>
              <a:t> </a:t>
            </a:r>
            <a:r>
              <a:rPr lang="en-US" dirty="0" err="1"/>
              <a:t>mạng</a:t>
            </a:r>
            <a:r>
              <a:rPr lang="en-US" dirty="0"/>
              <a:t> </a:t>
            </a:r>
            <a:r>
              <a:rPr lang="en-US" dirty="0" err="1"/>
              <a:t>nơron</a:t>
            </a:r>
            <a:r>
              <a:rPr lang="en-US" dirty="0"/>
              <a:t> RBF. </a:t>
            </a:r>
            <a:r>
              <a:rPr lang="en-US" dirty="0" err="1"/>
              <a:t>Nhân</a:t>
            </a:r>
            <a:r>
              <a:rPr lang="en-US" dirty="0"/>
              <a:t> RBF </a:t>
            </a:r>
            <a:r>
              <a:rPr lang="en-US" dirty="0" err="1"/>
              <a:t>hoạt</a:t>
            </a:r>
            <a:r>
              <a:rPr lang="en-US" dirty="0"/>
              <a:t> </a:t>
            </a:r>
            <a:r>
              <a:rPr lang="en-US" dirty="0" err="1"/>
              <a:t>động</a:t>
            </a:r>
            <a:r>
              <a:rPr lang="en-US" dirty="0"/>
              <a:t> </a:t>
            </a:r>
            <a:r>
              <a:rPr lang="en-US" dirty="0" err="1"/>
              <a:t>tốt</a:t>
            </a:r>
            <a:r>
              <a:rPr lang="en-US" dirty="0"/>
              <a:t> </a:t>
            </a:r>
            <a:r>
              <a:rPr lang="en-US" dirty="0" err="1"/>
              <a:t>trên</a:t>
            </a:r>
            <a:r>
              <a:rPr lang="en-US" dirty="0"/>
              <a:t> </a:t>
            </a:r>
            <a:r>
              <a:rPr lang="en-US" dirty="0" err="1"/>
              <a:t>nhiều</a:t>
            </a:r>
            <a:r>
              <a:rPr lang="en-US" dirty="0"/>
              <a:t> </a:t>
            </a:r>
            <a:r>
              <a:rPr lang="en-US" dirty="0" err="1"/>
              <a:t>loại</a:t>
            </a:r>
            <a:r>
              <a:rPr lang="en-US" dirty="0"/>
              <a:t> </a:t>
            </a:r>
            <a:r>
              <a:rPr lang="en-US" dirty="0" err="1"/>
              <a:t>dữ</a:t>
            </a:r>
            <a:r>
              <a:rPr lang="en-US" dirty="0"/>
              <a:t> </a:t>
            </a:r>
            <a:r>
              <a:rPr lang="en-US" dirty="0" err="1"/>
              <a:t>liệu</a:t>
            </a:r>
            <a:r>
              <a:rPr lang="en-US" dirty="0"/>
              <a:t> </a:t>
            </a:r>
            <a:r>
              <a:rPr lang="en-US" dirty="0" err="1"/>
              <a:t>và</a:t>
            </a:r>
            <a:r>
              <a:rPr lang="en-US" dirty="0"/>
              <a:t> </a:t>
            </a:r>
            <a:r>
              <a:rPr lang="en-US" dirty="0" err="1"/>
              <a:t>được</a:t>
            </a:r>
            <a:r>
              <a:rPr lang="en-US" dirty="0"/>
              <a:t> </a:t>
            </a:r>
            <a:r>
              <a:rPr lang="en-US" dirty="0" err="1"/>
              <a:t>cho</a:t>
            </a:r>
            <a:r>
              <a:rPr lang="en-US" dirty="0"/>
              <a:t> </a:t>
            </a:r>
            <a:r>
              <a:rPr lang="en-US" dirty="0" err="1"/>
              <a:t>là</a:t>
            </a:r>
            <a:r>
              <a:rPr lang="en-US" dirty="0"/>
              <a:t> </a:t>
            </a:r>
            <a:r>
              <a:rPr lang="en-US" dirty="0" err="1"/>
              <a:t>điểm</a:t>
            </a:r>
            <a:r>
              <a:rPr lang="en-US" dirty="0"/>
              <a:t> </a:t>
            </a:r>
            <a:r>
              <a:rPr lang="en-US" dirty="0" err="1"/>
              <a:t>khởi</a:t>
            </a:r>
            <a:r>
              <a:rPr lang="en-US" dirty="0"/>
              <a:t> </a:t>
            </a:r>
            <a:r>
              <a:rPr lang="en-US" dirty="0" err="1"/>
              <a:t>đầu</a:t>
            </a:r>
            <a:r>
              <a:rPr lang="en-US" dirty="0"/>
              <a:t> </a:t>
            </a:r>
            <a:r>
              <a:rPr lang="en-US" dirty="0" err="1"/>
              <a:t>hợp</a:t>
            </a:r>
            <a:r>
              <a:rPr lang="en-US" dirty="0"/>
              <a:t> </a:t>
            </a:r>
            <a:r>
              <a:rPr lang="en-US" dirty="0" err="1"/>
              <a:t>lý</a:t>
            </a:r>
            <a:r>
              <a:rPr lang="en-US" dirty="0"/>
              <a:t> </a:t>
            </a:r>
            <a:r>
              <a:rPr lang="en-US" dirty="0" err="1"/>
              <a:t>cho</a:t>
            </a:r>
            <a:r>
              <a:rPr lang="en-US" dirty="0"/>
              <a:t> </a:t>
            </a:r>
            <a:r>
              <a:rPr lang="en-US" dirty="0" err="1"/>
              <a:t>nhiều</a:t>
            </a:r>
            <a:r>
              <a:rPr lang="en-US" dirty="0"/>
              <a:t> </a:t>
            </a:r>
            <a:r>
              <a:rPr lang="en-US" dirty="0" err="1"/>
              <a:t>nhiệm</a:t>
            </a:r>
            <a:r>
              <a:rPr lang="en-US" dirty="0"/>
              <a:t> </a:t>
            </a:r>
            <a:r>
              <a:rPr lang="en-US" dirty="0" err="1"/>
              <a:t>vụ</a:t>
            </a:r>
            <a:r>
              <a:rPr lang="en-US" dirty="0"/>
              <a:t> </a:t>
            </a:r>
            <a:r>
              <a:rPr lang="en-US" dirty="0" err="1"/>
              <a:t>học</a:t>
            </a:r>
            <a:endParaRPr lang="vi-VN" sz="2000" dirty="0"/>
          </a:p>
        </p:txBody>
      </p:sp>
      <p:pic>
        <p:nvPicPr>
          <p:cNvPr id="2050" name="Picture 55">
            <a:extLst>
              <a:ext uri="{FF2B5EF4-FFF2-40B4-BE49-F238E27FC236}">
                <a16:creationId xmlns:a16="http://schemas.microsoft.com/office/drawing/2014/main" id="{3DA12D28-04DF-41A9-92C4-ECAA51FF6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1583" y="1653830"/>
            <a:ext cx="2555085" cy="374931"/>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56">
            <a:extLst>
              <a:ext uri="{FF2B5EF4-FFF2-40B4-BE49-F238E27FC236}">
                <a16:creationId xmlns:a16="http://schemas.microsoft.com/office/drawing/2014/main" id="{7ACD9AD1-AF73-40E5-9791-1DFBA0108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5516" y="2490432"/>
            <a:ext cx="3105040" cy="41771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222F541-BB87-47CB-97B2-A410EAB0D923}"/>
              </a:ext>
            </a:extLst>
          </p:cNvPr>
          <p:cNvSpPr>
            <a:spLocks noChangeArrowheads="1"/>
          </p:cNvSpPr>
          <p:nvPr/>
        </p:nvSpPr>
        <p:spPr bwMode="auto">
          <a:xfrm>
            <a:off x="4618672" y="97795"/>
            <a:ext cx="295465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81100" algn="l"/>
              </a:tabLst>
              <a:defRPr>
                <a:solidFill>
                  <a:schemeClr val="tx1"/>
                </a:solidFill>
                <a:latin typeface="Arial" panose="020B0604020202020204" pitchFamily="34" charset="0"/>
              </a:defRPr>
            </a:lvl1pPr>
            <a:lvl2pPr eaLnBrk="0" fontAlgn="base" hangingPunct="0">
              <a:spcBef>
                <a:spcPct val="0"/>
              </a:spcBef>
              <a:spcAft>
                <a:spcPct val="0"/>
              </a:spcAft>
              <a:tabLst>
                <a:tab pos="1181100" algn="l"/>
              </a:tabLst>
              <a:defRPr>
                <a:solidFill>
                  <a:schemeClr val="tx1"/>
                </a:solidFill>
                <a:latin typeface="Arial" panose="020B0604020202020204" pitchFamily="34" charset="0"/>
              </a:defRPr>
            </a:lvl2pPr>
            <a:lvl3pPr eaLnBrk="0" fontAlgn="base" hangingPunct="0">
              <a:spcBef>
                <a:spcPct val="0"/>
              </a:spcBef>
              <a:spcAft>
                <a:spcPct val="0"/>
              </a:spcAft>
              <a:tabLst>
                <a:tab pos="1181100" algn="l"/>
              </a:tabLst>
              <a:defRPr>
                <a:solidFill>
                  <a:schemeClr val="tx1"/>
                </a:solidFill>
                <a:latin typeface="Arial" panose="020B0604020202020204" pitchFamily="34" charset="0"/>
              </a:defRPr>
            </a:lvl3pPr>
            <a:lvl4pPr eaLnBrk="0" fontAlgn="base" hangingPunct="0">
              <a:spcBef>
                <a:spcPct val="0"/>
              </a:spcBef>
              <a:spcAft>
                <a:spcPct val="0"/>
              </a:spcAft>
              <a:tabLst>
                <a:tab pos="1181100" algn="l"/>
              </a:tabLst>
              <a:defRPr>
                <a:solidFill>
                  <a:schemeClr val="tx1"/>
                </a:solidFill>
                <a:latin typeface="Arial" panose="020B0604020202020204" pitchFamily="34" charset="0"/>
              </a:defRPr>
            </a:lvl4pPr>
            <a:lvl5pPr eaLnBrk="0" fontAlgn="base" hangingPunct="0">
              <a:spcBef>
                <a:spcPct val="0"/>
              </a:spcBef>
              <a:spcAft>
                <a:spcPct val="0"/>
              </a:spcAft>
              <a:tabLst>
                <a:tab pos="1181100" algn="l"/>
              </a:tabLst>
              <a:defRPr>
                <a:solidFill>
                  <a:schemeClr val="tx1"/>
                </a:solidFill>
                <a:latin typeface="Arial" panose="020B0604020202020204" pitchFamily="34" charset="0"/>
              </a:defRPr>
            </a:lvl5pPr>
            <a:lvl6pPr eaLnBrk="0" fontAlgn="base" hangingPunct="0">
              <a:spcBef>
                <a:spcPct val="0"/>
              </a:spcBef>
              <a:spcAft>
                <a:spcPct val="0"/>
              </a:spcAft>
              <a:tabLst>
                <a:tab pos="1181100" algn="l"/>
              </a:tabLst>
              <a:defRPr>
                <a:solidFill>
                  <a:schemeClr val="tx1"/>
                </a:solidFill>
                <a:latin typeface="Arial" panose="020B0604020202020204" pitchFamily="34" charset="0"/>
              </a:defRPr>
            </a:lvl6pPr>
            <a:lvl7pPr eaLnBrk="0" fontAlgn="base" hangingPunct="0">
              <a:spcBef>
                <a:spcPct val="0"/>
              </a:spcBef>
              <a:spcAft>
                <a:spcPct val="0"/>
              </a:spcAft>
              <a:tabLst>
                <a:tab pos="1181100" algn="l"/>
              </a:tabLst>
              <a:defRPr>
                <a:solidFill>
                  <a:schemeClr val="tx1"/>
                </a:solidFill>
                <a:latin typeface="Arial" panose="020B0604020202020204" pitchFamily="34" charset="0"/>
              </a:defRPr>
            </a:lvl7pPr>
            <a:lvl8pPr eaLnBrk="0" fontAlgn="base" hangingPunct="0">
              <a:spcBef>
                <a:spcPct val="0"/>
              </a:spcBef>
              <a:spcAft>
                <a:spcPct val="0"/>
              </a:spcAft>
              <a:tabLst>
                <a:tab pos="1181100" algn="l"/>
              </a:tabLst>
              <a:defRPr>
                <a:solidFill>
                  <a:schemeClr val="tx1"/>
                </a:solidFill>
                <a:latin typeface="Arial" panose="020B0604020202020204" pitchFamily="34" charset="0"/>
              </a:defRPr>
            </a:lvl8pPr>
            <a:lvl9pPr eaLnBrk="0" fontAlgn="base" hangingPunct="0">
              <a:spcBef>
                <a:spcPct val="0"/>
              </a:spcBef>
              <a:spcAft>
                <a:spcPct val="0"/>
              </a:spcAft>
              <a:tabLst>
                <a:tab pos="11811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181100" algn="l"/>
              </a:tabLst>
            </a:pPr>
            <a:r>
              <a:rPr kumimoji="0" lang="en-US" altLang="vi-VN" sz="1100"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			</a:t>
            </a:r>
            <a:endParaRPr kumimoji="0" lang="en-US" altLang="vi-VN"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82467D4E-6247-4E0E-999C-9F52C075B8EA}"/>
              </a:ext>
            </a:extLst>
          </p:cNvPr>
          <p:cNvSpPr>
            <a:spLocks noChangeArrowheads="1"/>
          </p:cNvSpPr>
          <p:nvPr/>
        </p:nvSpPr>
        <p:spPr bwMode="auto">
          <a:xfrm>
            <a:off x="0" y="1076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9" name="Picture 8">
            <a:extLst>
              <a:ext uri="{FF2B5EF4-FFF2-40B4-BE49-F238E27FC236}">
                <a16:creationId xmlns:a16="http://schemas.microsoft.com/office/drawing/2014/main" id="{0FD633C4-0854-4DB7-A0E0-22B5B5B2954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58817" y="3770259"/>
            <a:ext cx="3376599" cy="417718"/>
          </a:xfrm>
          <a:prstGeom prst="rect">
            <a:avLst/>
          </a:prstGeom>
          <a:noFill/>
          <a:ln>
            <a:noFill/>
          </a:ln>
        </p:spPr>
      </p:pic>
      <p:pic>
        <p:nvPicPr>
          <p:cNvPr id="10" name="Picture 9">
            <a:extLst>
              <a:ext uri="{FF2B5EF4-FFF2-40B4-BE49-F238E27FC236}">
                <a16:creationId xmlns:a16="http://schemas.microsoft.com/office/drawing/2014/main" id="{D19CF0FC-F8EE-438C-B1AE-D5760572E230}"/>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51583" y="5602083"/>
            <a:ext cx="3376599" cy="890788"/>
          </a:xfrm>
          <a:prstGeom prst="rect">
            <a:avLst/>
          </a:prstGeom>
          <a:noFill/>
          <a:ln>
            <a:noFill/>
          </a:ln>
        </p:spPr>
      </p:pic>
    </p:spTree>
    <p:extLst>
      <p:ext uri="{BB962C8B-B14F-4D97-AF65-F5344CB8AC3E}">
        <p14:creationId xmlns:p14="http://schemas.microsoft.com/office/powerpoint/2010/main" val="32239479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F192-7EE4-4563-9037-C45C0E7D6591}"/>
              </a:ext>
            </a:extLst>
          </p:cNvPr>
          <p:cNvSpPr>
            <a:spLocks noGrp="1"/>
          </p:cNvSpPr>
          <p:nvPr>
            <p:ph type="title"/>
          </p:nvPr>
        </p:nvSpPr>
        <p:spPr>
          <a:xfrm flipV="1">
            <a:off x="838200" y="319406"/>
            <a:ext cx="10515600" cy="45719"/>
          </a:xfrm>
        </p:spPr>
        <p:txBody>
          <a:bodyPr>
            <a:normAutofit fontScale="90000"/>
          </a:bodyPr>
          <a:lstStyle/>
          <a:p>
            <a:endParaRPr lang="vi-V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FEC923-D31E-4B35-87FA-450948DECAA8}"/>
                  </a:ext>
                </a:extLst>
              </p:cNvPr>
              <p:cNvSpPr>
                <a:spLocks noGrp="1"/>
              </p:cNvSpPr>
              <p:nvPr>
                <p:ph idx="1"/>
              </p:nvPr>
            </p:nvSpPr>
            <p:spPr>
              <a:xfrm>
                <a:off x="410817" y="365124"/>
                <a:ext cx="11343861" cy="6447155"/>
              </a:xfrm>
            </p:spPr>
            <p:txBody>
              <a:bodyPr>
                <a:normAutofit/>
              </a:bodyPr>
              <a:lstStyle/>
              <a:p>
                <a:pPr algn="just"/>
                <a:r>
                  <a:rPr lang="en-US" sz="2000" dirty="0"/>
                  <a:t>Ví </a:t>
                </a:r>
                <a:r>
                  <a:rPr lang="en-US" sz="2000" dirty="0" err="1"/>
                  <a:t>dụ</a:t>
                </a:r>
                <a:r>
                  <a:rPr lang="en-US" sz="2000" dirty="0"/>
                  <a:t>: </a:t>
                </a:r>
                <a:r>
                  <a:rPr lang="en-US" sz="2000" dirty="0" err="1"/>
                  <a:t>Xét</a:t>
                </a:r>
                <a:r>
                  <a:rPr lang="en-US" sz="2000" dirty="0"/>
                  <a:t> </a:t>
                </a:r>
                <a:r>
                  <a:rPr lang="en-US" sz="2000" dirty="0" err="1"/>
                  <a:t>phép</a:t>
                </a:r>
                <a:r>
                  <a:rPr lang="en-US" sz="2000" dirty="0"/>
                  <a:t> </a:t>
                </a:r>
                <a:r>
                  <a:rPr lang="en-US" sz="2000" dirty="0" err="1"/>
                  <a:t>biến</a:t>
                </a:r>
                <a:r>
                  <a:rPr lang="en-US" sz="2000" dirty="0"/>
                  <a:t> </a:t>
                </a:r>
                <a:r>
                  <a:rPr lang="en-US" sz="2000" dirty="0" err="1"/>
                  <a:t>đổi</a:t>
                </a:r>
                <a:r>
                  <a:rPr lang="en-US" sz="2000" dirty="0"/>
                  <a:t> </a:t>
                </a:r>
                <a:r>
                  <a:rPr lang="en-US" sz="2000" dirty="0" err="1"/>
                  <a:t>dữ</a:t>
                </a:r>
                <a:r>
                  <a:rPr lang="en-US" sz="2000" dirty="0"/>
                  <a:t> </a:t>
                </a:r>
                <a:r>
                  <a:rPr lang="en-US" sz="2000" dirty="0" err="1"/>
                  <a:t>liệu</a:t>
                </a:r>
                <a:r>
                  <a:rPr lang="en-US" sz="2000" dirty="0"/>
                  <a:t> </a:t>
                </a:r>
                <a:r>
                  <a:rPr lang="en-US" sz="2000" dirty="0" err="1"/>
                  <a:t>trong</a:t>
                </a:r>
                <a:r>
                  <a:rPr lang="en-US" sz="2000" dirty="0"/>
                  <a:t> </a:t>
                </a:r>
                <a:r>
                  <a:rPr lang="en-US" sz="2000" dirty="0" err="1"/>
                  <a:t>không</a:t>
                </a:r>
                <a:r>
                  <a:rPr lang="en-US" sz="2000" dirty="0"/>
                  <a:t> </a:t>
                </a:r>
                <a:r>
                  <a:rPr lang="en-US" sz="2000" dirty="0" err="1"/>
                  <a:t>gian</a:t>
                </a:r>
                <a:r>
                  <a:rPr lang="en-US" sz="2000" dirty="0"/>
                  <a:t> </a:t>
                </a:r>
                <a:r>
                  <a:rPr lang="en-US" sz="2000" dirty="0" err="1"/>
                  <a:t>hai</a:t>
                </a:r>
                <a:r>
                  <a:rPr lang="en-US" sz="2000" dirty="0"/>
                  <a:t> </a:t>
                </a:r>
                <a:r>
                  <a:rPr lang="en-US" sz="2000" dirty="0" err="1"/>
                  <a:t>chiều</a:t>
                </a:r>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e>
                      <m:sup>
                        <m:r>
                          <a:rPr lang="en-US" sz="2000" b="0" i="1" smtClean="0">
                            <a:latin typeface="Cambria Math" panose="02040503050406030204" pitchFamily="18" charset="0"/>
                          </a:rPr>
                          <m:t>𝑇</m:t>
                        </m:r>
                      </m:sup>
                    </m:sSup>
                  </m:oMath>
                </a14:m>
                <a:r>
                  <a:rPr lang="en-US" sz="2000" dirty="0" err="1"/>
                  <a:t>thành</a:t>
                </a:r>
                <a:r>
                  <a:rPr lang="en-US" sz="2000" dirty="0"/>
                  <a:t> </a:t>
                </a:r>
                <a:r>
                  <a:rPr lang="en-US" sz="2000" dirty="0" err="1"/>
                  <a:t>một</a:t>
                </a:r>
                <a:r>
                  <a:rPr lang="en-US" sz="2000" dirty="0"/>
                  <a:t> </a:t>
                </a:r>
                <a:r>
                  <a:rPr lang="en-US" sz="2000" dirty="0" err="1"/>
                  <a:t>điểm</a:t>
                </a:r>
                <a:r>
                  <a:rPr lang="en-US" sz="2000" dirty="0"/>
                  <a:t> </a:t>
                </a:r>
                <a:r>
                  <a:rPr lang="en-US" sz="2000" dirty="0" err="1"/>
                  <a:t>trong</a:t>
                </a:r>
                <a:r>
                  <a:rPr lang="en-US" sz="2000" dirty="0"/>
                  <a:t> </a:t>
                </a:r>
                <a:r>
                  <a:rPr lang="en-US" sz="2000" dirty="0" err="1"/>
                  <a:t>không</a:t>
                </a:r>
                <a:r>
                  <a:rPr lang="en-US" sz="2000" dirty="0"/>
                  <a:t> </a:t>
                </a:r>
                <a:r>
                  <a:rPr lang="en-US" sz="2000" dirty="0" err="1"/>
                  <a:t>gian</a:t>
                </a:r>
                <a:r>
                  <a:rPr lang="en-US" sz="2000" dirty="0"/>
                  <a:t> 5 </a:t>
                </a:r>
                <a:r>
                  <a:rPr lang="en-US" sz="2000" dirty="0" err="1"/>
                  <a:t>chiều</a:t>
                </a:r>
                <a:r>
                  <a:rPr lang="en-US" sz="2000" dirty="0"/>
                  <a:t> </a:t>
                </a:r>
                <a14:m>
                  <m:oMath xmlns:m="http://schemas.openxmlformats.org/officeDocument/2006/math">
                    <m:r>
                      <m:rPr>
                        <m:sty m:val="p"/>
                      </m:rPr>
                      <a:rPr lang="en-US" sz="2000">
                        <a:latin typeface="Cambria Math" panose="02040503050406030204" pitchFamily="18" charset="0"/>
                      </a:rPr>
                      <m:t>ϕ</m:t>
                    </m:r>
                    <m:d>
                      <m:dPr>
                        <m:ctrlPr>
                          <a:rPr lang="vi-VN" sz="2000" i="1">
                            <a:latin typeface="Cambria Math" panose="02040503050406030204" pitchFamily="18" charset="0"/>
                          </a:rPr>
                        </m:ctrlPr>
                      </m:dPr>
                      <m:e>
                        <m:r>
                          <a:rPr lang="fr-FR" sz="2000" b="1" i="1">
                            <a:latin typeface="Cambria Math" panose="02040503050406030204" pitchFamily="18" charset="0"/>
                          </a:rPr>
                          <m:t>𝒙</m:t>
                        </m:r>
                      </m:e>
                    </m:d>
                    <m:r>
                      <a:rPr lang="en-US" sz="2000" b="0" i="1" smtClean="0">
                        <a:latin typeface="Cambria Math" panose="02040503050406030204" pitchFamily="18" charset="0"/>
                      </a:rPr>
                      <m:t>=[1,</m:t>
                    </m:r>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2</m:t>
                        </m:r>
                      </m:e>
                    </m:ra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a14:m>
                <a:r>
                  <a:rPr lang="en-US" sz="2000" dirty="0"/>
                  <a:t> </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e>
                    </m:ra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e>
                    </m:ra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m:t>
                    </m:r>
                    <m:r>
                      <a:rPr lang="en-US" sz="2000" i="1">
                        <a:latin typeface="Cambria Math" panose="02040503050406030204" pitchFamily="18" charset="0"/>
                      </a:rPr>
                      <m:t>1,</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e>
                    </m:ra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𝑧</m:t>
                        </m:r>
                      </m:e>
                      <m:sub>
                        <m:r>
                          <a:rPr lang="en-US" sz="2000" i="1">
                            <a:latin typeface="Cambria Math" panose="02040503050406030204" pitchFamily="18" charset="0"/>
                          </a:rPr>
                          <m:t>1</m:t>
                        </m:r>
                      </m:sub>
                    </m:sSub>
                    <m:r>
                      <a:rPr lang="en-US" sz="2000" i="1">
                        <a:latin typeface="Cambria Math" panose="02040503050406030204" pitchFamily="18" charset="0"/>
                      </a:rPr>
                      <m:t>,</m:t>
                    </m:r>
                    <m:r>
                      <m:rPr>
                        <m:nor/>
                      </m:rPr>
                      <a:rPr lang="en-US" sz="2000" dirty="0"/>
                      <m:t> </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e>
                    </m:ra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𝑧</m:t>
                        </m:r>
                      </m:e>
                      <m:sub>
                        <m:r>
                          <a:rPr lang="en-US" sz="2000" i="1">
                            <a:latin typeface="Cambria Math" panose="02040503050406030204" pitchFamily="18" charset="0"/>
                          </a:rPr>
                          <m:t>2</m:t>
                        </m:r>
                      </m:sub>
                    </m:sSub>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𝑧</m:t>
                        </m:r>
                      </m:e>
                      <m:sub>
                        <m:r>
                          <a:rPr lang="en-US" sz="2000" i="1">
                            <a:latin typeface="Cambria Math" panose="02040503050406030204" pitchFamily="18" charset="0"/>
                          </a:rPr>
                          <m:t>1</m:t>
                        </m:r>
                      </m:sub>
                      <m:sup>
                        <m:r>
                          <a:rPr lang="en-US" sz="2000" i="1">
                            <a:latin typeface="Cambria Math" panose="02040503050406030204" pitchFamily="18" charset="0"/>
                          </a:rPr>
                          <m:t>2</m:t>
                        </m:r>
                      </m:sup>
                    </m:sSubSup>
                    <m:r>
                      <a:rPr lang="en-US" sz="2000" i="1">
                        <a:latin typeface="Cambria Math" panose="02040503050406030204" pitchFamily="18" charset="0"/>
                      </a:rPr>
                      <m:t>,</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e>
                    </m:ra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𝑧</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𝑧</m:t>
                        </m:r>
                      </m:e>
                      <m:sub>
                        <m:r>
                          <a:rPr lang="en-US" sz="2000" i="1">
                            <a:latin typeface="Cambria Math" panose="02040503050406030204" pitchFamily="18" charset="0"/>
                          </a:rPr>
                          <m:t>2</m:t>
                        </m:r>
                      </m:sub>
                    </m:sSub>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𝑧</m:t>
                        </m:r>
                      </m:e>
                      <m:sub>
                        <m:r>
                          <a:rPr lang="en-US" sz="2000" i="1">
                            <a:latin typeface="Cambria Math" panose="02040503050406030204" pitchFamily="18" charset="0"/>
                          </a:rPr>
                          <m:t>2</m:t>
                        </m:r>
                      </m:sub>
                      <m:sup>
                        <m:r>
                          <a:rPr lang="en-US" sz="2000" i="1">
                            <a:latin typeface="Cambria Math" panose="02040503050406030204" pitchFamily="18" charset="0"/>
                          </a:rPr>
                          <m:t>2</m:t>
                        </m:r>
                      </m:sup>
                    </m:sSubSup>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m:t>
                        </m:r>
                      </m:e>
                      <m:sup>
                        <m:r>
                          <a:rPr lang="en-US" sz="2000" b="0" i="1" smtClean="0">
                            <a:latin typeface="Cambria Math" panose="02040503050406030204" pitchFamily="18" charset="0"/>
                          </a:rPr>
                          <m:t>𝑇</m:t>
                        </m:r>
                      </m:sup>
                    </m:sSup>
                  </m:oMath>
                </a14:m>
                <a:r>
                  <a:rPr lang="en-US" sz="2000" dirty="0"/>
                  <a:t>.</a:t>
                </a:r>
              </a:p>
              <a:p>
                <a:pPr algn="just"/>
                <a:r>
                  <a:rPr lang="en-US" sz="2000" dirty="0"/>
                  <a:t>Ta </a:t>
                </a:r>
                <a:r>
                  <a:rPr lang="en-US" sz="2000" dirty="0" err="1"/>
                  <a:t>có</a:t>
                </a:r>
                <a:r>
                  <a:rPr lang="en-US" sz="2000" dirty="0"/>
                  <a:t> </a:t>
                </a:r>
              </a:p>
              <a:p>
                <a:pPr algn="just"/>
                <a:r>
                  <a:rPr lang="en-US" sz="2000" dirty="0"/>
                  <a:t>	 </a:t>
                </a:r>
                <a14:m>
                  <m:oMath xmlns:m="http://schemas.openxmlformats.org/officeDocument/2006/math">
                    <m:r>
                      <m:rPr>
                        <m:sty m:val="p"/>
                      </m:rPr>
                      <a:rPr lang="en-US" sz="2000">
                        <a:latin typeface="Cambria Math" panose="02040503050406030204" pitchFamily="18" charset="0"/>
                      </a:rPr>
                      <m:t>ϕ</m:t>
                    </m:r>
                    <m:r>
                      <a:rPr lang="vi-VN" sz="2000" b="0" i="1" smtClean="0">
                        <a:latin typeface="Cambria Math" panose="02040503050406030204" pitchFamily="18" charset="0"/>
                      </a:rPr>
                      <m:t>(</m:t>
                    </m:r>
                    <m:r>
                      <a:rPr lang="vi-VN" sz="2000" b="0" i="1" smtClean="0">
                        <a:latin typeface="Cambria Math" panose="02040503050406030204" pitchFamily="18" charset="0"/>
                      </a:rPr>
                      <m:t>𝑥</m:t>
                    </m:r>
                    <m:sSup>
                      <m:sSupPr>
                        <m:ctrlPr>
                          <a:rPr lang="vi-VN" sz="2000" b="0" i="1" smtClean="0">
                            <a:latin typeface="Cambria Math" panose="02040503050406030204" pitchFamily="18" charset="0"/>
                          </a:rPr>
                        </m:ctrlPr>
                      </m:sSupPr>
                      <m:e>
                        <m:r>
                          <a:rPr lang="vi-VN" sz="2000" b="0" i="1" smtClean="0">
                            <a:latin typeface="Cambria Math" panose="02040503050406030204" pitchFamily="18" charset="0"/>
                          </a:rPr>
                          <m:t>)</m:t>
                        </m:r>
                      </m:e>
                      <m:sup>
                        <m:r>
                          <a:rPr lang="vi-VN" sz="2000" b="0" i="1" smtClean="0">
                            <a:latin typeface="Cambria Math" panose="02040503050406030204" pitchFamily="18" charset="0"/>
                          </a:rPr>
                          <m:t>𝑇</m:t>
                        </m:r>
                      </m:sup>
                    </m:sSup>
                    <m:r>
                      <m:rPr>
                        <m:sty m:val="p"/>
                      </m:rPr>
                      <a:rPr lang="en-US" sz="2000">
                        <a:latin typeface="Cambria Math" panose="02040503050406030204" pitchFamily="18" charset="0"/>
                      </a:rPr>
                      <m:t>ϕ</m:t>
                    </m:r>
                    <m:d>
                      <m:dPr>
                        <m:ctrlPr>
                          <a:rPr lang="vi-VN" sz="2000" i="1">
                            <a:latin typeface="Cambria Math" panose="02040503050406030204" pitchFamily="18" charset="0"/>
                          </a:rPr>
                        </m:ctrlPr>
                      </m:dPr>
                      <m:e>
                        <m:r>
                          <a:rPr lang="vi-VN" sz="2000" b="1" i="1" smtClean="0">
                            <a:latin typeface="Cambria Math" panose="02040503050406030204" pitchFamily="18" charset="0"/>
                          </a:rPr>
                          <m:t>𝒛</m:t>
                        </m:r>
                      </m:e>
                    </m:d>
                    <m:r>
                      <a:rPr lang="en-US" sz="2000" i="1">
                        <a:latin typeface="Cambria Math" panose="02040503050406030204" pitchFamily="18" charset="0"/>
                      </a:rPr>
                      <m:t>=[1,</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e>
                    </m:ra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r>
                      <m:rPr>
                        <m:nor/>
                      </m:rPr>
                      <a:rPr lang="en-US" sz="2000" dirty="0"/>
                      <m:t> </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e>
                    </m:ra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1</m:t>
                        </m:r>
                      </m:sub>
                      <m:sup>
                        <m:r>
                          <a:rPr lang="en-US" sz="2000" i="1">
                            <a:latin typeface="Cambria Math" panose="02040503050406030204" pitchFamily="18" charset="0"/>
                          </a:rPr>
                          <m:t>2</m:t>
                        </m:r>
                      </m:sup>
                    </m:sSubSup>
                    <m:r>
                      <a:rPr lang="en-US" sz="2000" i="1">
                        <a:latin typeface="Cambria Math" panose="02040503050406030204" pitchFamily="18" charset="0"/>
                      </a:rPr>
                      <m:t>,</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e>
                    </m:ra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2</m:t>
                        </m:r>
                      </m:sub>
                      <m:sup>
                        <m:r>
                          <a:rPr lang="en-US" sz="2000" i="1">
                            <a:latin typeface="Cambria Math" panose="02040503050406030204" pitchFamily="18" charset="0"/>
                          </a:rPr>
                          <m:t>2</m:t>
                        </m:r>
                      </m:sup>
                    </m:sSubSup>
                    <m:r>
                      <a:rPr lang="en-US" sz="2000" i="1">
                        <a:latin typeface="Cambria Math" panose="02040503050406030204" pitchFamily="18" charset="0"/>
                      </a:rPr>
                      <m:t>][1,</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e>
                    </m:ra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sub>
                    </m:sSub>
                    <m:r>
                      <a:rPr lang="en-US" sz="2000" i="1">
                        <a:latin typeface="Cambria Math" panose="02040503050406030204" pitchFamily="18" charset="0"/>
                      </a:rPr>
                      <m:t>,</m:t>
                    </m:r>
                    <m:r>
                      <m:rPr>
                        <m:nor/>
                      </m:rPr>
                      <a:rPr lang="en-US" sz="2000" dirty="0"/>
                      <m:t> </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e>
                    </m:ra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2</m:t>
                        </m:r>
                      </m:sub>
                    </m:sSub>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𝑧</m:t>
                        </m:r>
                      </m:e>
                      <m:sub>
                        <m:r>
                          <a:rPr lang="en-US" sz="2000" i="1">
                            <a:latin typeface="Cambria Math" panose="02040503050406030204" pitchFamily="18" charset="0"/>
                          </a:rPr>
                          <m:t>1</m:t>
                        </m:r>
                      </m:sub>
                      <m:sup>
                        <m:r>
                          <a:rPr lang="en-US" sz="2000" i="1">
                            <a:latin typeface="Cambria Math" panose="02040503050406030204" pitchFamily="18" charset="0"/>
                          </a:rPr>
                          <m:t>2</m:t>
                        </m:r>
                      </m:sup>
                    </m:sSubSup>
                    <m:r>
                      <a:rPr lang="en-US" sz="2000" i="1">
                        <a:latin typeface="Cambria Math" panose="02040503050406030204" pitchFamily="18" charset="0"/>
                      </a:rPr>
                      <m:t>,</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e>
                    </m:ra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2</m:t>
                        </m:r>
                      </m:sub>
                    </m:sSub>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𝑧</m:t>
                        </m:r>
                      </m:e>
                      <m:sub>
                        <m:r>
                          <a:rPr lang="en-US" sz="2000" i="1">
                            <a:latin typeface="Cambria Math" panose="02040503050406030204" pitchFamily="18" charset="0"/>
                          </a:rPr>
                          <m:t>2</m:t>
                        </m:r>
                      </m:sub>
                      <m:sup>
                        <m:r>
                          <a:rPr lang="en-US" sz="2000" i="1">
                            <a:latin typeface="Cambria Math" panose="02040503050406030204" pitchFamily="18" charset="0"/>
                          </a:rPr>
                          <m:t>2</m:t>
                        </m:r>
                      </m:sup>
                    </m:sSubSup>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𝑇</m:t>
                        </m:r>
                      </m:sup>
                    </m:sSup>
                  </m:oMath>
                </a14:m>
                <a:endParaRPr lang="en-US" sz="2000" dirty="0"/>
              </a:p>
              <a:p>
                <a:pPr algn="just"/>
                <a:r>
                  <a:rPr lang="en-US" sz="2000" dirty="0"/>
                  <a:t>		      </a:t>
                </a:r>
                <a14:m>
                  <m:oMath xmlns:m="http://schemas.openxmlformats.org/officeDocument/2006/math">
                    <m:r>
                      <a:rPr lang="en-US" sz="2000" b="0" i="1" smtClean="0">
                        <a:latin typeface="Cambria Math" panose="02040503050406030204" pitchFamily="18" charset="0"/>
                      </a:rPr>
                      <m:t>=1+2</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+2</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2</m:t>
                        </m:r>
                      </m:sup>
                    </m:sSubSup>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𝑧</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2</m:t>
                        </m:r>
                      </m:sup>
                    </m:sSubSup>
                  </m:oMath>
                </a14:m>
                <a:endParaRPr lang="en-US" sz="2000" b="0" dirty="0"/>
              </a:p>
              <a:p>
                <a:pPr algn="just"/>
                <a:r>
                  <a:rPr lang="en-US" sz="2000" dirty="0"/>
                  <a:t>		       </a:t>
                </a:r>
                <a14:m>
                  <m:oMath xmlns:m="http://schemas.openxmlformats.org/officeDocument/2006/math">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2</m:t>
                        </m:r>
                      </m:sub>
                    </m:s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=(1+</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𝑋</m:t>
                        </m:r>
                      </m:e>
                      <m:sup>
                        <m:r>
                          <a:rPr lang="en-US" sz="2000" b="0" i="1" smtClean="0">
                            <a:latin typeface="Cambria Math" panose="02040503050406030204" pitchFamily="18" charset="0"/>
                          </a:rPr>
                          <m:t>𝑇</m:t>
                        </m:r>
                      </m:sup>
                    </m:sSup>
                    <m:r>
                      <a:rPr lang="en-US" sz="2000" b="0" i="1" smtClean="0">
                        <a:latin typeface="Cambria Math" panose="02040503050406030204" pitchFamily="18" charset="0"/>
                      </a:rPr>
                      <m:t>𝑍</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rPr>
                      <m:t>𝑍</m:t>
                    </m:r>
                    <m:r>
                      <a:rPr lang="en-US" sz="2000" b="0" i="1" smtClean="0">
                        <a:latin typeface="Cambria Math" panose="02040503050406030204" pitchFamily="18" charset="0"/>
                      </a:rPr>
                      <m:t>)</m:t>
                    </m:r>
                  </m:oMath>
                </a14:m>
                <a:endParaRPr lang="en-US" sz="2000" b="0" dirty="0"/>
              </a:p>
              <a:p>
                <a:pPr algn="just"/>
                <a:r>
                  <a:rPr lang="en-US" sz="2000" dirty="0" err="1"/>
                  <a:t>Trong</a:t>
                </a:r>
                <a:r>
                  <a:rPr lang="en-US" sz="2000" dirty="0"/>
                  <a:t> </a:t>
                </a:r>
                <a:r>
                  <a:rPr lang="en-US" sz="2000" dirty="0" err="1"/>
                  <a:t>ví</a:t>
                </a:r>
                <a:r>
                  <a:rPr lang="en-US" sz="2000" dirty="0"/>
                  <a:t> </a:t>
                </a:r>
                <a:r>
                  <a:rPr lang="en-US" sz="2000" dirty="0" err="1"/>
                  <a:t>dụ</a:t>
                </a:r>
                <a:r>
                  <a:rPr lang="en-US" sz="2000" dirty="0"/>
                  <a:t> </a:t>
                </a:r>
                <a:r>
                  <a:rPr lang="en-US" sz="2000" dirty="0" err="1"/>
                  <a:t>này</a:t>
                </a:r>
                <a:r>
                  <a:rPr lang="en-US" sz="2000" dirty="0"/>
                  <a:t> </a:t>
                </a:r>
                <a:r>
                  <a:rPr lang="en-US" sz="2000" dirty="0" err="1"/>
                  <a:t>việc</a:t>
                </a:r>
                <a:r>
                  <a:rPr lang="en-US" sz="2000" dirty="0"/>
                  <a:t> </a:t>
                </a:r>
                <a:r>
                  <a:rPr lang="en-US" sz="2000" dirty="0" err="1"/>
                  <a:t>tính</a:t>
                </a:r>
                <a:r>
                  <a:rPr lang="en-US" sz="2000" dirty="0"/>
                  <a:t> </a:t>
                </a:r>
                <a:r>
                  <a:rPr lang="en-US" sz="2000" dirty="0" err="1"/>
                  <a:t>toán</a:t>
                </a:r>
                <a:r>
                  <a:rPr lang="en-US" sz="2000" dirty="0"/>
                  <a:t> </a:t>
                </a:r>
                <a:r>
                  <a:rPr lang="en-US" sz="2000" dirty="0" err="1"/>
                  <a:t>hàm</a:t>
                </a:r>
                <a:r>
                  <a:rPr lang="en-US" sz="2000" dirty="0"/>
                  <a:t> kernel</a:t>
                </a:r>
                <a14:m>
                  <m:oMath xmlns:m="http://schemas.openxmlformats.org/officeDocument/2006/math">
                    <m:r>
                      <a:rPr lang="en-US" sz="2000" b="0" i="0" smtClean="0">
                        <a:latin typeface="Cambria Math" panose="02040503050406030204" pitchFamily="18" charset="0"/>
                      </a:rPr>
                      <m:t>  </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𝑋</m:t>
                    </m:r>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𝑋</m:t>
                        </m:r>
                      </m:e>
                      <m:sup>
                        <m:r>
                          <a:rPr lang="en-US" sz="2000" i="1">
                            <a:latin typeface="Cambria Math" panose="02040503050406030204" pitchFamily="18" charset="0"/>
                          </a:rPr>
                          <m:t>𝑇</m:t>
                        </m:r>
                      </m:sup>
                    </m:sSup>
                    <m:r>
                      <a:rPr lang="en-US" sz="2000" i="1">
                        <a:latin typeface="Cambria Math" panose="02040503050406030204" pitchFamily="18" charset="0"/>
                      </a:rPr>
                      <m:t>𝑍</m:t>
                    </m:r>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2</m:t>
                        </m:r>
                      </m:sup>
                    </m:sSup>
                  </m:oMath>
                </a14:m>
                <a:r>
                  <a:rPr lang="en-US" sz="2000" dirty="0"/>
                  <a:t>  </a:t>
                </a:r>
                <a:r>
                  <a:rPr lang="en-US" sz="2000" dirty="0" err="1"/>
                  <a:t>cho</a:t>
                </a:r>
                <a:r>
                  <a:rPr lang="en-US" sz="2000" dirty="0"/>
                  <a:t> </a:t>
                </a:r>
                <a:r>
                  <a:rPr lang="en-US" sz="2000" dirty="0" err="1"/>
                  <a:t>hai</a:t>
                </a:r>
                <a:r>
                  <a:rPr lang="en-US" sz="2000" dirty="0"/>
                  <a:t> </a:t>
                </a:r>
                <a:r>
                  <a:rPr lang="en-US" sz="2000" dirty="0" err="1"/>
                  <a:t>điểm</a:t>
                </a:r>
                <a:r>
                  <a:rPr lang="en-US" sz="2000" dirty="0"/>
                  <a:t> </a:t>
                </a:r>
                <a:r>
                  <a:rPr lang="en-US" sz="2000" dirty="0" err="1"/>
                  <a:t>dữ</a:t>
                </a:r>
                <a:r>
                  <a:rPr lang="en-US" sz="2000" dirty="0"/>
                  <a:t> </a:t>
                </a:r>
                <a:r>
                  <a:rPr lang="en-US" sz="2000" dirty="0" err="1"/>
                  <a:t>liệu</a:t>
                </a:r>
                <a:r>
                  <a:rPr lang="en-US" sz="2000" dirty="0"/>
                  <a:t> </a:t>
                </a:r>
                <a:r>
                  <a:rPr lang="en-US" sz="2000" dirty="0" err="1"/>
                  <a:t>dễ</a:t>
                </a:r>
                <a:r>
                  <a:rPr lang="en-US" sz="2000" dirty="0"/>
                  <a:t> </a:t>
                </a:r>
                <a:r>
                  <a:rPr lang="en-US" sz="2000" dirty="0" err="1"/>
                  <a:t>tính</a:t>
                </a:r>
                <a:r>
                  <a:rPr lang="en-US" sz="2000" dirty="0"/>
                  <a:t> </a:t>
                </a:r>
                <a:r>
                  <a:rPr lang="en-US" sz="2000" dirty="0" err="1"/>
                  <a:t>hơn</a:t>
                </a:r>
                <a:r>
                  <a:rPr lang="en-US" sz="2000" dirty="0"/>
                  <a:t> </a:t>
                </a:r>
                <a:r>
                  <a:rPr lang="en-US" sz="2000" dirty="0" err="1"/>
                  <a:t>việc</a:t>
                </a:r>
                <a:r>
                  <a:rPr lang="en-US" sz="2000" dirty="0"/>
                  <a:t> </a:t>
                </a:r>
                <a:r>
                  <a:rPr lang="en-US" sz="2000" dirty="0" err="1"/>
                  <a:t>tính</a:t>
                </a:r>
                <a:r>
                  <a:rPr lang="en-US" sz="2000" dirty="0"/>
                  <a:t> </a:t>
                </a:r>
                <a:r>
                  <a:rPr lang="en-US" sz="2000" dirty="0" err="1"/>
                  <a:t>từng</a:t>
                </a:r>
                <a:r>
                  <a:rPr lang="en-US" sz="2000" dirty="0"/>
                  <a:t> </a:t>
                </a:r>
                <a:r>
                  <a:rPr lang="en-US" sz="2000" dirty="0" err="1"/>
                  <a:t>hàm</a:t>
                </a:r>
                <a:r>
                  <a:rPr lang="en-US" sz="2000" dirty="0"/>
                  <a:t> </a:t>
                </a:r>
                <a:r>
                  <a:rPr lang="az-Cyrl-AZ" sz="2000" dirty="0"/>
                  <a:t>Ф</a:t>
                </a:r>
                <a:r>
                  <a:rPr lang="en-US" sz="2000" dirty="0"/>
                  <a:t>(.) </a:t>
                </a:r>
                <a:r>
                  <a:rPr lang="en-US" sz="2000" dirty="0" err="1"/>
                  <a:t>rồi</a:t>
                </a:r>
                <a:r>
                  <a:rPr lang="en-US" sz="2000" dirty="0"/>
                  <a:t> </a:t>
                </a:r>
                <a:r>
                  <a:rPr lang="en-US" sz="2000" dirty="0" err="1"/>
                  <a:t>nhân</a:t>
                </a:r>
                <a:r>
                  <a:rPr lang="en-US" sz="2000" dirty="0"/>
                  <a:t> </a:t>
                </a:r>
                <a:r>
                  <a:rPr lang="en-US" sz="2000" dirty="0" err="1"/>
                  <a:t>chúng</a:t>
                </a:r>
                <a:r>
                  <a:rPr lang="en-US" sz="2000" dirty="0"/>
                  <a:t> </a:t>
                </a:r>
                <a:r>
                  <a:rPr lang="en-US" sz="2000" dirty="0" err="1"/>
                  <a:t>với</a:t>
                </a:r>
                <a:r>
                  <a:rPr lang="en-US" sz="2000" dirty="0"/>
                  <a:t> </a:t>
                </a:r>
                <a:r>
                  <a:rPr lang="en-US" sz="2000" dirty="0" err="1"/>
                  <a:t>nhau</a:t>
                </a:r>
                <a:r>
                  <a:rPr lang="en-US" sz="2000" dirty="0"/>
                  <a:t>. </a:t>
                </a:r>
                <a:r>
                  <a:rPr lang="en-US" sz="2000" dirty="0" err="1"/>
                  <a:t>Hơn</a:t>
                </a:r>
                <a:r>
                  <a:rPr lang="en-US" sz="2000" dirty="0"/>
                  <a:t> </a:t>
                </a:r>
                <a:r>
                  <a:rPr lang="en-US" sz="2000" dirty="0" err="1"/>
                  <a:t>nữa</a:t>
                </a:r>
                <a:r>
                  <a:rPr lang="en-US" sz="2000" dirty="0"/>
                  <a:t> </a:t>
                </a:r>
                <a:r>
                  <a:rPr lang="en-US" sz="2000" dirty="0" err="1"/>
                  <a:t>giá</a:t>
                </a:r>
                <a:r>
                  <a:rPr lang="en-US" sz="2000" dirty="0"/>
                  <a:t> </a:t>
                </a:r>
                <a:r>
                  <a:rPr lang="en-US" sz="2000" dirty="0" err="1"/>
                  <a:t>trị</a:t>
                </a:r>
                <a:r>
                  <a:rPr lang="en-US" sz="2000" dirty="0"/>
                  <a:t> </a:t>
                </a:r>
                <a:r>
                  <a:rPr lang="en-US" sz="2000" dirty="0" err="1"/>
                  <a:t>thu</a:t>
                </a:r>
                <a:r>
                  <a:rPr lang="en-US" sz="2000" dirty="0"/>
                  <a:t> </a:t>
                </a:r>
                <a:r>
                  <a:rPr lang="en-US" sz="2000" dirty="0" err="1"/>
                  <a:t>được</a:t>
                </a:r>
                <a:r>
                  <a:rPr lang="en-US" sz="2000" dirty="0"/>
                  <a:t> </a:t>
                </a:r>
                <a:r>
                  <a:rPr lang="en-US" sz="2000" dirty="0" err="1"/>
                  <a:t>là</a:t>
                </a:r>
                <a:r>
                  <a:rPr lang="en-US" sz="2000" dirty="0"/>
                  <a:t> </a:t>
                </a:r>
                <a:r>
                  <a:rPr lang="en-US" sz="2000" dirty="0" err="1"/>
                  <a:t>tích</a:t>
                </a:r>
                <a:r>
                  <a:rPr lang="en-US" sz="2000" dirty="0"/>
                  <a:t> </a:t>
                </a:r>
                <a:r>
                  <a:rPr lang="en-US" sz="2000" dirty="0" err="1"/>
                  <a:t>vô</a:t>
                </a:r>
                <a:r>
                  <a:rPr lang="en-US" sz="2000" dirty="0"/>
                  <a:t> </a:t>
                </a:r>
                <a:r>
                  <a:rPr lang="en-US" sz="2000" dirty="0" err="1"/>
                  <a:t>hướng</a:t>
                </a:r>
                <a:r>
                  <a:rPr lang="en-US" sz="2000" dirty="0"/>
                  <a:t> </a:t>
                </a:r>
                <a:r>
                  <a:rPr lang="en-US" sz="2000" dirty="0" err="1"/>
                  <a:t>thay</a:t>
                </a:r>
                <a:r>
                  <a:rPr lang="en-US" sz="2000" dirty="0"/>
                  <a:t> </a:t>
                </a:r>
                <a:r>
                  <a:rPr lang="en-US" sz="2000" dirty="0" err="1"/>
                  <a:t>vì</a:t>
                </a:r>
                <a:r>
                  <a:rPr lang="en-US" sz="2000" dirty="0"/>
                  <a:t> </a:t>
                </a:r>
                <a:r>
                  <a:rPr lang="en-US" sz="2000" dirty="0" err="1"/>
                  <a:t>phải</a:t>
                </a:r>
                <a:r>
                  <a:rPr lang="en-US" sz="2000" dirty="0"/>
                  <a:t> </a:t>
                </a:r>
                <a:r>
                  <a:rPr lang="en-US" sz="2000" dirty="0" err="1"/>
                  <a:t>lưu</a:t>
                </a:r>
                <a:r>
                  <a:rPr lang="en-US" sz="2000" dirty="0"/>
                  <a:t> vector 5 </a:t>
                </a:r>
                <a:r>
                  <a:rPr lang="en-US" sz="2000" dirty="0" err="1"/>
                  <a:t>chiều</a:t>
                </a:r>
                <a:r>
                  <a:rPr lang="en-US" sz="2000"/>
                  <a:t>.</a:t>
                </a:r>
                <a:r>
                  <a:rPr lang="en-US" sz="2000" dirty="0"/>
                  <a:t>	</a:t>
                </a:r>
              </a:p>
              <a:p>
                <a:pPr algn="just"/>
                <a:r>
                  <a:rPr lang="en-US" sz="2000" dirty="0"/>
                  <a:t>	</a:t>
                </a:r>
                <a:endParaRPr lang="vi-VN" sz="2000" dirty="0"/>
              </a:p>
            </p:txBody>
          </p:sp>
        </mc:Choice>
        <mc:Fallback xmlns="">
          <p:sp>
            <p:nvSpPr>
              <p:cNvPr id="3" name="Content Placeholder 2">
                <a:extLst>
                  <a:ext uri="{FF2B5EF4-FFF2-40B4-BE49-F238E27FC236}">
                    <a16:creationId xmlns:a16="http://schemas.microsoft.com/office/drawing/2014/main" id="{ECFEC923-D31E-4B35-87FA-450948DECAA8}"/>
                  </a:ext>
                </a:extLst>
              </p:cNvPr>
              <p:cNvSpPr>
                <a:spLocks noGrp="1" noRot="1" noChangeAspect="1" noMove="1" noResize="1" noEditPoints="1" noAdjustHandles="1" noChangeArrowheads="1" noChangeShapeType="1" noTextEdit="1"/>
              </p:cNvSpPr>
              <p:nvPr>
                <p:ph idx="1"/>
              </p:nvPr>
            </p:nvSpPr>
            <p:spPr>
              <a:xfrm>
                <a:off x="410817" y="365124"/>
                <a:ext cx="11343861" cy="6447155"/>
              </a:xfrm>
              <a:blipFill>
                <a:blip r:embed="rId2"/>
                <a:stretch>
                  <a:fillRect l="-537" t="-473" r="-591"/>
                </a:stretch>
              </a:blipFill>
            </p:spPr>
            <p:txBody>
              <a:bodyPr/>
              <a:lstStyle/>
              <a:p>
                <a:r>
                  <a:rPr lang="vi-VN">
                    <a:noFill/>
                  </a:rPr>
                  <a:t> </a:t>
                </a:r>
              </a:p>
            </p:txBody>
          </p:sp>
        </mc:Fallback>
      </mc:AlternateContent>
    </p:spTree>
    <p:extLst>
      <p:ext uri="{BB962C8B-B14F-4D97-AF65-F5344CB8AC3E}">
        <p14:creationId xmlns:p14="http://schemas.microsoft.com/office/powerpoint/2010/main" val="22950201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349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A01D0-8095-44F1-A2AF-EC50E34014F6}"/>
              </a:ext>
            </a:extLst>
          </p:cNvPr>
          <p:cNvSpPr>
            <a:spLocks noGrp="1"/>
          </p:cNvSpPr>
          <p:nvPr>
            <p:ph type="title"/>
          </p:nvPr>
        </p:nvSpPr>
        <p:spPr/>
        <p:txBody>
          <a:bodyPr>
            <a:normAutofit fontScale="90000"/>
          </a:bodyPr>
          <a:lstStyle/>
          <a:p>
            <a:endParaRPr lang="vi-V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040AA4-1B5C-411F-8314-9D83A3F7C261}"/>
                  </a:ext>
                </a:extLst>
              </p:cNvPr>
              <p:cNvSpPr>
                <a:spLocks noGrp="1"/>
              </p:cNvSpPr>
              <p:nvPr>
                <p:ph idx="1"/>
              </p:nvPr>
            </p:nvSpPr>
            <p:spPr>
              <a:xfrm>
                <a:off x="600891" y="319406"/>
                <a:ext cx="11127283" cy="6219188"/>
              </a:xfrm>
            </p:spPr>
            <p:txBody>
              <a:bodyPr/>
              <a:lstStyle/>
              <a:p>
                <a:r>
                  <a:rPr lang="vi-VN" dirty="0"/>
                  <a:t>làm triệt tiêu mẫu số trong biểu thức (6). Phương trình vi phân này không quá phức tạp để giải. Thật vậy (8) tương đương với:</a:t>
                </a:r>
              </a:p>
              <a:p>
                <a:r>
                  <a:rPr lang="vi-VN" dirty="0"/>
                  <a:t>				</a:t>
                </a:r>
                <a14:m>
                  <m:oMath xmlns:m="http://schemas.openxmlformats.org/officeDocument/2006/math">
                    <m:f>
                      <m:fPr>
                        <m:ctrlPr>
                          <a:rPr lang="vi-VN" i="1">
                            <a:latin typeface="Cambria Math" panose="02040503050406030204" pitchFamily="18" charset="0"/>
                          </a:rPr>
                        </m:ctrlPr>
                      </m:fPr>
                      <m:num>
                        <m:r>
                          <a:rPr lang="vi-VN" i="1">
                            <a:latin typeface="Cambria Math" panose="02040503050406030204" pitchFamily="18" charset="0"/>
                          </a:rPr>
                          <m:t>𝜕</m:t>
                        </m:r>
                        <m:r>
                          <a:rPr lang="vi-VN" i="1">
                            <a:latin typeface="Cambria Math" panose="02040503050406030204" pitchFamily="18" charset="0"/>
                          </a:rPr>
                          <m:t>𝑧</m:t>
                        </m:r>
                      </m:num>
                      <m:den>
                        <m:r>
                          <a:rPr lang="vi-VN" i="1">
                            <a:latin typeface="Cambria Math" panose="02040503050406030204" pitchFamily="18" charset="0"/>
                          </a:rPr>
                          <m:t>𝑧</m:t>
                        </m:r>
                        <m:r>
                          <a:rPr lang="vi-VN" i="1">
                            <a:latin typeface="Cambria Math" panose="02040503050406030204" pitchFamily="18" charset="0"/>
                          </a:rPr>
                          <m:t>(1−</m:t>
                        </m:r>
                        <m:r>
                          <a:rPr lang="vi-VN" i="1">
                            <a:latin typeface="Cambria Math" panose="02040503050406030204" pitchFamily="18" charset="0"/>
                          </a:rPr>
                          <m:t>𝑧</m:t>
                        </m:r>
                        <m:r>
                          <a:rPr lang="vi-VN" i="1">
                            <a:latin typeface="Cambria Math" panose="02040503050406030204" pitchFamily="18" charset="0"/>
                          </a:rPr>
                          <m:t>)</m:t>
                        </m:r>
                      </m:den>
                    </m:f>
                    <m:r>
                      <a:rPr lang="vi-VN" i="1">
                        <a:latin typeface="Cambria Math" panose="02040503050406030204" pitchFamily="18" charset="0"/>
                      </a:rPr>
                      <m:t>=</m:t>
                    </m:r>
                    <m:r>
                      <a:rPr lang="vi-VN" i="1">
                        <a:latin typeface="Cambria Math" panose="02040503050406030204" pitchFamily="18" charset="0"/>
                      </a:rPr>
                      <m:t>𝜕</m:t>
                    </m:r>
                    <m:r>
                      <a:rPr lang="vi-VN" i="1">
                        <a:latin typeface="Cambria Math" panose="02040503050406030204" pitchFamily="18" charset="0"/>
                      </a:rPr>
                      <m:t>𝑠</m:t>
                    </m:r>
                  </m:oMath>
                </a14:m>
                <a:r>
                  <a:rPr lang="vi-VN" dirty="0"/>
                  <a:t> </a:t>
                </a:r>
              </a:p>
              <a:p>
                <a:r>
                  <a:rPr lang="vi-VN" dirty="0"/>
                  <a:t>		</a:t>
                </a:r>
                <a14:m>
                  <m:oMath xmlns:m="http://schemas.openxmlformats.org/officeDocument/2006/math">
                    <m:r>
                      <a:rPr lang="vi-VN" i="1">
                        <a:latin typeface="Cambria Math" panose="02040503050406030204" pitchFamily="18" charset="0"/>
                      </a:rPr>
                      <m:t>⇔</m:t>
                    </m:r>
                  </m:oMath>
                </a14:m>
                <a:r>
                  <a:rPr lang="vi-VN" dirty="0"/>
                  <a:t>		</a:t>
                </a:r>
                <a14:m>
                  <m:oMath xmlns:m="http://schemas.openxmlformats.org/officeDocument/2006/math">
                    <m:d>
                      <m:dPr>
                        <m:ctrlPr>
                          <a:rPr lang="vi-VN" i="1">
                            <a:latin typeface="Cambria Math" panose="02040503050406030204" pitchFamily="18" charset="0"/>
                          </a:rPr>
                        </m:ctrlPr>
                      </m:dPr>
                      <m:e>
                        <m:f>
                          <m:fPr>
                            <m:ctrlPr>
                              <a:rPr lang="vi-VN" i="1">
                                <a:latin typeface="Cambria Math" panose="02040503050406030204" pitchFamily="18" charset="0"/>
                              </a:rPr>
                            </m:ctrlPr>
                          </m:fPr>
                          <m:num>
                            <m:r>
                              <a:rPr lang="vi-VN" i="1">
                                <a:latin typeface="Cambria Math" panose="02040503050406030204" pitchFamily="18" charset="0"/>
                              </a:rPr>
                              <m:t>1</m:t>
                            </m:r>
                          </m:num>
                          <m:den>
                            <m:r>
                              <a:rPr lang="vi-VN" i="1">
                                <a:latin typeface="Cambria Math" panose="02040503050406030204" pitchFamily="18" charset="0"/>
                              </a:rPr>
                              <m:t>𝑧</m:t>
                            </m:r>
                          </m:den>
                        </m:f>
                        <m:r>
                          <a:rPr lang="vi-VN" i="1">
                            <a:latin typeface="Cambria Math" panose="02040503050406030204" pitchFamily="18" charset="0"/>
                          </a:rPr>
                          <m:t>+</m:t>
                        </m:r>
                        <m:f>
                          <m:fPr>
                            <m:ctrlPr>
                              <a:rPr lang="vi-VN" i="1">
                                <a:latin typeface="Cambria Math" panose="02040503050406030204" pitchFamily="18" charset="0"/>
                              </a:rPr>
                            </m:ctrlPr>
                          </m:fPr>
                          <m:num>
                            <m:r>
                              <a:rPr lang="vi-VN" i="1">
                                <a:latin typeface="Cambria Math" panose="02040503050406030204" pitchFamily="18" charset="0"/>
                              </a:rPr>
                              <m:t>1</m:t>
                            </m:r>
                          </m:num>
                          <m:den>
                            <m:r>
                              <a:rPr lang="vi-VN" i="1">
                                <a:latin typeface="Cambria Math" panose="02040503050406030204" pitchFamily="18" charset="0"/>
                              </a:rPr>
                              <m:t>1−</m:t>
                            </m:r>
                            <m:r>
                              <a:rPr lang="vi-VN" i="1">
                                <a:latin typeface="Cambria Math" panose="02040503050406030204" pitchFamily="18" charset="0"/>
                              </a:rPr>
                              <m:t>𝑧</m:t>
                            </m:r>
                          </m:den>
                        </m:f>
                      </m:e>
                    </m:d>
                    <m:r>
                      <a:rPr lang="vi-VN" i="1">
                        <a:latin typeface="Cambria Math" panose="02040503050406030204" pitchFamily="18" charset="0"/>
                      </a:rPr>
                      <m:t>𝜕</m:t>
                    </m:r>
                    <m:r>
                      <a:rPr lang="vi-VN" i="1">
                        <a:latin typeface="Cambria Math" panose="02040503050406030204" pitchFamily="18" charset="0"/>
                      </a:rPr>
                      <m:t>𝑧</m:t>
                    </m:r>
                    <m:r>
                      <a:rPr lang="vi-VN" i="1">
                        <a:latin typeface="Cambria Math" panose="02040503050406030204" pitchFamily="18" charset="0"/>
                      </a:rPr>
                      <m:t>=</m:t>
                    </m:r>
                    <m:r>
                      <a:rPr lang="vi-VN" i="1">
                        <a:latin typeface="Cambria Math" panose="02040503050406030204" pitchFamily="18" charset="0"/>
                      </a:rPr>
                      <m:t>𝜕</m:t>
                    </m:r>
                    <m:r>
                      <a:rPr lang="vi-VN" i="1">
                        <a:latin typeface="Cambria Math" panose="02040503050406030204" pitchFamily="18" charset="0"/>
                      </a:rPr>
                      <m:t>𝑠</m:t>
                    </m:r>
                  </m:oMath>
                </a14:m>
                <a:endParaRPr lang="vi-VN" dirty="0"/>
              </a:p>
              <a:p>
                <a:r>
                  <a:rPr lang="vi-VN" dirty="0"/>
                  <a:t>		</a:t>
                </a:r>
                <a14:m>
                  <m:oMath xmlns:m="http://schemas.openxmlformats.org/officeDocument/2006/math">
                    <m:r>
                      <a:rPr lang="vi-VN" i="1">
                        <a:latin typeface="Cambria Math" panose="02040503050406030204" pitchFamily="18" charset="0"/>
                      </a:rPr>
                      <m:t>⇔</m:t>
                    </m:r>
                  </m:oMath>
                </a14:m>
                <a:r>
                  <a:rPr lang="vi-VN" dirty="0"/>
                  <a:t>		</a:t>
                </a:r>
                <a14:m>
                  <m:oMath xmlns:m="http://schemas.openxmlformats.org/officeDocument/2006/math">
                    <m:func>
                      <m:funcPr>
                        <m:ctrlPr>
                          <a:rPr lang="vi-VN" i="1">
                            <a:latin typeface="Cambria Math" panose="02040503050406030204" pitchFamily="18" charset="0"/>
                          </a:rPr>
                        </m:ctrlPr>
                      </m:funcPr>
                      <m:fName>
                        <m:r>
                          <m:rPr>
                            <m:sty m:val="p"/>
                          </m:rPr>
                          <a:rPr lang="vi-VN">
                            <a:latin typeface="Cambria Math" panose="02040503050406030204" pitchFamily="18" charset="0"/>
                          </a:rPr>
                          <m:t>log</m:t>
                        </m:r>
                      </m:fName>
                      <m:e>
                        <m:r>
                          <a:rPr lang="vi-VN" i="1">
                            <a:latin typeface="Cambria Math" panose="02040503050406030204" pitchFamily="18" charset="0"/>
                          </a:rPr>
                          <m:t>𝑧</m:t>
                        </m:r>
                      </m:e>
                    </m:func>
                    <m:r>
                      <a:rPr lang="vi-VN" i="1">
                        <a:latin typeface="Cambria Math" panose="02040503050406030204" pitchFamily="18" charset="0"/>
                      </a:rPr>
                      <m:t>−</m:t>
                    </m:r>
                    <m:func>
                      <m:funcPr>
                        <m:ctrlPr>
                          <a:rPr lang="vi-VN" i="1">
                            <a:latin typeface="Cambria Math" panose="02040503050406030204" pitchFamily="18" charset="0"/>
                          </a:rPr>
                        </m:ctrlPr>
                      </m:funcPr>
                      <m:fName>
                        <m:r>
                          <m:rPr>
                            <m:sty m:val="p"/>
                          </m:rPr>
                          <a:rPr lang="vi-VN">
                            <a:latin typeface="Cambria Math" panose="02040503050406030204" pitchFamily="18" charset="0"/>
                          </a:rPr>
                          <m:t>log</m:t>
                        </m:r>
                      </m:fName>
                      <m:e>
                        <m:d>
                          <m:dPr>
                            <m:ctrlPr>
                              <a:rPr lang="vi-VN" i="1">
                                <a:latin typeface="Cambria Math" panose="02040503050406030204" pitchFamily="18" charset="0"/>
                              </a:rPr>
                            </m:ctrlPr>
                          </m:dPr>
                          <m:e>
                            <m:r>
                              <a:rPr lang="vi-VN" i="1">
                                <a:latin typeface="Cambria Math" panose="02040503050406030204" pitchFamily="18" charset="0"/>
                              </a:rPr>
                              <m:t>1−</m:t>
                            </m:r>
                            <m:r>
                              <a:rPr lang="vi-VN" i="1">
                                <a:latin typeface="Cambria Math" panose="02040503050406030204" pitchFamily="18" charset="0"/>
                              </a:rPr>
                              <m:t>𝑧</m:t>
                            </m:r>
                          </m:e>
                        </m:d>
                        <m:r>
                          <a:rPr lang="vi-VN" i="1">
                            <a:latin typeface="Cambria Math" panose="02040503050406030204" pitchFamily="18" charset="0"/>
                          </a:rPr>
                          <m:t>=</m:t>
                        </m:r>
                        <m:r>
                          <a:rPr lang="vi-VN" i="1">
                            <a:latin typeface="Cambria Math" panose="02040503050406030204" pitchFamily="18" charset="0"/>
                          </a:rPr>
                          <m:t>𝑠</m:t>
                        </m:r>
                        <m:r>
                          <a:rPr lang="vi-VN" i="1">
                            <a:latin typeface="Cambria Math" panose="02040503050406030204" pitchFamily="18" charset="0"/>
                          </a:rPr>
                          <m:t>+</m:t>
                        </m:r>
                        <m:r>
                          <a:rPr lang="vi-VN" i="1">
                            <a:latin typeface="Cambria Math" panose="02040503050406030204" pitchFamily="18" charset="0"/>
                          </a:rPr>
                          <m:t>𝐶</m:t>
                        </m:r>
                      </m:e>
                    </m:func>
                  </m:oMath>
                </a14:m>
                <a:endParaRPr lang="vi-VN" dirty="0"/>
              </a:p>
              <a:p>
                <a:r>
                  <a:rPr lang="vi-VN" dirty="0"/>
                  <a:t>		</a:t>
                </a:r>
                <a14:m>
                  <m:oMath xmlns:m="http://schemas.openxmlformats.org/officeDocument/2006/math">
                    <m:r>
                      <a:rPr lang="vi-VN" i="1">
                        <a:latin typeface="Cambria Math" panose="02040503050406030204" pitchFamily="18" charset="0"/>
                      </a:rPr>
                      <m:t>⇔</m:t>
                    </m:r>
                  </m:oMath>
                </a14:m>
                <a:r>
                  <a:rPr lang="vi-VN" dirty="0"/>
                  <a:t>		</a:t>
                </a:r>
                <a14:m>
                  <m:oMath xmlns:m="http://schemas.openxmlformats.org/officeDocument/2006/math">
                    <m:func>
                      <m:funcPr>
                        <m:ctrlPr>
                          <a:rPr lang="vi-VN" i="1">
                            <a:latin typeface="Cambria Math" panose="02040503050406030204" pitchFamily="18" charset="0"/>
                          </a:rPr>
                        </m:ctrlPr>
                      </m:funcPr>
                      <m:fName>
                        <m:r>
                          <m:rPr>
                            <m:sty m:val="p"/>
                          </m:rPr>
                          <a:rPr lang="vi-VN">
                            <a:latin typeface="Cambria Math" panose="02040503050406030204" pitchFamily="18" charset="0"/>
                          </a:rPr>
                          <m:t>log</m:t>
                        </m:r>
                      </m:fName>
                      <m:e>
                        <m:f>
                          <m:fPr>
                            <m:ctrlPr>
                              <a:rPr lang="vi-VN" i="1">
                                <a:latin typeface="Cambria Math" panose="02040503050406030204" pitchFamily="18" charset="0"/>
                              </a:rPr>
                            </m:ctrlPr>
                          </m:fPr>
                          <m:num>
                            <m:r>
                              <a:rPr lang="vi-VN" i="1">
                                <a:latin typeface="Cambria Math" panose="02040503050406030204" pitchFamily="18" charset="0"/>
                              </a:rPr>
                              <m:t>𝑧</m:t>
                            </m:r>
                          </m:num>
                          <m:den>
                            <m:r>
                              <a:rPr lang="vi-VN" i="1">
                                <a:latin typeface="Cambria Math" panose="02040503050406030204" pitchFamily="18" charset="0"/>
                              </a:rPr>
                              <m:t>1−</m:t>
                            </m:r>
                            <m:r>
                              <a:rPr lang="vi-VN" i="1">
                                <a:latin typeface="Cambria Math" panose="02040503050406030204" pitchFamily="18" charset="0"/>
                              </a:rPr>
                              <m:t>𝑧</m:t>
                            </m:r>
                          </m:den>
                        </m:f>
                        <m:r>
                          <a:rPr lang="vi-VN" i="1">
                            <a:latin typeface="Cambria Math" panose="02040503050406030204" pitchFamily="18" charset="0"/>
                          </a:rPr>
                          <m:t>=</m:t>
                        </m:r>
                        <m:r>
                          <a:rPr lang="vi-VN" i="1">
                            <a:latin typeface="Cambria Math" panose="02040503050406030204" pitchFamily="18" charset="0"/>
                          </a:rPr>
                          <m:t>𝑠</m:t>
                        </m:r>
                        <m:r>
                          <a:rPr lang="vi-VN" i="1">
                            <a:latin typeface="Cambria Math" panose="02040503050406030204" pitchFamily="18" charset="0"/>
                          </a:rPr>
                          <m:t>+</m:t>
                        </m:r>
                        <m:r>
                          <a:rPr lang="vi-VN" i="1">
                            <a:latin typeface="Cambria Math" panose="02040503050406030204" pitchFamily="18" charset="0"/>
                          </a:rPr>
                          <m:t>𝐶</m:t>
                        </m:r>
                      </m:e>
                    </m:func>
                  </m:oMath>
                </a14:m>
                <a:endParaRPr lang="vi-VN" dirty="0"/>
              </a:p>
              <a:p>
                <a:r>
                  <a:rPr lang="vi-VN" dirty="0"/>
                  <a:t>		</a:t>
                </a:r>
                <a14:m>
                  <m:oMath xmlns:m="http://schemas.openxmlformats.org/officeDocument/2006/math">
                    <m:r>
                      <a:rPr lang="vi-VN" i="1">
                        <a:latin typeface="Cambria Math" panose="02040503050406030204" pitchFamily="18" charset="0"/>
                      </a:rPr>
                      <m:t>⇔</m:t>
                    </m:r>
                  </m:oMath>
                </a14:m>
                <a:r>
                  <a:rPr lang="vi-VN" dirty="0"/>
                  <a:t>		</a:t>
                </a:r>
                <a14:m>
                  <m:oMath xmlns:m="http://schemas.openxmlformats.org/officeDocument/2006/math">
                    <m:f>
                      <m:fPr>
                        <m:ctrlPr>
                          <a:rPr lang="vi-VN" i="1">
                            <a:latin typeface="Cambria Math" panose="02040503050406030204" pitchFamily="18" charset="0"/>
                          </a:rPr>
                        </m:ctrlPr>
                      </m:fPr>
                      <m:num>
                        <m:r>
                          <a:rPr lang="vi-VN" i="1">
                            <a:latin typeface="Cambria Math" panose="02040503050406030204" pitchFamily="18" charset="0"/>
                          </a:rPr>
                          <m:t>𝑧</m:t>
                        </m:r>
                      </m:num>
                      <m:den>
                        <m:r>
                          <a:rPr lang="vi-VN" i="1">
                            <a:latin typeface="Cambria Math" panose="02040503050406030204" pitchFamily="18" charset="0"/>
                          </a:rPr>
                          <m:t>1−</m:t>
                        </m:r>
                        <m:r>
                          <a:rPr lang="vi-VN" i="1">
                            <a:latin typeface="Cambria Math" panose="02040503050406030204" pitchFamily="18" charset="0"/>
                          </a:rPr>
                          <m:t>𝑧</m:t>
                        </m:r>
                      </m:den>
                    </m:f>
                    <m:r>
                      <a:rPr lang="vi-VN" i="1">
                        <a:latin typeface="Cambria Math" panose="02040503050406030204" pitchFamily="18" charset="0"/>
                      </a:rPr>
                      <m:t>=</m:t>
                    </m:r>
                    <m:sSup>
                      <m:sSupPr>
                        <m:ctrlPr>
                          <a:rPr lang="vi-VN" i="1">
                            <a:latin typeface="Cambria Math" panose="02040503050406030204" pitchFamily="18" charset="0"/>
                          </a:rPr>
                        </m:ctrlPr>
                      </m:sSupPr>
                      <m:e>
                        <m:r>
                          <a:rPr lang="vi-VN" i="1">
                            <a:latin typeface="Cambria Math" panose="02040503050406030204" pitchFamily="18" charset="0"/>
                          </a:rPr>
                          <m:t>𝑒</m:t>
                        </m:r>
                      </m:e>
                      <m:sup>
                        <m:r>
                          <a:rPr lang="vi-VN" i="1">
                            <a:latin typeface="Cambria Math" panose="02040503050406030204" pitchFamily="18" charset="0"/>
                          </a:rPr>
                          <m:t>𝑠</m:t>
                        </m:r>
                        <m:r>
                          <a:rPr lang="vi-VN" i="1">
                            <a:latin typeface="Cambria Math" panose="02040503050406030204" pitchFamily="18" charset="0"/>
                          </a:rPr>
                          <m:t>+</m:t>
                        </m:r>
                        <m:r>
                          <a:rPr lang="vi-VN" i="1">
                            <a:latin typeface="Cambria Math" panose="02040503050406030204" pitchFamily="18" charset="0"/>
                          </a:rPr>
                          <m:t>𝐶</m:t>
                        </m:r>
                      </m:sup>
                    </m:sSup>
                  </m:oMath>
                </a14:m>
                <a:endParaRPr lang="vi-VN" dirty="0"/>
              </a:p>
              <a:p>
                <a:r>
                  <a:rPr lang="vi-VN" dirty="0"/>
                  <a:t>		</a:t>
                </a:r>
                <a14:m>
                  <m:oMath xmlns:m="http://schemas.openxmlformats.org/officeDocument/2006/math">
                    <m:r>
                      <a:rPr lang="vi-VN" i="1">
                        <a:latin typeface="Cambria Math" panose="02040503050406030204" pitchFamily="18" charset="0"/>
                      </a:rPr>
                      <m:t>⇔</m:t>
                    </m:r>
                  </m:oMath>
                </a14:m>
                <a:r>
                  <a:rPr lang="vi-VN" dirty="0"/>
                  <a:t>		</a:t>
                </a:r>
                <a14:m>
                  <m:oMath xmlns:m="http://schemas.openxmlformats.org/officeDocument/2006/math">
                    <m:r>
                      <a:rPr lang="vi-VN" i="1">
                        <a:latin typeface="Cambria Math" panose="02040503050406030204" pitchFamily="18" charset="0"/>
                      </a:rPr>
                      <m:t>𝑧</m:t>
                    </m:r>
                    <m:r>
                      <a:rPr lang="vi-VN" i="1">
                        <a:latin typeface="Cambria Math" panose="02040503050406030204" pitchFamily="18" charset="0"/>
                      </a:rPr>
                      <m:t>=</m:t>
                    </m:r>
                    <m:sSup>
                      <m:sSupPr>
                        <m:ctrlPr>
                          <a:rPr lang="vi-VN" i="1">
                            <a:latin typeface="Cambria Math" panose="02040503050406030204" pitchFamily="18" charset="0"/>
                          </a:rPr>
                        </m:ctrlPr>
                      </m:sSupPr>
                      <m:e>
                        <m:r>
                          <a:rPr lang="vi-VN" i="1">
                            <a:latin typeface="Cambria Math" panose="02040503050406030204" pitchFamily="18" charset="0"/>
                          </a:rPr>
                          <m:t>𝑒</m:t>
                        </m:r>
                      </m:e>
                      <m:sup>
                        <m:r>
                          <a:rPr lang="vi-VN" i="1">
                            <a:latin typeface="Cambria Math" panose="02040503050406030204" pitchFamily="18" charset="0"/>
                          </a:rPr>
                          <m:t>𝑠</m:t>
                        </m:r>
                        <m:r>
                          <a:rPr lang="vi-VN" i="1">
                            <a:latin typeface="Cambria Math" panose="02040503050406030204" pitchFamily="18" charset="0"/>
                          </a:rPr>
                          <m:t>+</m:t>
                        </m:r>
                        <m:r>
                          <a:rPr lang="vi-VN" i="1">
                            <a:latin typeface="Cambria Math" panose="02040503050406030204" pitchFamily="18" charset="0"/>
                          </a:rPr>
                          <m:t>𝐶</m:t>
                        </m:r>
                      </m:sup>
                    </m:sSup>
                    <m:r>
                      <a:rPr lang="vi-VN" i="1">
                        <a:latin typeface="Cambria Math" panose="02040503050406030204" pitchFamily="18" charset="0"/>
                      </a:rPr>
                      <m:t>(1−</m:t>
                    </m:r>
                    <m:r>
                      <a:rPr lang="vi-VN" i="1">
                        <a:latin typeface="Cambria Math" panose="02040503050406030204" pitchFamily="18" charset="0"/>
                      </a:rPr>
                      <m:t>𝑧</m:t>
                    </m:r>
                    <m:r>
                      <a:rPr lang="vi-VN" i="1">
                        <a:latin typeface="Cambria Math" panose="02040503050406030204" pitchFamily="18" charset="0"/>
                      </a:rPr>
                      <m:t>)</m:t>
                    </m:r>
                  </m:oMath>
                </a14:m>
                <a:endParaRPr lang="vi-VN" dirty="0"/>
              </a:p>
              <a:p>
                <a:r>
                  <a:rPr lang="vi-VN" dirty="0"/>
                  <a:t>		</a:t>
                </a:r>
                <a14:m>
                  <m:oMath xmlns:m="http://schemas.openxmlformats.org/officeDocument/2006/math">
                    <m:r>
                      <a:rPr lang="vi-VN" i="1">
                        <a:latin typeface="Cambria Math" panose="02040503050406030204" pitchFamily="18" charset="0"/>
                      </a:rPr>
                      <m:t>⇔</m:t>
                    </m:r>
                  </m:oMath>
                </a14:m>
                <a:r>
                  <a:rPr lang="vi-VN" dirty="0"/>
                  <a:t>		</a:t>
                </a:r>
                <a14:m>
                  <m:oMath xmlns:m="http://schemas.openxmlformats.org/officeDocument/2006/math">
                    <m:r>
                      <a:rPr lang="vi-VN" i="1">
                        <a:latin typeface="Cambria Math" panose="02040503050406030204" pitchFamily="18" charset="0"/>
                      </a:rPr>
                      <m:t>𝑧</m:t>
                    </m:r>
                    <m:r>
                      <a:rPr lang="vi-VN" i="1">
                        <a:latin typeface="Cambria Math" panose="02040503050406030204" pitchFamily="18" charset="0"/>
                      </a:rPr>
                      <m:t>=</m:t>
                    </m:r>
                    <m:f>
                      <m:fPr>
                        <m:ctrlPr>
                          <a:rPr lang="vi-VN" i="1">
                            <a:latin typeface="Cambria Math" panose="02040503050406030204" pitchFamily="18" charset="0"/>
                          </a:rPr>
                        </m:ctrlPr>
                      </m:fPr>
                      <m:num>
                        <m:sSup>
                          <m:sSupPr>
                            <m:ctrlPr>
                              <a:rPr lang="vi-VN" i="1">
                                <a:latin typeface="Cambria Math" panose="02040503050406030204" pitchFamily="18" charset="0"/>
                              </a:rPr>
                            </m:ctrlPr>
                          </m:sSupPr>
                          <m:e>
                            <m:r>
                              <a:rPr lang="vi-VN" i="1">
                                <a:latin typeface="Cambria Math" panose="02040503050406030204" pitchFamily="18" charset="0"/>
                              </a:rPr>
                              <m:t>𝑒</m:t>
                            </m:r>
                          </m:e>
                          <m:sup>
                            <m:r>
                              <a:rPr lang="vi-VN" i="1">
                                <a:latin typeface="Cambria Math" panose="02040503050406030204" pitchFamily="18" charset="0"/>
                              </a:rPr>
                              <m:t>𝑠</m:t>
                            </m:r>
                            <m:r>
                              <a:rPr lang="vi-VN" i="1">
                                <a:latin typeface="Cambria Math" panose="02040503050406030204" pitchFamily="18" charset="0"/>
                              </a:rPr>
                              <m:t>+</m:t>
                            </m:r>
                            <m:r>
                              <a:rPr lang="vi-VN" i="1">
                                <a:latin typeface="Cambria Math" panose="02040503050406030204" pitchFamily="18" charset="0"/>
                              </a:rPr>
                              <m:t>𝐶</m:t>
                            </m:r>
                          </m:sup>
                        </m:sSup>
                      </m:num>
                      <m:den>
                        <m:r>
                          <a:rPr lang="vi-VN" i="1">
                            <a:latin typeface="Cambria Math" panose="02040503050406030204" pitchFamily="18" charset="0"/>
                          </a:rPr>
                          <m:t>1+</m:t>
                        </m:r>
                        <m:sSup>
                          <m:sSupPr>
                            <m:ctrlPr>
                              <a:rPr lang="vi-VN" i="1">
                                <a:latin typeface="Cambria Math" panose="02040503050406030204" pitchFamily="18" charset="0"/>
                              </a:rPr>
                            </m:ctrlPr>
                          </m:sSupPr>
                          <m:e>
                            <m:r>
                              <a:rPr lang="vi-VN" i="1">
                                <a:latin typeface="Cambria Math" panose="02040503050406030204" pitchFamily="18" charset="0"/>
                              </a:rPr>
                              <m:t>𝑒</m:t>
                            </m:r>
                          </m:e>
                          <m:sup>
                            <m:r>
                              <a:rPr lang="vi-VN" i="1">
                                <a:latin typeface="Cambria Math" panose="02040503050406030204" pitchFamily="18" charset="0"/>
                              </a:rPr>
                              <m:t>𝑠</m:t>
                            </m:r>
                            <m:r>
                              <a:rPr lang="vi-VN" i="1">
                                <a:latin typeface="Cambria Math" panose="02040503050406030204" pitchFamily="18" charset="0"/>
                              </a:rPr>
                              <m:t>+</m:t>
                            </m:r>
                            <m:r>
                              <a:rPr lang="vi-VN" i="1">
                                <a:latin typeface="Cambria Math" panose="02040503050406030204" pitchFamily="18" charset="0"/>
                              </a:rPr>
                              <m:t>𝐶</m:t>
                            </m:r>
                          </m:sup>
                        </m:sSup>
                      </m:den>
                    </m:f>
                    <m:r>
                      <a:rPr lang="vi-VN" i="1">
                        <a:latin typeface="Cambria Math" panose="02040503050406030204" pitchFamily="18" charset="0"/>
                      </a:rPr>
                      <m:t>=</m:t>
                    </m:r>
                    <m:f>
                      <m:fPr>
                        <m:ctrlPr>
                          <a:rPr lang="vi-VN" i="1">
                            <a:latin typeface="Cambria Math" panose="02040503050406030204" pitchFamily="18" charset="0"/>
                          </a:rPr>
                        </m:ctrlPr>
                      </m:fPr>
                      <m:num>
                        <m:r>
                          <a:rPr lang="vi-VN" i="1">
                            <a:latin typeface="Cambria Math" panose="02040503050406030204" pitchFamily="18" charset="0"/>
                          </a:rPr>
                          <m:t>1</m:t>
                        </m:r>
                      </m:num>
                      <m:den>
                        <m:r>
                          <a:rPr lang="vi-VN" i="1">
                            <a:latin typeface="Cambria Math" panose="02040503050406030204" pitchFamily="18" charset="0"/>
                          </a:rPr>
                          <m:t>1+</m:t>
                        </m:r>
                        <m:sSup>
                          <m:sSupPr>
                            <m:ctrlPr>
                              <a:rPr lang="vi-VN" i="1">
                                <a:latin typeface="Cambria Math" panose="02040503050406030204" pitchFamily="18" charset="0"/>
                              </a:rPr>
                            </m:ctrlPr>
                          </m:sSupPr>
                          <m:e>
                            <m:r>
                              <a:rPr lang="vi-VN" i="1">
                                <a:latin typeface="Cambria Math" panose="02040503050406030204" pitchFamily="18" charset="0"/>
                              </a:rPr>
                              <m:t>𝑒</m:t>
                            </m:r>
                          </m:e>
                          <m:sup>
                            <m:r>
                              <a:rPr lang="vi-VN" i="1">
                                <a:latin typeface="Cambria Math" panose="02040503050406030204" pitchFamily="18" charset="0"/>
                              </a:rPr>
                              <m:t>−</m:t>
                            </m:r>
                            <m:r>
                              <a:rPr lang="vi-VN" i="1">
                                <a:latin typeface="Cambria Math" panose="02040503050406030204" pitchFamily="18" charset="0"/>
                              </a:rPr>
                              <m:t>𝑠</m:t>
                            </m:r>
                            <m:r>
                              <a:rPr lang="vi-VN" i="1">
                                <a:latin typeface="Cambria Math" panose="02040503050406030204" pitchFamily="18" charset="0"/>
                              </a:rPr>
                              <m:t>−</m:t>
                            </m:r>
                            <m:r>
                              <a:rPr lang="vi-VN" i="1">
                                <a:latin typeface="Cambria Math" panose="02040503050406030204" pitchFamily="18" charset="0"/>
                              </a:rPr>
                              <m:t>𝐶</m:t>
                            </m:r>
                          </m:sup>
                        </m:sSup>
                      </m:den>
                    </m:f>
                    <m:r>
                      <a:rPr lang="vi-VN" i="1">
                        <a:latin typeface="Cambria Math" panose="02040503050406030204" pitchFamily="18" charset="0"/>
                      </a:rPr>
                      <m:t>=</m:t>
                    </m:r>
                    <m:r>
                      <a:rPr lang="vi-VN" i="1">
                        <a:latin typeface="Cambria Math" panose="02040503050406030204" pitchFamily="18" charset="0"/>
                      </a:rPr>
                      <m:t>𝜎</m:t>
                    </m:r>
                    <m:r>
                      <a:rPr lang="vi-VN" i="1">
                        <a:latin typeface="Cambria Math" panose="02040503050406030204" pitchFamily="18" charset="0"/>
                      </a:rPr>
                      <m:t>(</m:t>
                    </m:r>
                    <m:r>
                      <a:rPr lang="vi-VN" i="1">
                        <a:latin typeface="Cambria Math" panose="02040503050406030204" pitchFamily="18" charset="0"/>
                      </a:rPr>
                      <m:t>𝑠</m:t>
                    </m:r>
                    <m:r>
                      <a:rPr lang="vi-VN" i="1">
                        <a:latin typeface="Cambria Math" panose="02040503050406030204" pitchFamily="18" charset="0"/>
                      </a:rPr>
                      <m:t>+</m:t>
                    </m:r>
                    <m:r>
                      <a:rPr lang="vi-VN" i="1">
                        <a:latin typeface="Cambria Math" panose="02040503050406030204" pitchFamily="18" charset="0"/>
                      </a:rPr>
                      <m:t>𝐶</m:t>
                    </m:r>
                    <m:r>
                      <a:rPr lang="vi-VN" i="1">
                        <a:latin typeface="Cambria Math" panose="02040503050406030204" pitchFamily="18" charset="0"/>
                      </a:rPr>
                      <m:t>)</m:t>
                    </m:r>
                  </m:oMath>
                </a14:m>
                <a:endParaRPr lang="vi-VN" dirty="0"/>
              </a:p>
              <a:p>
                <a:r>
                  <a:rPr lang="vi-VN" dirty="0"/>
                  <a:t>Với C là hằng số. Nếu chọn C=0 ta sẽ thu được </a:t>
                </a:r>
                <a14:m>
                  <m:oMath xmlns:m="http://schemas.openxmlformats.org/officeDocument/2006/math">
                    <m:r>
                      <a:rPr lang="vi-VN" i="1">
                        <a:latin typeface="Cambria Math" panose="02040503050406030204" pitchFamily="18" charset="0"/>
                      </a:rPr>
                      <m:t>𝑧</m:t>
                    </m:r>
                    <m:r>
                      <a:rPr lang="vi-VN" i="1">
                        <a:latin typeface="Cambria Math" panose="02040503050406030204" pitchFamily="18" charset="0"/>
                      </a:rPr>
                      <m:t>=</m:t>
                    </m:r>
                    <m:r>
                      <a:rPr lang="vi-VN" i="1">
                        <a:latin typeface="Cambria Math" panose="02040503050406030204" pitchFamily="18" charset="0"/>
                      </a:rPr>
                      <m:t>𝑓</m:t>
                    </m:r>
                    <m:d>
                      <m:dPr>
                        <m:ctrlPr>
                          <a:rPr lang="vi-VN" i="1">
                            <a:latin typeface="Cambria Math" panose="02040503050406030204" pitchFamily="18" charset="0"/>
                          </a:rPr>
                        </m:ctrlPr>
                      </m:dPr>
                      <m:e>
                        <m:sSup>
                          <m:sSupPr>
                            <m:ctrlPr>
                              <a:rPr lang="vi-VN" b="1" i="1">
                                <a:latin typeface="Cambria Math" panose="02040503050406030204" pitchFamily="18" charset="0"/>
                              </a:rPr>
                            </m:ctrlPr>
                          </m:sSupPr>
                          <m:e>
                            <m:r>
                              <a:rPr lang="vi-VN" b="1" i="1">
                                <a:latin typeface="Cambria Math" panose="02040503050406030204" pitchFamily="18" charset="0"/>
                              </a:rPr>
                              <m:t>𝒘</m:t>
                            </m:r>
                          </m:e>
                          <m:sup>
                            <m:r>
                              <a:rPr lang="vi-VN" b="1" i="1">
                                <a:latin typeface="Cambria Math" panose="02040503050406030204" pitchFamily="18" charset="0"/>
                              </a:rPr>
                              <m:t>𝑻</m:t>
                            </m:r>
                          </m:sup>
                        </m:sSup>
                        <m:r>
                          <a:rPr lang="vi-VN" b="1" i="1">
                            <a:latin typeface="Cambria Math" panose="02040503050406030204" pitchFamily="18" charset="0"/>
                          </a:rPr>
                          <m:t>𝒙</m:t>
                        </m:r>
                      </m:e>
                    </m:d>
                    <m:r>
                      <a:rPr lang="vi-VN" i="1">
                        <a:latin typeface="Cambria Math" panose="02040503050406030204" pitchFamily="18" charset="0"/>
                      </a:rPr>
                      <m:t>=</m:t>
                    </m:r>
                    <m:r>
                      <a:rPr lang="vi-VN" i="1">
                        <a:latin typeface="Cambria Math" panose="02040503050406030204" pitchFamily="18" charset="0"/>
                      </a:rPr>
                      <m:t>𝜎</m:t>
                    </m:r>
                    <m:r>
                      <a:rPr lang="vi-VN" i="1">
                        <a:latin typeface="Cambria Math" panose="02040503050406030204" pitchFamily="18" charset="0"/>
                      </a:rPr>
                      <m:t>(</m:t>
                    </m:r>
                    <m:r>
                      <a:rPr lang="vi-VN" i="1">
                        <a:latin typeface="Cambria Math" panose="02040503050406030204" pitchFamily="18" charset="0"/>
                      </a:rPr>
                      <m:t>𝑠</m:t>
                    </m:r>
                    <m:r>
                      <a:rPr lang="vi-VN" i="1">
                        <a:latin typeface="Cambria Math" panose="02040503050406030204" pitchFamily="18" charset="0"/>
                      </a:rPr>
                      <m:t>)</m:t>
                    </m:r>
                  </m:oMath>
                </a14:m>
                <a:r>
                  <a:rPr lang="vi-VN" dirty="0"/>
                  <a:t>. Đây chính là hàm </a:t>
                </a:r>
                <a:r>
                  <a:rPr lang="vi-VN" i="1" dirty="0"/>
                  <a:t>sigmoid</a:t>
                </a:r>
                <a:r>
                  <a:rPr lang="vi-VN" dirty="0"/>
                  <a:t>  và do đó hàm kích hoạt sigmoid là hàm hay được sử dụng nhất trong hồi quy logistic. Đây thường được gọi là phương pháp </a:t>
                </a:r>
                <a:r>
                  <a:rPr lang="vi-VN" i="1" dirty="0"/>
                  <a:t>sigmoid logistic regression</a:t>
                </a:r>
                <a:r>
                  <a:rPr lang="vi-VN" dirty="0"/>
                  <a:t>.</a:t>
                </a:r>
              </a:p>
              <a:p>
                <a:endParaRPr lang="vi-VN" dirty="0"/>
              </a:p>
              <a:p>
                <a:endParaRPr lang="vi-VN" dirty="0"/>
              </a:p>
            </p:txBody>
          </p:sp>
        </mc:Choice>
        <mc:Fallback xmlns="">
          <p:sp>
            <p:nvSpPr>
              <p:cNvPr id="3" name="Content Placeholder 2">
                <a:extLst>
                  <a:ext uri="{FF2B5EF4-FFF2-40B4-BE49-F238E27FC236}">
                    <a16:creationId xmlns:a16="http://schemas.microsoft.com/office/drawing/2014/main" id="{B6040AA4-1B5C-411F-8314-9D83A3F7C261}"/>
                  </a:ext>
                </a:extLst>
              </p:cNvPr>
              <p:cNvSpPr>
                <a:spLocks noGrp="1" noRot="1" noChangeAspect="1" noMove="1" noResize="1" noEditPoints="1" noAdjustHandles="1" noChangeArrowheads="1" noChangeShapeType="1" noTextEdit="1"/>
              </p:cNvSpPr>
              <p:nvPr>
                <p:ph idx="1"/>
              </p:nvPr>
            </p:nvSpPr>
            <p:spPr>
              <a:xfrm>
                <a:off x="600891" y="319406"/>
                <a:ext cx="11127283" cy="6219188"/>
              </a:xfrm>
              <a:blipFill>
                <a:blip r:embed="rId2"/>
                <a:stretch>
                  <a:fillRect l="-712" t="-490" r="-55"/>
                </a:stretch>
              </a:blipFill>
            </p:spPr>
            <p:txBody>
              <a:bodyPr/>
              <a:lstStyle/>
              <a:p>
                <a:r>
                  <a:rPr lang="vi-VN">
                    <a:noFill/>
                  </a:rPr>
                  <a:t> </a:t>
                </a:r>
              </a:p>
            </p:txBody>
          </p:sp>
        </mc:Fallback>
      </mc:AlternateContent>
    </p:spTree>
    <p:extLst>
      <p:ext uri="{BB962C8B-B14F-4D97-AF65-F5344CB8AC3E}">
        <p14:creationId xmlns:p14="http://schemas.microsoft.com/office/powerpoint/2010/main" val="3587942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BCE18-3ECD-4CB3-A126-93E10B94DC40}"/>
              </a:ext>
            </a:extLst>
          </p:cNvPr>
          <p:cNvSpPr>
            <a:spLocks noGrp="1"/>
          </p:cNvSpPr>
          <p:nvPr>
            <p:ph type="title"/>
          </p:nvPr>
        </p:nvSpPr>
        <p:spPr/>
        <p:txBody>
          <a:bodyPr>
            <a:normAutofit fontScale="90000"/>
          </a:bodyPr>
          <a:lstStyle/>
          <a:p>
            <a:endParaRPr lang="vi-V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8C7B25-C189-4803-B4D8-68B1F00737B9}"/>
                  </a:ext>
                </a:extLst>
              </p:cNvPr>
              <p:cNvSpPr>
                <a:spLocks noGrp="1"/>
              </p:cNvSpPr>
              <p:nvPr>
                <p:ph idx="1"/>
              </p:nvPr>
            </p:nvSpPr>
            <p:spPr>
              <a:xfrm>
                <a:off x="600892" y="319406"/>
                <a:ext cx="10901996" cy="6219188"/>
              </a:xfrm>
            </p:spPr>
            <p:txBody>
              <a:bodyPr>
                <a:normAutofit lnSpcReduction="10000"/>
              </a:bodyPr>
              <a:lstStyle/>
              <a:p>
                <a:r>
                  <a:rPr lang="vi-VN" dirty="0"/>
                  <a:t>Thay (7), (8) vào (6) ta thu được :</a:t>
                </a:r>
              </a:p>
              <a:p>
                <a:r>
                  <a:rPr lang="vi-VN" dirty="0"/>
                  <a:t>		</a:t>
                </a:r>
                <a14:m>
                  <m:oMath xmlns:m="http://schemas.openxmlformats.org/officeDocument/2006/math">
                    <m:sSub>
                      <m:sSubPr>
                        <m:ctrlPr>
                          <a:rPr lang="vi-VN" i="1">
                            <a:latin typeface="Cambria Math" panose="02040503050406030204" pitchFamily="18" charset="0"/>
                          </a:rPr>
                        </m:ctrlPr>
                      </m:sSubPr>
                      <m:e>
                        <m:r>
                          <m:rPr>
                            <m:sty m:val="p"/>
                          </m:rPr>
                          <a:rPr lang="vi-VN">
                            <a:latin typeface="Cambria Math" panose="02040503050406030204" pitchFamily="18" charset="0"/>
                          </a:rPr>
                          <m:t>∇</m:t>
                        </m:r>
                      </m:e>
                      <m:sub>
                        <m:r>
                          <a:rPr lang="vi-VN" i="1">
                            <a:latin typeface="Cambria Math" panose="02040503050406030204" pitchFamily="18" charset="0"/>
                          </a:rPr>
                          <m:t>𝑤</m:t>
                        </m:r>
                      </m:sub>
                    </m:sSub>
                    <m:r>
                      <a:rPr lang="vi-VN" i="1">
                        <a:latin typeface="Cambria Math" panose="02040503050406030204" pitchFamily="18" charset="0"/>
                      </a:rPr>
                      <m:t>𝐽</m:t>
                    </m:r>
                    <m:d>
                      <m:dPr>
                        <m:ctrlPr>
                          <a:rPr lang="vi-VN" i="1">
                            <a:latin typeface="Cambria Math" panose="02040503050406030204" pitchFamily="18" charset="0"/>
                          </a:rPr>
                        </m:ctrlPr>
                      </m:dPr>
                      <m:e>
                        <m:r>
                          <a:rPr lang="vi-VN" i="1">
                            <a:latin typeface="Cambria Math" panose="02040503050406030204" pitchFamily="18" charset="0"/>
                          </a:rPr>
                          <m:t>𝑤</m:t>
                        </m:r>
                        <m:r>
                          <a:rPr lang="vi-VN" i="1">
                            <a:latin typeface="Cambria Math" panose="02040503050406030204" pitchFamily="18" charset="0"/>
                          </a:rPr>
                          <m:t>;</m:t>
                        </m:r>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𝒊</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e>
                    </m:d>
                    <m:r>
                      <a:rPr lang="vi-VN" i="1">
                        <a:latin typeface="Cambria Math" panose="02040503050406030204" pitchFamily="18" charset="0"/>
                      </a:rPr>
                      <m:t>=</m:t>
                    </m:r>
                    <m:d>
                      <m:dPr>
                        <m:ctrlPr>
                          <a:rPr lang="vi-VN" i="1">
                            <a:latin typeface="Cambria Math" panose="02040503050406030204" pitchFamily="18" charset="0"/>
                          </a:rPr>
                        </m:ctrlPr>
                      </m:dPr>
                      <m:e>
                        <m:sSub>
                          <m:sSubPr>
                            <m:ctrlPr>
                              <a:rPr lang="vi-VN"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𝑖</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e>
                    </m:d>
                    <m:sSub>
                      <m:sSubPr>
                        <m:ctrlPr>
                          <a:rPr lang="vi-VN"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𝑖</m:t>
                        </m:r>
                      </m:sub>
                    </m:sSub>
                    <m:r>
                      <a:rPr lang="vi-VN" i="1">
                        <a:latin typeface="Cambria Math" panose="02040503050406030204" pitchFamily="18" charset="0"/>
                      </a:rPr>
                      <m:t>=(</m:t>
                    </m:r>
                    <m:r>
                      <a:rPr lang="vi-VN" i="1">
                        <a:latin typeface="Cambria Math" panose="02040503050406030204" pitchFamily="18" charset="0"/>
                      </a:rPr>
                      <m:t>𝜎</m:t>
                    </m:r>
                    <m:d>
                      <m:dPr>
                        <m:ctrlPr>
                          <a:rPr lang="vi-VN" i="1">
                            <a:latin typeface="Cambria Math" panose="02040503050406030204" pitchFamily="18" charset="0"/>
                          </a:rPr>
                        </m:ctrlPr>
                      </m:dPr>
                      <m:e>
                        <m:sSup>
                          <m:sSupPr>
                            <m:ctrlPr>
                              <a:rPr lang="vi-VN" b="1" i="1">
                                <a:latin typeface="Cambria Math" panose="02040503050406030204" pitchFamily="18" charset="0"/>
                              </a:rPr>
                            </m:ctrlPr>
                          </m:sSupPr>
                          <m:e>
                            <m:r>
                              <a:rPr lang="vi-VN" b="1" i="1">
                                <a:latin typeface="Cambria Math" panose="02040503050406030204" pitchFamily="18" charset="0"/>
                              </a:rPr>
                              <m:t>𝒘</m:t>
                            </m:r>
                          </m:e>
                          <m:sup>
                            <m:r>
                              <a:rPr lang="vi-VN" b="1" i="1">
                                <a:latin typeface="Cambria Math" panose="02040503050406030204" pitchFamily="18" charset="0"/>
                              </a:rPr>
                              <m:t>𝑻</m:t>
                            </m:r>
                          </m:sup>
                        </m:sSup>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𝒊</m:t>
                            </m:r>
                          </m:sub>
                        </m:sSub>
                      </m:e>
                    </m:d>
                    <m:r>
                      <a:rPr lang="vi-VN" b="1" i="1">
                        <a:latin typeface="Cambria Math" panose="02040503050406030204" pitchFamily="18" charset="0"/>
                      </a:rPr>
                      <m:t>−</m:t>
                    </m:r>
                    <m:sSub>
                      <m:sSubPr>
                        <m:ctrlPr>
                          <a:rPr lang="vi-VN" b="1" i="1">
                            <a:latin typeface="Cambria Math" panose="02040503050406030204" pitchFamily="18" charset="0"/>
                          </a:rPr>
                        </m:ctrlPr>
                      </m:sSubPr>
                      <m:e>
                        <m:r>
                          <a:rPr lang="vi-VN" b="1" i="1">
                            <a:latin typeface="Cambria Math" panose="02040503050406030204" pitchFamily="18" charset="0"/>
                          </a:rPr>
                          <m:t>𝒚</m:t>
                        </m:r>
                      </m:e>
                      <m:sub>
                        <m:r>
                          <a:rPr lang="vi-VN" b="1" i="1">
                            <a:latin typeface="Cambria Math" panose="02040503050406030204" pitchFamily="18" charset="0"/>
                          </a:rPr>
                          <m:t>𝒊</m:t>
                        </m:r>
                      </m:sub>
                    </m:sSub>
                    <m:r>
                      <a:rPr lang="vi-VN" b="1" i="1">
                        <a:latin typeface="Cambria Math" panose="02040503050406030204" pitchFamily="18" charset="0"/>
                      </a:rPr>
                      <m:t>)</m:t>
                    </m:r>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𝒊</m:t>
                        </m:r>
                      </m:sub>
                    </m:sSub>
                  </m:oMath>
                </a14:m>
                <a:endParaRPr lang="vi-VN" dirty="0"/>
              </a:p>
              <a:p>
                <a:r>
                  <a:rPr lang="vi-VN" dirty="0"/>
                  <a:t>Công thức cập nhật tham số theo phương pháp giảm gradient ngẫu nhiên cho hồi quy logistic sigmoid là:</a:t>
                </a:r>
              </a:p>
              <a:p>
                <a:r>
                  <a:rPr lang="vi-VN" dirty="0"/>
                  <a:t>		</a:t>
                </a:r>
                <a14:m>
                  <m:oMath xmlns:m="http://schemas.openxmlformats.org/officeDocument/2006/math">
                    <m:r>
                      <a:rPr lang="vi-VN" b="1" i="1">
                        <a:latin typeface="Cambria Math" panose="02040503050406030204" pitchFamily="18" charset="0"/>
                      </a:rPr>
                      <m:t>𝒘</m:t>
                    </m:r>
                    <m:r>
                      <a:rPr lang="vi-VN" i="1">
                        <a:latin typeface="Cambria Math" panose="02040503050406030204" pitchFamily="18" charset="0"/>
                      </a:rPr>
                      <m:t>←</m:t>
                    </m:r>
                    <m:r>
                      <a:rPr lang="vi-VN" b="1" i="1">
                        <a:latin typeface="Cambria Math" panose="02040503050406030204" pitchFamily="18" charset="0"/>
                      </a:rPr>
                      <m:t>𝒘</m:t>
                    </m:r>
                    <m:r>
                      <a:rPr lang="vi-VN" i="1">
                        <a:latin typeface="Cambria Math" panose="02040503050406030204" pitchFamily="18" charset="0"/>
                      </a:rPr>
                      <m:t>−</m:t>
                    </m:r>
                    <m:r>
                      <m:rPr>
                        <m:sty m:val="p"/>
                      </m:rPr>
                      <a:rPr lang="en-US">
                        <a:latin typeface="Cambria Math" panose="02040503050406030204" pitchFamily="18" charset="0"/>
                      </a:rPr>
                      <m:t>η</m:t>
                    </m:r>
                    <m:d>
                      <m:dPr>
                        <m:ctrlPr>
                          <a:rPr lang="vi-VN" i="1">
                            <a:latin typeface="Cambria Math" panose="02040503050406030204" pitchFamily="18" charset="0"/>
                          </a:rPr>
                        </m:ctrlPr>
                      </m:dPr>
                      <m:e>
                        <m:sSub>
                          <m:sSubPr>
                            <m:ctrlPr>
                              <a:rPr lang="vi-VN"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sSub>
                      <m:sSubPr>
                        <m:ctrlPr>
                          <a:rPr lang="vi-VN"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m:rPr>
                        <m:sty m:val="p"/>
                      </m:rPr>
                      <a:rPr lang="en-US">
                        <a:latin typeface="Cambria Math" panose="02040503050406030204" pitchFamily="18" charset="0"/>
                      </a:rPr>
                      <m:t>η</m:t>
                    </m:r>
                    <m:r>
                      <a:rPr lang="en-US">
                        <a:latin typeface="Cambria Math" panose="02040503050406030204" pitchFamily="18" charset="0"/>
                      </a:rPr>
                      <m:t>(</m:t>
                    </m:r>
                    <m:r>
                      <a:rPr lang="vi-VN" i="1">
                        <a:latin typeface="Cambria Math" panose="02040503050406030204" pitchFamily="18" charset="0"/>
                      </a:rPr>
                      <m:t>𝜎</m:t>
                    </m:r>
                    <m:d>
                      <m:dPr>
                        <m:ctrlPr>
                          <a:rPr lang="vi-VN" i="1">
                            <a:latin typeface="Cambria Math" panose="02040503050406030204" pitchFamily="18" charset="0"/>
                          </a:rPr>
                        </m:ctrlPr>
                      </m:dPr>
                      <m:e>
                        <m:sSup>
                          <m:sSupPr>
                            <m:ctrlPr>
                              <a:rPr lang="vi-VN" b="1" i="1">
                                <a:latin typeface="Cambria Math" panose="02040503050406030204" pitchFamily="18" charset="0"/>
                              </a:rPr>
                            </m:ctrlPr>
                          </m:sSupPr>
                          <m:e>
                            <m:r>
                              <a:rPr lang="vi-VN" b="1" i="1">
                                <a:latin typeface="Cambria Math" panose="02040503050406030204" pitchFamily="18" charset="0"/>
                              </a:rPr>
                              <m:t>𝒘</m:t>
                            </m:r>
                          </m:e>
                          <m:sup>
                            <m:r>
                              <a:rPr lang="vi-VN" b="1" i="1">
                                <a:latin typeface="Cambria Math" panose="02040503050406030204" pitchFamily="18" charset="0"/>
                              </a:rPr>
                              <m:t>𝑻</m:t>
                            </m:r>
                          </m:sup>
                        </m:sSup>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𝒊</m:t>
                            </m:r>
                          </m:sub>
                        </m:sSub>
                      </m:e>
                    </m:d>
                    <m:r>
                      <a:rPr lang="vi-VN" b="1" i="1">
                        <a:latin typeface="Cambria Math" panose="02040503050406030204" pitchFamily="18" charset="0"/>
                      </a:rPr>
                      <m:t>−</m:t>
                    </m:r>
                    <m:sSub>
                      <m:sSubPr>
                        <m:ctrlPr>
                          <a:rPr lang="vi-VN" b="1" i="1">
                            <a:latin typeface="Cambria Math" panose="02040503050406030204" pitchFamily="18" charset="0"/>
                          </a:rPr>
                        </m:ctrlPr>
                      </m:sSubPr>
                      <m:e>
                        <m:r>
                          <a:rPr lang="vi-VN" b="1" i="1">
                            <a:latin typeface="Cambria Math" panose="02040503050406030204" pitchFamily="18" charset="0"/>
                          </a:rPr>
                          <m:t>𝒚</m:t>
                        </m:r>
                      </m:e>
                      <m:sub>
                        <m:r>
                          <a:rPr lang="vi-VN" b="1" i="1">
                            <a:latin typeface="Cambria Math" panose="02040503050406030204" pitchFamily="18" charset="0"/>
                          </a:rPr>
                          <m:t>𝒊</m:t>
                        </m:r>
                      </m:sub>
                    </m:sSub>
                    <m:r>
                      <a:rPr lang="vi-VN" b="1" i="1">
                        <a:latin typeface="Cambria Math" panose="02040503050406030204" pitchFamily="18" charset="0"/>
                      </a:rPr>
                      <m:t>)</m:t>
                    </m:r>
                    <m:sSub>
                      <m:sSubPr>
                        <m:ctrlPr>
                          <a:rPr lang="vi-VN" b="1" i="1">
                            <a:latin typeface="Cambria Math" panose="02040503050406030204" pitchFamily="18" charset="0"/>
                          </a:rPr>
                        </m:ctrlPr>
                      </m:sSubPr>
                      <m:e>
                        <m:r>
                          <a:rPr lang="vi-VN" b="1" i="1">
                            <a:latin typeface="Cambria Math" panose="02040503050406030204" pitchFamily="18" charset="0"/>
                          </a:rPr>
                          <m:t>𝒙</m:t>
                        </m:r>
                      </m:e>
                      <m:sub>
                        <m:r>
                          <a:rPr lang="vi-VN" b="1" i="1">
                            <a:latin typeface="Cambria Math" panose="02040503050406030204" pitchFamily="18" charset="0"/>
                          </a:rPr>
                          <m:t>𝒊</m:t>
                        </m:r>
                      </m:sub>
                    </m:sSub>
                  </m:oMath>
                </a14:m>
                <a:endParaRPr lang="vi-VN" dirty="0"/>
              </a:p>
              <a:p>
                <a:r>
                  <a:rPr lang="vi-VN" dirty="0"/>
                  <a:t>Với </a:t>
                </a:r>
                <a14:m>
                  <m:oMath xmlns:m="http://schemas.openxmlformats.org/officeDocument/2006/math">
                    <m:r>
                      <m:rPr>
                        <m:sty m:val="p"/>
                      </m:rPr>
                      <a:rPr lang="en-US">
                        <a:latin typeface="Cambria Math" panose="02040503050406030204" pitchFamily="18" charset="0"/>
                      </a:rPr>
                      <m:t>η</m:t>
                    </m:r>
                  </m:oMath>
                </a14:m>
                <a:r>
                  <a:rPr lang="en-US" dirty="0"/>
                  <a:t> </a:t>
                </a:r>
                <a:r>
                  <a:rPr lang="vi-VN" dirty="0"/>
                  <a:t>là tốc độ học dương.</a:t>
                </a:r>
              </a:p>
              <a:p>
                <a:r>
                  <a:rPr lang="vi-VN" b="1" dirty="0"/>
                  <a:t>4. Một số tính chất của hồi quy Logistic</a:t>
                </a:r>
              </a:p>
              <a:p>
                <a:r>
                  <a:rPr lang="en-US" dirty="0"/>
                  <a:t>a) </a:t>
                </a:r>
                <a:r>
                  <a:rPr lang="en-US" dirty="0" err="1"/>
                  <a:t>Hồi</a:t>
                </a:r>
                <a:r>
                  <a:rPr lang="en-US" dirty="0"/>
                  <a:t> </a:t>
                </a:r>
                <a:r>
                  <a:rPr lang="en-US" dirty="0" err="1"/>
                  <a:t>quy</a:t>
                </a:r>
                <a:r>
                  <a:rPr lang="en-US" dirty="0"/>
                  <a:t> logistic </a:t>
                </a:r>
                <a:r>
                  <a:rPr lang="en-US" dirty="0" err="1"/>
                  <a:t>sử</a:t>
                </a:r>
                <a:r>
                  <a:rPr lang="en-US" dirty="0"/>
                  <a:t> </a:t>
                </a:r>
                <a:r>
                  <a:rPr lang="en-US" dirty="0" err="1"/>
                  <a:t>dụng</a:t>
                </a:r>
                <a:r>
                  <a:rPr lang="en-US" dirty="0"/>
                  <a:t> </a:t>
                </a:r>
                <a:r>
                  <a:rPr lang="en-US" dirty="0" err="1"/>
                  <a:t>cho</a:t>
                </a:r>
                <a:r>
                  <a:rPr lang="en-US" dirty="0"/>
                  <a:t> </a:t>
                </a:r>
                <a:r>
                  <a:rPr lang="en-US" dirty="0" err="1"/>
                  <a:t>bài</a:t>
                </a:r>
                <a:r>
                  <a:rPr lang="en-US" dirty="0"/>
                  <a:t> </a:t>
                </a:r>
                <a:r>
                  <a:rPr lang="en-US" dirty="0" err="1"/>
                  <a:t>toán</a:t>
                </a:r>
                <a:r>
                  <a:rPr lang="en-US" dirty="0"/>
                  <a:t> </a:t>
                </a:r>
                <a:r>
                  <a:rPr lang="en-US" dirty="0" err="1"/>
                  <a:t>phân</a:t>
                </a:r>
                <a:r>
                  <a:rPr lang="en-US" dirty="0"/>
                  <a:t> </a:t>
                </a:r>
                <a:r>
                  <a:rPr lang="en-US" dirty="0" err="1"/>
                  <a:t>lớp</a:t>
                </a:r>
                <a:r>
                  <a:rPr lang="en-US" dirty="0"/>
                  <a:t>.</a:t>
                </a:r>
                <a:endParaRPr lang="vi-VN" dirty="0"/>
              </a:p>
              <a:p>
                <a:r>
                  <a:rPr lang="vi-VN" dirty="0"/>
                  <a:t>Tuy mang tên là hồi quy nhưng rõ ràng được sử dụng nhiều trong bài toán phân lớp. Sau khi xây dựng được mô hình, tức là tìm được các tham số </a:t>
                </a:r>
                <a:r>
                  <a:rPr lang="vi-VN" b="1" i="1" dirty="0"/>
                  <a:t>w</a:t>
                </a:r>
                <a:r>
                  <a:rPr lang="vi-VN" dirty="0"/>
                  <a:t> theo phương pháp giảm gradient ngẫu nhiên, nếu có một điểm dữ liệu mới x ta có thể xác định được các biểu thức xác suất:</a:t>
                </a:r>
              </a:p>
              <a:p>
                <a:r>
                  <a:rPr lang="vi-VN" dirty="0"/>
                  <a:t>			</a:t>
                </a:r>
                <a14:m>
                  <m:oMath xmlns:m="http://schemas.openxmlformats.org/officeDocument/2006/math">
                    <m:r>
                      <a:rPr lang="vi-VN" i="1">
                        <a:latin typeface="Cambria Math" panose="02040503050406030204" pitchFamily="18" charset="0"/>
                      </a:rPr>
                      <m:t>𝑝</m:t>
                    </m:r>
                    <m:d>
                      <m:dPr>
                        <m:ctrlPr>
                          <a:rPr lang="vi-VN" i="1">
                            <a:latin typeface="Cambria Math" panose="02040503050406030204" pitchFamily="18" charset="0"/>
                          </a:rPr>
                        </m:ctrlPr>
                      </m:dPr>
                      <m:e>
                        <m:r>
                          <a:rPr lang="vi-VN" i="1">
                            <a:latin typeface="Cambria Math" panose="02040503050406030204" pitchFamily="18" charset="0"/>
                          </a:rPr>
                          <m:t>𝑦</m:t>
                        </m:r>
                        <m:r>
                          <a:rPr lang="vi-VN" i="1">
                            <a:latin typeface="Cambria Math" panose="02040503050406030204" pitchFamily="18" charset="0"/>
                          </a:rPr>
                          <m:t>=1</m:t>
                        </m:r>
                      </m:e>
                      <m:e>
                        <m:r>
                          <a:rPr lang="vi-VN" b="1" i="1">
                            <a:latin typeface="Cambria Math" panose="02040503050406030204" pitchFamily="18" charset="0"/>
                          </a:rPr>
                          <m:t>𝒙</m:t>
                        </m:r>
                        <m:r>
                          <a:rPr lang="vi-VN" b="1" i="1">
                            <a:latin typeface="Cambria Math" panose="02040503050406030204" pitchFamily="18" charset="0"/>
                          </a:rPr>
                          <m:t>;</m:t>
                        </m:r>
                        <m:r>
                          <a:rPr lang="vi-VN" b="1" i="1">
                            <a:latin typeface="Cambria Math" panose="02040503050406030204" pitchFamily="18" charset="0"/>
                          </a:rPr>
                          <m:t>𝒘</m:t>
                        </m:r>
                      </m:e>
                    </m:d>
                    <m:r>
                      <a:rPr lang="vi-VN" i="1">
                        <a:latin typeface="Cambria Math" panose="02040503050406030204" pitchFamily="18" charset="0"/>
                      </a:rPr>
                      <m:t>;</m:t>
                    </m:r>
                    <m:r>
                      <a:rPr lang="vi-VN" i="1">
                        <a:latin typeface="Cambria Math" panose="02040503050406030204" pitchFamily="18" charset="0"/>
                      </a:rPr>
                      <m:t>𝑣</m:t>
                    </m:r>
                    <m:r>
                      <a:rPr lang="vi-VN" i="1">
                        <a:latin typeface="Cambria Math" panose="02040503050406030204" pitchFamily="18" charset="0"/>
                      </a:rPr>
                      <m:t>à </m:t>
                    </m:r>
                    <m:r>
                      <a:rPr lang="vi-VN" i="1">
                        <a:latin typeface="Cambria Math" panose="02040503050406030204" pitchFamily="18" charset="0"/>
                      </a:rPr>
                      <m:t>𝑝</m:t>
                    </m:r>
                    <m:r>
                      <a:rPr lang="vi-VN" i="1">
                        <a:latin typeface="Cambria Math" panose="02040503050406030204" pitchFamily="18" charset="0"/>
                      </a:rPr>
                      <m:t>(</m:t>
                    </m:r>
                    <m:r>
                      <a:rPr lang="vi-VN" i="1">
                        <a:latin typeface="Cambria Math" panose="02040503050406030204" pitchFamily="18" charset="0"/>
                      </a:rPr>
                      <m:t>𝑦</m:t>
                    </m:r>
                    <m:r>
                      <a:rPr lang="vi-VN" i="1">
                        <a:latin typeface="Cambria Math" panose="02040503050406030204" pitchFamily="18" charset="0"/>
                      </a:rPr>
                      <m:t>=0|</m:t>
                    </m:r>
                    <m:r>
                      <a:rPr lang="vi-VN" b="1" i="1">
                        <a:latin typeface="Cambria Math" panose="02040503050406030204" pitchFamily="18" charset="0"/>
                      </a:rPr>
                      <m:t>𝒙</m:t>
                    </m:r>
                    <m:r>
                      <a:rPr lang="vi-VN" b="1" i="1">
                        <a:latin typeface="Cambria Math" panose="02040503050406030204" pitchFamily="18" charset="0"/>
                      </a:rPr>
                      <m:t>;</m:t>
                    </m:r>
                    <m:r>
                      <a:rPr lang="vi-VN" b="1" i="1">
                        <a:latin typeface="Cambria Math" panose="02040503050406030204" pitchFamily="18" charset="0"/>
                      </a:rPr>
                      <m:t>𝒘</m:t>
                    </m:r>
                    <m:r>
                      <a:rPr lang="vi-VN" i="1">
                        <a:latin typeface="Cambria Math" panose="02040503050406030204" pitchFamily="18" charset="0"/>
                      </a:rPr>
                      <m:t>)</m:t>
                    </m:r>
                  </m:oMath>
                </a14:m>
                <a:r>
                  <a:rPr lang="vi-VN" dirty="0"/>
                  <a:t> </a:t>
                </a:r>
              </a:p>
              <a:p>
                <a:r>
                  <a:rPr lang="vi-VN" dirty="0"/>
                  <a:t>Nếu biểu thức thứ nhất lớn hơn thì ta có thể kết luận x thuộc vào lớp thứ nhất và ngược lại. Vì tổng của hai biểu thức này bằng một nên chỉ cần so sánh </a:t>
                </a:r>
                <a14:m>
                  <m:oMath xmlns:m="http://schemas.openxmlformats.org/officeDocument/2006/math">
                    <m:r>
                      <a:rPr lang="vi-VN" i="1">
                        <a:latin typeface="Cambria Math" panose="02040503050406030204" pitchFamily="18" charset="0"/>
                      </a:rPr>
                      <m:t>𝑝</m:t>
                    </m:r>
                    <m:d>
                      <m:dPr>
                        <m:ctrlPr>
                          <a:rPr lang="vi-VN" i="1">
                            <a:latin typeface="Cambria Math" panose="02040503050406030204" pitchFamily="18" charset="0"/>
                          </a:rPr>
                        </m:ctrlPr>
                      </m:dPr>
                      <m:e>
                        <m:r>
                          <a:rPr lang="vi-VN" i="1">
                            <a:latin typeface="Cambria Math" panose="02040503050406030204" pitchFamily="18" charset="0"/>
                          </a:rPr>
                          <m:t>𝑦</m:t>
                        </m:r>
                        <m:r>
                          <a:rPr lang="vi-VN" i="1">
                            <a:latin typeface="Cambria Math" panose="02040503050406030204" pitchFamily="18" charset="0"/>
                          </a:rPr>
                          <m:t>=1</m:t>
                        </m:r>
                      </m:e>
                      <m:e>
                        <m:r>
                          <a:rPr lang="vi-VN" b="1" i="1">
                            <a:latin typeface="Cambria Math" panose="02040503050406030204" pitchFamily="18" charset="0"/>
                          </a:rPr>
                          <m:t>𝒙</m:t>
                        </m:r>
                        <m:r>
                          <a:rPr lang="vi-VN" b="1" i="1">
                            <a:latin typeface="Cambria Math" panose="02040503050406030204" pitchFamily="18" charset="0"/>
                          </a:rPr>
                          <m:t>;</m:t>
                        </m:r>
                        <m:r>
                          <a:rPr lang="vi-VN" b="1" i="1">
                            <a:latin typeface="Cambria Math" panose="02040503050406030204" pitchFamily="18" charset="0"/>
                          </a:rPr>
                          <m:t>𝒘</m:t>
                        </m:r>
                      </m:e>
                    </m:d>
                  </m:oMath>
                </a14:m>
                <a:r>
                  <a:rPr lang="vi-VN" dirty="0"/>
                  <a:t> có lớn hơn 0.5 là xác định được nó có thuộc vào lớp thứ nhât hay không.</a:t>
                </a:r>
              </a:p>
              <a:p>
                <a:endParaRPr lang="vi-VN" dirty="0"/>
              </a:p>
            </p:txBody>
          </p:sp>
        </mc:Choice>
        <mc:Fallback xmlns="">
          <p:sp>
            <p:nvSpPr>
              <p:cNvPr id="3" name="Content Placeholder 2">
                <a:extLst>
                  <a:ext uri="{FF2B5EF4-FFF2-40B4-BE49-F238E27FC236}">
                    <a16:creationId xmlns:a16="http://schemas.microsoft.com/office/drawing/2014/main" id="{8E8C7B25-C189-4803-B4D8-68B1F00737B9}"/>
                  </a:ext>
                </a:extLst>
              </p:cNvPr>
              <p:cNvSpPr>
                <a:spLocks noGrp="1" noRot="1" noChangeAspect="1" noMove="1" noResize="1" noEditPoints="1" noAdjustHandles="1" noChangeArrowheads="1" noChangeShapeType="1" noTextEdit="1"/>
              </p:cNvSpPr>
              <p:nvPr>
                <p:ph idx="1"/>
              </p:nvPr>
            </p:nvSpPr>
            <p:spPr>
              <a:xfrm>
                <a:off x="600892" y="319406"/>
                <a:ext cx="10901996" cy="6219188"/>
              </a:xfrm>
              <a:blipFill>
                <a:blip r:embed="rId2"/>
                <a:stretch>
                  <a:fillRect l="-727" t="-1077" r="-1007" b="-784"/>
                </a:stretch>
              </a:blipFill>
            </p:spPr>
            <p:txBody>
              <a:bodyPr/>
              <a:lstStyle/>
              <a:p>
                <a:r>
                  <a:rPr lang="vi-VN">
                    <a:noFill/>
                  </a:rPr>
                  <a:t> </a:t>
                </a:r>
              </a:p>
            </p:txBody>
          </p:sp>
        </mc:Fallback>
      </mc:AlternateContent>
    </p:spTree>
    <p:extLst>
      <p:ext uri="{BB962C8B-B14F-4D97-AF65-F5344CB8AC3E}">
        <p14:creationId xmlns:p14="http://schemas.microsoft.com/office/powerpoint/2010/main" val="68068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2978B-E1C7-4951-BC23-0F5E656D0341}"/>
              </a:ext>
            </a:extLst>
          </p:cNvPr>
          <p:cNvSpPr>
            <a:spLocks noGrp="1"/>
          </p:cNvSpPr>
          <p:nvPr>
            <p:ph type="title"/>
          </p:nvPr>
        </p:nvSpPr>
        <p:spPr/>
        <p:txBody>
          <a:bodyPr>
            <a:normAutofit fontScale="90000"/>
          </a:bodyPr>
          <a:lstStyle/>
          <a:p>
            <a:endParaRPr lang="vi-V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AE4B44-D8B2-4582-9B1F-1E111F4D1003}"/>
                  </a:ext>
                </a:extLst>
              </p:cNvPr>
              <p:cNvSpPr>
                <a:spLocks noGrp="1"/>
              </p:cNvSpPr>
              <p:nvPr>
                <p:ph idx="1"/>
              </p:nvPr>
            </p:nvSpPr>
            <p:spPr>
              <a:xfrm>
                <a:off x="600891" y="319406"/>
                <a:ext cx="11100779" cy="6219188"/>
              </a:xfrm>
            </p:spPr>
            <p:txBody>
              <a:bodyPr/>
              <a:lstStyle/>
              <a:p>
                <a:endParaRPr lang="vi-VN"/>
              </a:p>
              <a:p>
                <a:r>
                  <a:rPr lang="vi-VN"/>
                  <a:t>b</a:t>
                </a:r>
                <a:r>
                  <a:rPr lang="vi-VN" dirty="0"/>
                  <a:t>) Ranh giới tạo bởi hồi quy logistic là một siêu phẳng</a:t>
                </a:r>
              </a:p>
              <a:p>
                <a:r>
                  <a:rPr lang="vi-VN" dirty="0"/>
                  <a:t>Thật vậy, giả sử những dữ liệu có đầu ra lớn hơn 0.5 được coi như thuộc về lớp 1. Tập hợp các điểm này là nghiệm của bất phương trình </a:t>
                </a:r>
              </a:p>
              <a:p>
                <a:r>
                  <a:rPr lang="vi-VN" dirty="0"/>
                  <a:t>		</a:t>
                </a:r>
                <a14:m>
                  <m:oMath xmlns:m="http://schemas.openxmlformats.org/officeDocument/2006/math">
                    <m:r>
                      <a:rPr lang="vi-VN" i="1">
                        <a:latin typeface="Cambria Math" panose="02040503050406030204" pitchFamily="18" charset="0"/>
                      </a:rPr>
                      <m:t>𝑝</m:t>
                    </m:r>
                    <m:d>
                      <m:dPr>
                        <m:ctrlPr>
                          <a:rPr lang="vi-VN" i="1">
                            <a:latin typeface="Cambria Math" panose="02040503050406030204" pitchFamily="18" charset="0"/>
                          </a:rPr>
                        </m:ctrlPr>
                      </m:dPr>
                      <m:e>
                        <m:r>
                          <a:rPr lang="vi-VN" i="1">
                            <a:latin typeface="Cambria Math" panose="02040503050406030204" pitchFamily="18" charset="0"/>
                          </a:rPr>
                          <m:t>𝑦</m:t>
                        </m:r>
                        <m:r>
                          <a:rPr lang="vi-VN" i="1">
                            <a:latin typeface="Cambria Math" panose="02040503050406030204" pitchFamily="18" charset="0"/>
                          </a:rPr>
                          <m:t>=1</m:t>
                        </m:r>
                      </m:e>
                      <m:e>
                        <m:r>
                          <a:rPr lang="vi-VN" b="1" i="1">
                            <a:latin typeface="Cambria Math" panose="02040503050406030204" pitchFamily="18" charset="0"/>
                          </a:rPr>
                          <m:t>𝒙</m:t>
                        </m:r>
                        <m:r>
                          <a:rPr lang="vi-VN" b="1" i="1">
                            <a:latin typeface="Cambria Math" panose="02040503050406030204" pitchFamily="18" charset="0"/>
                          </a:rPr>
                          <m:t>;</m:t>
                        </m:r>
                        <m:r>
                          <a:rPr lang="vi-VN" b="1" i="1">
                            <a:latin typeface="Cambria Math" panose="02040503050406030204" pitchFamily="18" charset="0"/>
                          </a:rPr>
                          <m:t>𝒘</m:t>
                        </m:r>
                      </m:e>
                    </m:d>
                    <m:r>
                      <a:rPr lang="vi-VN" i="1">
                        <a:latin typeface="Cambria Math" panose="02040503050406030204" pitchFamily="18" charset="0"/>
                      </a:rPr>
                      <m:t>&gt;0.5 ⇔ </m:t>
                    </m:r>
                    <m:f>
                      <m:fPr>
                        <m:ctrlPr>
                          <a:rPr lang="vi-VN" i="1">
                            <a:latin typeface="Cambria Math" panose="02040503050406030204" pitchFamily="18" charset="0"/>
                          </a:rPr>
                        </m:ctrlPr>
                      </m:fPr>
                      <m:num>
                        <m:r>
                          <a:rPr lang="vi-VN" i="1">
                            <a:latin typeface="Cambria Math" panose="02040503050406030204" pitchFamily="18" charset="0"/>
                          </a:rPr>
                          <m:t>1</m:t>
                        </m:r>
                      </m:num>
                      <m:den>
                        <m:r>
                          <a:rPr lang="vi-VN" i="1">
                            <a:latin typeface="Cambria Math" panose="02040503050406030204" pitchFamily="18" charset="0"/>
                          </a:rPr>
                          <m:t>1+</m:t>
                        </m:r>
                        <m:sSup>
                          <m:sSupPr>
                            <m:ctrlPr>
                              <a:rPr lang="vi-VN" b="1" i="1">
                                <a:latin typeface="Cambria Math" panose="02040503050406030204" pitchFamily="18" charset="0"/>
                              </a:rPr>
                            </m:ctrlPr>
                          </m:sSupPr>
                          <m:e>
                            <m:r>
                              <a:rPr lang="vi-VN" b="1" i="1">
                                <a:latin typeface="Cambria Math" panose="02040503050406030204" pitchFamily="18" charset="0"/>
                              </a:rPr>
                              <m:t>𝒆</m:t>
                            </m:r>
                          </m:e>
                          <m:sup>
                            <m:r>
                              <a:rPr lang="vi-VN" b="1" i="1">
                                <a:latin typeface="Cambria Math" panose="02040503050406030204" pitchFamily="18" charset="0"/>
                              </a:rPr>
                              <m:t>−</m:t>
                            </m:r>
                            <m:sSup>
                              <m:sSupPr>
                                <m:ctrlPr>
                                  <a:rPr lang="vi-VN" b="1" i="1">
                                    <a:latin typeface="Cambria Math" panose="02040503050406030204" pitchFamily="18" charset="0"/>
                                  </a:rPr>
                                </m:ctrlPr>
                              </m:sSupPr>
                              <m:e>
                                <m:r>
                                  <a:rPr lang="vi-VN" b="1" i="1">
                                    <a:latin typeface="Cambria Math" panose="02040503050406030204" pitchFamily="18" charset="0"/>
                                  </a:rPr>
                                  <m:t>𝒘</m:t>
                                </m:r>
                              </m:e>
                              <m:sup>
                                <m:r>
                                  <a:rPr lang="vi-VN" b="1" i="1">
                                    <a:latin typeface="Cambria Math" panose="02040503050406030204" pitchFamily="18" charset="0"/>
                                  </a:rPr>
                                  <m:t>𝑻</m:t>
                                </m:r>
                              </m:sup>
                            </m:sSup>
                            <m:r>
                              <a:rPr lang="vi-VN" b="1" i="1">
                                <a:latin typeface="Cambria Math" panose="02040503050406030204" pitchFamily="18" charset="0"/>
                              </a:rPr>
                              <m:t>𝒙</m:t>
                            </m:r>
                          </m:sup>
                        </m:sSup>
                      </m:den>
                    </m:f>
                    <m:r>
                      <a:rPr lang="vi-VN" i="1">
                        <a:latin typeface="Cambria Math" panose="02040503050406030204" pitchFamily="18" charset="0"/>
                      </a:rPr>
                      <m:t>&gt;0.5 ⇔ </m:t>
                    </m:r>
                    <m:sSup>
                      <m:sSupPr>
                        <m:ctrlPr>
                          <a:rPr lang="vi-VN" i="1">
                            <a:latin typeface="Cambria Math" panose="02040503050406030204" pitchFamily="18" charset="0"/>
                          </a:rPr>
                        </m:ctrlPr>
                      </m:sSupPr>
                      <m:e>
                        <m:r>
                          <a:rPr lang="vi-VN" i="1">
                            <a:latin typeface="Cambria Math" panose="02040503050406030204" pitchFamily="18" charset="0"/>
                          </a:rPr>
                          <m:t>𝑒</m:t>
                        </m:r>
                      </m:e>
                      <m:sup>
                        <m:sSup>
                          <m:sSupPr>
                            <m:ctrlPr>
                              <a:rPr lang="vi-VN" b="1" i="1">
                                <a:latin typeface="Cambria Math" panose="02040503050406030204" pitchFamily="18" charset="0"/>
                              </a:rPr>
                            </m:ctrlPr>
                          </m:sSupPr>
                          <m:e>
                            <m:r>
                              <a:rPr lang="vi-VN" b="1" i="1">
                                <a:latin typeface="Cambria Math" panose="02040503050406030204" pitchFamily="18" charset="0"/>
                              </a:rPr>
                              <m:t>−</m:t>
                            </m:r>
                            <m:r>
                              <a:rPr lang="vi-VN" b="1" i="1">
                                <a:latin typeface="Cambria Math" panose="02040503050406030204" pitchFamily="18" charset="0"/>
                              </a:rPr>
                              <m:t>𝒘</m:t>
                            </m:r>
                          </m:e>
                          <m:sup>
                            <m:r>
                              <a:rPr lang="vi-VN" b="1" i="1">
                                <a:latin typeface="Cambria Math" panose="02040503050406030204" pitchFamily="18" charset="0"/>
                              </a:rPr>
                              <m:t>𝑻</m:t>
                            </m:r>
                          </m:sup>
                        </m:sSup>
                        <m:r>
                          <a:rPr lang="vi-VN" b="1" i="1">
                            <a:latin typeface="Cambria Math" panose="02040503050406030204" pitchFamily="18" charset="0"/>
                          </a:rPr>
                          <m:t>𝒙</m:t>
                        </m:r>
                      </m:sup>
                    </m:sSup>
                    <m:r>
                      <a:rPr lang="vi-VN" i="1">
                        <a:latin typeface="Cambria Math" panose="02040503050406030204" pitchFamily="18" charset="0"/>
                      </a:rPr>
                      <m:t>&lt;1 ⇔ </m:t>
                    </m:r>
                    <m:sSup>
                      <m:sSupPr>
                        <m:ctrlPr>
                          <a:rPr lang="vi-VN" b="1" i="1">
                            <a:latin typeface="Cambria Math" panose="02040503050406030204" pitchFamily="18" charset="0"/>
                          </a:rPr>
                        </m:ctrlPr>
                      </m:sSupPr>
                      <m:e>
                        <m:r>
                          <a:rPr lang="vi-VN" b="1" i="1">
                            <a:latin typeface="Cambria Math" panose="02040503050406030204" pitchFamily="18" charset="0"/>
                          </a:rPr>
                          <m:t>𝒘</m:t>
                        </m:r>
                      </m:e>
                      <m:sup>
                        <m:r>
                          <a:rPr lang="vi-VN" b="1" i="1">
                            <a:latin typeface="Cambria Math" panose="02040503050406030204" pitchFamily="18" charset="0"/>
                          </a:rPr>
                          <m:t>𝑻</m:t>
                        </m:r>
                      </m:sup>
                    </m:sSup>
                    <m:r>
                      <a:rPr lang="vi-VN" b="1" i="1">
                        <a:latin typeface="Cambria Math" panose="02040503050406030204" pitchFamily="18" charset="0"/>
                      </a:rPr>
                      <m:t>𝒙</m:t>
                    </m:r>
                    <m:r>
                      <a:rPr lang="vi-VN" i="1">
                        <a:latin typeface="Cambria Math" panose="02040503050406030204" pitchFamily="18" charset="0"/>
                      </a:rPr>
                      <m:t>&gt;0</m:t>
                    </m:r>
                  </m:oMath>
                </a14:m>
                <a:endParaRPr lang="vi-VN" dirty="0"/>
              </a:p>
              <a:p>
                <a:r>
                  <a:rPr lang="vi-VN" dirty="0"/>
                  <a:t>Nói cách khác tập hợp các điểm x thuộc lớp thứ 1 tạo thành một nửa không gian </a:t>
                </a:r>
                <a14:m>
                  <m:oMath xmlns:m="http://schemas.openxmlformats.org/officeDocument/2006/math">
                    <m:sSup>
                      <m:sSupPr>
                        <m:ctrlPr>
                          <a:rPr lang="vi-VN" b="1" i="1">
                            <a:latin typeface="Cambria Math" panose="02040503050406030204" pitchFamily="18" charset="0"/>
                          </a:rPr>
                        </m:ctrlPr>
                      </m:sSupPr>
                      <m:e>
                        <m:r>
                          <a:rPr lang="vi-VN" b="1" i="1">
                            <a:latin typeface="Cambria Math" panose="02040503050406030204" pitchFamily="18" charset="0"/>
                          </a:rPr>
                          <m:t>𝒘</m:t>
                        </m:r>
                      </m:e>
                      <m:sup>
                        <m:r>
                          <a:rPr lang="vi-VN" b="1" i="1">
                            <a:latin typeface="Cambria Math" panose="02040503050406030204" pitchFamily="18" charset="0"/>
                          </a:rPr>
                          <m:t>𝑻</m:t>
                        </m:r>
                      </m:sup>
                    </m:sSup>
                    <m:r>
                      <a:rPr lang="vi-VN" b="1" i="1">
                        <a:latin typeface="Cambria Math" panose="02040503050406030204" pitchFamily="18" charset="0"/>
                      </a:rPr>
                      <m:t>𝒙</m:t>
                    </m:r>
                    <m:r>
                      <a:rPr lang="vi-VN" i="1">
                        <a:latin typeface="Cambria Math" panose="02040503050406030204" pitchFamily="18" charset="0"/>
                      </a:rPr>
                      <m:t>&gt;0.</m:t>
                    </m:r>
                  </m:oMath>
                </a14:m>
                <a:r>
                  <a:rPr lang="vi-VN" dirty="0"/>
                  <a:t> Còn tập hợp các điểm thuộc lớp 0 tạo thành nửa không gian còn lại. Như vậy có thể thấy siêu phẳng </a:t>
                </a:r>
                <a14:m>
                  <m:oMath xmlns:m="http://schemas.openxmlformats.org/officeDocument/2006/math">
                    <m:sSup>
                      <m:sSupPr>
                        <m:ctrlPr>
                          <a:rPr lang="vi-VN" b="1" i="1">
                            <a:latin typeface="Cambria Math" panose="02040503050406030204" pitchFamily="18" charset="0"/>
                          </a:rPr>
                        </m:ctrlPr>
                      </m:sSupPr>
                      <m:e>
                        <m:r>
                          <a:rPr lang="vi-VN" b="1" i="1">
                            <a:latin typeface="Cambria Math" panose="02040503050406030204" pitchFamily="18" charset="0"/>
                          </a:rPr>
                          <m:t>𝒘</m:t>
                        </m:r>
                      </m:e>
                      <m:sup>
                        <m:r>
                          <a:rPr lang="vi-VN" b="1" i="1">
                            <a:latin typeface="Cambria Math" panose="02040503050406030204" pitchFamily="18" charset="0"/>
                          </a:rPr>
                          <m:t>𝑻</m:t>
                        </m:r>
                      </m:sup>
                    </m:sSup>
                    <m:r>
                      <a:rPr lang="vi-VN" b="1" i="1">
                        <a:latin typeface="Cambria Math" panose="02040503050406030204" pitchFamily="18" charset="0"/>
                      </a:rPr>
                      <m:t>𝒙</m:t>
                    </m:r>
                    <m:r>
                      <a:rPr lang="vi-VN" i="1">
                        <a:latin typeface="Cambria Math" panose="02040503050406030204" pitchFamily="18" charset="0"/>
                      </a:rPr>
                      <m:t>=0</m:t>
                    </m:r>
                  </m:oMath>
                </a14:m>
                <a:r>
                  <a:rPr lang="vi-VN" dirty="0"/>
                  <a:t> tạo thành một ranh giới phân hai lớp.</a:t>
                </a:r>
              </a:p>
              <a:p>
                <a:r>
                  <a:rPr lang="vi-VN" dirty="0"/>
                  <a:t>c) không cần giả thiết tách tuyến tính.</a:t>
                </a:r>
              </a:p>
              <a:p>
                <a:r>
                  <a:rPr lang="vi-VN" dirty="0"/>
                  <a:t>Ta thấy phương pháp học perceptron (PLA) cần có giả thiết tách tuyến tính được nhưng với phương pháp hồi quy logistic không cần đặt giả thiết này. Tuy nhiên ranh giới tìm được vẫn thuộc dạng tuyến tính nên phương pháp này có hiệu quả khi dữ liệu của hai lớp gần với tách được tuyến tính.</a:t>
                </a:r>
              </a:p>
              <a:p>
                <a:endParaRPr lang="vi-VN" dirty="0"/>
              </a:p>
            </p:txBody>
          </p:sp>
        </mc:Choice>
        <mc:Fallback xmlns="">
          <p:sp>
            <p:nvSpPr>
              <p:cNvPr id="3" name="Content Placeholder 2">
                <a:extLst>
                  <a:ext uri="{FF2B5EF4-FFF2-40B4-BE49-F238E27FC236}">
                    <a16:creationId xmlns:a16="http://schemas.microsoft.com/office/drawing/2014/main" id="{8FAE4B44-D8B2-4582-9B1F-1E111F4D1003}"/>
                  </a:ext>
                </a:extLst>
              </p:cNvPr>
              <p:cNvSpPr>
                <a:spLocks noGrp="1" noRot="1" noChangeAspect="1" noMove="1" noResize="1" noEditPoints="1" noAdjustHandles="1" noChangeArrowheads="1" noChangeShapeType="1" noTextEdit="1"/>
              </p:cNvSpPr>
              <p:nvPr>
                <p:ph idx="1"/>
              </p:nvPr>
            </p:nvSpPr>
            <p:spPr>
              <a:xfrm>
                <a:off x="600891" y="319406"/>
                <a:ext cx="11100779" cy="6219188"/>
              </a:xfrm>
              <a:blipFill>
                <a:blip r:embed="rId2"/>
                <a:stretch>
                  <a:fillRect l="-714" r="-1318"/>
                </a:stretch>
              </a:blipFill>
            </p:spPr>
            <p:txBody>
              <a:bodyPr/>
              <a:lstStyle/>
              <a:p>
                <a:r>
                  <a:rPr lang="vi-VN">
                    <a:noFill/>
                  </a:rPr>
                  <a:t> </a:t>
                </a:r>
              </a:p>
            </p:txBody>
          </p:sp>
        </mc:Fallback>
      </mc:AlternateContent>
    </p:spTree>
    <p:extLst>
      <p:ext uri="{BB962C8B-B14F-4D97-AF65-F5344CB8AC3E}">
        <p14:creationId xmlns:p14="http://schemas.microsoft.com/office/powerpoint/2010/main" val="2606758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9397-E9B2-4733-BCFB-37E1FCF1D2A5}"/>
              </a:ext>
            </a:extLst>
          </p:cNvPr>
          <p:cNvSpPr>
            <a:spLocks noGrp="1"/>
          </p:cNvSpPr>
          <p:nvPr>
            <p:ph type="title"/>
          </p:nvPr>
        </p:nvSpPr>
        <p:spPr/>
        <p:txBody>
          <a:bodyPr>
            <a:normAutofit fontScale="90000"/>
          </a:bodyPr>
          <a:lstStyle/>
          <a:p>
            <a:endParaRPr lang="vi-VN"/>
          </a:p>
        </p:txBody>
      </p:sp>
      <p:sp>
        <p:nvSpPr>
          <p:cNvPr id="3" name="Content Placeholder 2">
            <a:extLst>
              <a:ext uri="{FF2B5EF4-FFF2-40B4-BE49-F238E27FC236}">
                <a16:creationId xmlns:a16="http://schemas.microsoft.com/office/drawing/2014/main" id="{2458C8B1-C2C3-4161-9D88-FE4D566F29EC}"/>
              </a:ext>
            </a:extLst>
          </p:cNvPr>
          <p:cNvSpPr>
            <a:spLocks noGrp="1"/>
          </p:cNvSpPr>
          <p:nvPr>
            <p:ph idx="1"/>
          </p:nvPr>
        </p:nvSpPr>
        <p:spPr/>
        <p:txBody>
          <a:bodyPr/>
          <a:lstStyle/>
          <a:p>
            <a:r>
              <a:rPr lang="vi-VN" b="1" dirty="0"/>
              <a:t>5. Mở rộng phân lớp nhị phân cho phân lớp đa lớp.</a:t>
            </a:r>
          </a:p>
          <a:p>
            <a:r>
              <a:rPr lang="vi-VN" dirty="0"/>
              <a:t>Hồi quy logistic chủ yếu dùng để phân loại nhị phân. Tuy nhiên các bài toán thực tế lại cần phân thành nhiều lớp hơn gọi là phân lớp đa lớp (multi- class classification). Chúng ta có thể sử dụng hồi quy logistic để áp dụng cho trường hợp này với một vài thủ thuật sau.</a:t>
            </a:r>
          </a:p>
          <a:p>
            <a:r>
              <a:rPr lang="vi-VN" dirty="0"/>
              <a:t>a) One-vs- one    </a:t>
            </a:r>
          </a:p>
          <a:p>
            <a:r>
              <a:rPr lang="vi-VN" dirty="0"/>
              <a:t>Ta xây dựng các lớp phân loại nhị phân cho từng cặp hai lớp dữ liệu. Thí dụ sử dụng  bộ phân lớp cho  dữ liệu thuộc lớp thứ nhất và lớp thứ hai. Sau đó lần lượt xây dựng bộ phân lớp với lớp thứ nhất và lớp thứ ba và cho kết hợp khác nhau giữ các cặp lớp.. Kết quả cuối cùng có thể được xác định bằng cách xem lớp nào có số lần dữ liệuđó  thuộc vào  nhiều nhất. Nhưng có một nhược điểm là cần phải xây dựng khá nhiều bộ phân lớp. Giả sử có k lớp để phân biệt dữ liệu, khi đó cần xây dựng k(k-1)/2 bộ phân lớp. Do đó cách này không có lợi về mặt tính toán và thường ít được sử dụng.</a:t>
            </a:r>
          </a:p>
          <a:p>
            <a:endParaRPr lang="vi-VN" dirty="0"/>
          </a:p>
        </p:txBody>
      </p:sp>
    </p:spTree>
    <p:extLst>
      <p:ext uri="{BB962C8B-B14F-4D97-AF65-F5344CB8AC3E}">
        <p14:creationId xmlns:p14="http://schemas.microsoft.com/office/powerpoint/2010/main" val="3409197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2638</TotalTime>
  <Words>4816</Words>
  <Application>Microsoft Office PowerPoint</Application>
  <PresentationFormat>Widescreen</PresentationFormat>
  <Paragraphs>509</Paragraphs>
  <Slides>57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Calibri Light</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Dieu Nguyen Cong</dc:creator>
  <cp:lastModifiedBy>Dieu Nguyen Cong</cp:lastModifiedBy>
  <cp:revision>29</cp:revision>
  <dcterms:created xsi:type="dcterms:W3CDTF">2018-10-27T06:43:44Z</dcterms:created>
  <dcterms:modified xsi:type="dcterms:W3CDTF">2019-01-20T10:43:31Z</dcterms:modified>
</cp:coreProperties>
</file>